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notesSlides/notesSlide9.xml" ContentType="application/vnd.openxmlformats-officedocument.presentationml.notesSlide+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8"/>
  </p:notesMasterIdLst>
  <p:sldIdLst>
    <p:sldId id="256" r:id="rId2"/>
    <p:sldId id="257" r:id="rId3"/>
    <p:sldId id="258" r:id="rId4"/>
    <p:sldId id="268" r:id="rId5"/>
    <p:sldId id="259" r:id="rId6"/>
    <p:sldId id="260" r:id="rId7"/>
    <p:sldId id="333" r:id="rId8"/>
    <p:sldId id="349" r:id="rId9"/>
    <p:sldId id="261" r:id="rId10"/>
    <p:sldId id="336" r:id="rId11"/>
    <p:sldId id="304" r:id="rId12"/>
    <p:sldId id="337" r:id="rId13"/>
    <p:sldId id="305" r:id="rId14"/>
    <p:sldId id="262" r:id="rId15"/>
    <p:sldId id="264" r:id="rId16"/>
    <p:sldId id="266" r:id="rId17"/>
    <p:sldId id="350" r:id="rId18"/>
    <p:sldId id="269" r:id="rId19"/>
    <p:sldId id="308" r:id="rId20"/>
    <p:sldId id="309" r:id="rId21"/>
    <p:sldId id="339" r:id="rId22"/>
    <p:sldId id="307" r:id="rId23"/>
    <p:sldId id="340" r:id="rId24"/>
    <p:sldId id="341" r:id="rId25"/>
    <p:sldId id="342" r:id="rId26"/>
    <p:sldId id="311" r:id="rId27"/>
    <p:sldId id="312" r:id="rId28"/>
    <p:sldId id="313" r:id="rId29"/>
    <p:sldId id="368" r:id="rId30"/>
    <p:sldId id="369" r:id="rId31"/>
    <p:sldId id="271" r:id="rId32"/>
    <p:sldId id="272" r:id="rId33"/>
    <p:sldId id="314" r:id="rId34"/>
    <p:sldId id="273" r:id="rId35"/>
    <p:sldId id="274" r:id="rId36"/>
    <p:sldId id="371" r:id="rId37"/>
    <p:sldId id="276" r:id="rId38"/>
    <p:sldId id="343" r:id="rId39"/>
    <p:sldId id="344" r:id="rId40"/>
    <p:sldId id="277" r:id="rId41"/>
    <p:sldId id="278" r:id="rId42"/>
    <p:sldId id="370" r:id="rId43"/>
    <p:sldId id="279" r:id="rId44"/>
    <p:sldId id="345" r:id="rId45"/>
    <p:sldId id="346" r:id="rId46"/>
    <p:sldId id="372"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8" r:id="rId63"/>
    <p:sldId id="389" r:id="rId64"/>
    <p:sldId id="390" r:id="rId65"/>
    <p:sldId id="391" r:id="rId66"/>
    <p:sldId id="392" r:id="rId67"/>
    <p:sldId id="393" r:id="rId68"/>
    <p:sldId id="394" r:id="rId69"/>
    <p:sldId id="395" r:id="rId70"/>
    <p:sldId id="396" r:id="rId71"/>
    <p:sldId id="397" r:id="rId72"/>
    <p:sldId id="398" r:id="rId73"/>
    <p:sldId id="399" r:id="rId74"/>
    <p:sldId id="400" r:id="rId75"/>
    <p:sldId id="401" r:id="rId76"/>
    <p:sldId id="402" r:id="rId77"/>
    <p:sldId id="403" r:id="rId78"/>
    <p:sldId id="404" r:id="rId79"/>
    <p:sldId id="405" r:id="rId80"/>
    <p:sldId id="406" r:id="rId81"/>
    <p:sldId id="407" r:id="rId82"/>
    <p:sldId id="408" r:id="rId83"/>
    <p:sldId id="422" r:id="rId84"/>
    <p:sldId id="423" r:id="rId85"/>
    <p:sldId id="410" r:id="rId86"/>
    <p:sldId id="411" r:id="rId87"/>
    <p:sldId id="412" r:id="rId88"/>
    <p:sldId id="413" r:id="rId89"/>
    <p:sldId id="414" r:id="rId90"/>
    <p:sldId id="415" r:id="rId91"/>
    <p:sldId id="416" r:id="rId92"/>
    <p:sldId id="417" r:id="rId93"/>
    <p:sldId id="418" r:id="rId94"/>
    <p:sldId id="419" r:id="rId95"/>
    <p:sldId id="420" r:id="rId96"/>
    <p:sldId id="421" r:id="rId9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Kullanıcısı" initials="Office" lastIdx="3" clrIdx="0">
    <p:extLst/>
  </p:cmAuthor>
  <p:cmAuthor id="2" name="Microsoft Office Kullanıcısı" initials="Office [2]" lastIdx="1" clrIdx="1">
    <p:extLst/>
  </p:cmAuthor>
  <p:cmAuthor id="3" name="Microsoft Office Kullanıcısı" initials="Office [3]" lastIdx="1" clrIdx="2">
    <p:extLst/>
  </p:cmAuthor>
  <p:cmAuthor id="4" name="Microsoft Office Kullanıcısı" initials="Office [4]" lastIdx="1" clrIdx="3">
    <p:extLst/>
  </p:cmAuthor>
  <p:cmAuthor id="5" name="CFCU" initials="MO" lastIdx="4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95" autoAdjust="0"/>
    <p:restoredTop sz="88404" autoAdjust="0"/>
  </p:normalViewPr>
  <p:slideViewPr>
    <p:cSldViewPr>
      <p:cViewPr>
        <p:scale>
          <a:sx n="100" d="100"/>
          <a:sy n="100" d="100"/>
        </p:scale>
        <p:origin x="2616" y="714"/>
      </p:cViewPr>
      <p:guideLst>
        <p:guide orient="horz" pos="2160"/>
        <p:guide pos="2880"/>
      </p:guideLst>
    </p:cSldViewPr>
  </p:slideViewPr>
  <p:outlineViewPr>
    <p:cViewPr>
      <p:scale>
        <a:sx n="33" d="100"/>
        <a:sy n="33" d="100"/>
      </p:scale>
      <p:origin x="0" y="-108640"/>
    </p:cViewPr>
  </p:outlineViewPr>
  <p:notesTextViewPr>
    <p:cViewPr>
      <p:scale>
        <a:sx n="100" d="100"/>
        <a:sy n="100" d="100"/>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6-09-01T14:40:23.538" idx="19">
    <p:pos x="2106" y="2640"/>
    <p:text>Bu iki madde değişecek!</p:text>
  </p:cm>
  <p:cm authorId="1" dt="2016-09-01T17:19:22.963" idx="3">
    <p:pos x="2106" y="2776"/>
    <p:text>Yarın sabah değişikliğin nasıl olacağını bildirirseniz hemen düzenleriz.</p:text>
    <p:extLst>
      <p:ext uri="{C676402C-5697-4E1C-873F-D02D1690AC5C}">
        <p15:threadingInfo xmlns:p15="http://schemas.microsoft.com/office/powerpoint/2012/main" timeZoneBias="-180">
          <p15:parentCm authorId="5" idx="19"/>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5" dt="2016-09-01T13:38:57.795" idx="34">
    <p:pos x="3264" y="2664"/>
    <p:text>Elektronik kopya</p:text>
  </p:cm>
</p:cmLst>
</file>

<file path=ppt/comments/comment11.xml><?xml version="1.0" encoding="utf-8"?>
<p:cmLst xmlns:a="http://schemas.openxmlformats.org/drawingml/2006/main" xmlns:r="http://schemas.openxmlformats.org/officeDocument/2006/relationships" xmlns:p="http://schemas.openxmlformats.org/presentationml/2006/main">
  <p:cm authorId="5" dt="2016-09-01T13:41:24.466" idx="35">
    <p:pos x="2520" y="3048"/>
    <p:text>Bu belgelerin orijinal olması gerektiği vurgulanmalı.</p:text>
  </p:cm>
</p:cmLst>
</file>

<file path=ppt/comments/comment12.xml><?xml version="1.0" encoding="utf-8"?>
<p:cmLst xmlns:a="http://schemas.openxmlformats.org/drawingml/2006/main" xmlns:r="http://schemas.openxmlformats.org/officeDocument/2006/relationships" xmlns:p="http://schemas.openxmlformats.org/presentationml/2006/main">
  <p:cm authorId="5" dt="2016-09-01T13:54:45.272" idx="36">
    <p:pos x="3504" y="1458"/>
    <p:text>Sıralama karışmış. 1.3 bölümü ilgililik olacak.</p:text>
  </p:cm>
</p:cmLst>
</file>

<file path=ppt/comments/comment13.xml><?xml version="1.0" encoding="utf-8"?>
<p:cmLst xmlns:a="http://schemas.openxmlformats.org/drawingml/2006/main" xmlns:r="http://schemas.openxmlformats.org/officeDocument/2006/relationships" xmlns:p="http://schemas.openxmlformats.org/presentationml/2006/main">
  <p:cm authorId="5" dt="2016-09-01T14:08:46.938" idx="37">
    <p:pos x="3384" y="528"/>
    <p:text>Yıldızlarla ilgili açıklama sözlğ olarak yapılabilir.</p:text>
  </p:cm>
</p:cmLst>
</file>

<file path=ppt/comments/comment14.xml><?xml version="1.0" encoding="utf-8"?>
<p:cmLst xmlns:a="http://schemas.openxmlformats.org/drawingml/2006/main" xmlns:r="http://schemas.openxmlformats.org/officeDocument/2006/relationships" xmlns:p="http://schemas.openxmlformats.org/presentationml/2006/main">
  <p:cm authorId="5" dt="2016-09-01T14:34:08.132" idx="38">
    <p:pos x="1740" y="2016"/>
    <p:text>İlgililik puanının önemi (2.tura aktarılacağı) vurgulanmalıdır.</p:text>
  </p:cm>
</p:cmLst>
</file>

<file path=ppt/comments/comment15.xml><?xml version="1.0" encoding="utf-8"?>
<p:cmLst xmlns:a="http://schemas.openxmlformats.org/drawingml/2006/main" xmlns:r="http://schemas.openxmlformats.org/officeDocument/2006/relationships" xmlns:p="http://schemas.openxmlformats.org/presentationml/2006/main">
  <p:cm authorId="5" dt="2016-09-01T14:11:21.058" idx="39">
    <p:pos x="3286" y="3030"/>
    <p:text>ve diğer beyanlar imzalı ve mühürlü olmalıdır.</p:text>
  </p:cm>
</p:cmLst>
</file>

<file path=ppt/comments/comment16.xml><?xml version="1.0" encoding="utf-8"?>
<p:cmLst xmlns:a="http://schemas.openxmlformats.org/drawingml/2006/main" xmlns:r="http://schemas.openxmlformats.org/officeDocument/2006/relationships" xmlns:p="http://schemas.openxmlformats.org/presentationml/2006/main">
  <p:cm authorId="5" dt="2016-09-01T14:13:19.150" idx="40">
    <p:pos x="3936" y="2598"/>
    <p:text>Buradan itibaren belirtilen takvimin indikatif olduğu vurgulanmalıdır.</p:text>
  </p:cm>
  <p:cm authorId="5" dt="2016-09-01T14:34:45.742" idx="41">
    <p:pos x="2682" y="996"/>
    <p:text>5. maddeden itibaren silinebilir.</p:text>
  </p:cm>
</p:cmLst>
</file>

<file path=ppt/comments/comment2.xml><?xml version="1.0" encoding="utf-8"?>
<p:cmLst xmlns:a="http://schemas.openxmlformats.org/drawingml/2006/main" xmlns:r="http://schemas.openxmlformats.org/officeDocument/2006/relationships" xmlns:p="http://schemas.openxmlformats.org/presentationml/2006/main">
  <p:cm authorId="5" dt="2016-09-01T10:53:03.083" idx="1">
    <p:pos x="4914" y="3474"/>
    <p:text>SCO'nun neler olduğu ile ilgili bir bilgi verilebilir.</p:text>
  </p:cm>
</p:cmLst>
</file>

<file path=ppt/comments/comment3.xml><?xml version="1.0" encoding="utf-8"?>
<p:cmLst xmlns:a="http://schemas.openxmlformats.org/drawingml/2006/main" xmlns:r="http://schemas.openxmlformats.org/officeDocument/2006/relationships" xmlns:p="http://schemas.openxmlformats.org/presentationml/2006/main">
  <p:cm authorId="5" dt="2016-09-01T10:53:03.083" idx="1">
    <p:pos x="4914" y="3474"/>
    <p:text>SCO'nun neler olduğu ile ilgili bir bilgi verilebilir.</p:text>
  </p:cm>
</p:cmLst>
</file>

<file path=ppt/comments/comment4.xml><?xml version="1.0" encoding="utf-8"?>
<p:cmLst xmlns:a="http://schemas.openxmlformats.org/drawingml/2006/main" xmlns:r="http://schemas.openxmlformats.org/officeDocument/2006/relationships" xmlns:p="http://schemas.openxmlformats.org/presentationml/2006/main">
  <p:cm authorId="5" dt="2016-09-01T10:55:05.840" idx="2">
    <p:pos x="2118" y="3414"/>
    <p:text>Yıllık ifadesi rehberde yok. Oran yerine tutar denilmesi uygun olur.</p:text>
  </p:cm>
</p:cmLst>
</file>

<file path=ppt/comments/comment5.xml><?xml version="1.0" encoding="utf-8"?>
<p:cmLst xmlns:a="http://schemas.openxmlformats.org/drawingml/2006/main" xmlns:r="http://schemas.openxmlformats.org/officeDocument/2006/relationships" xmlns:p="http://schemas.openxmlformats.org/presentationml/2006/main">
  <p:cm authorId="5" dt="2016-09-01T10:59:31.011" idx="3">
    <p:pos x="5448" y="2838"/>
    <p:text>Bu maddenin SC 7.1.5'de de yer alıyor.
Kamu kurumu çalışanlarının maaşları eş finansman olarak kabul edilebilir ancak proje kapsamında yaptıkları iş, proje uygulanmasa da yapacakları bir iş olmamalıdır.
</p:text>
  </p:cm>
</p:cmLst>
</file>

<file path=ppt/comments/comment6.xml><?xml version="1.0" encoding="utf-8"?>
<p:cmLst xmlns:a="http://schemas.openxmlformats.org/drawingml/2006/main" xmlns:r="http://schemas.openxmlformats.org/officeDocument/2006/relationships" xmlns:p="http://schemas.openxmlformats.org/presentationml/2006/main">
  <p:cm authorId="5" dt="2016-09-01T11:11:09.154" idx="5">
    <p:pos x="5400" y="1506"/>
    <p:text>Önceki maddeye göre eş finansman kapsamında çalışacak personel kastedilmektedir. Buna göre çalışacak personel için GÖREVLENDİRME yazısı alınmalı, alttaki maddeye göre çalışacak personel için İZİN yazısı alınmalıdır.</p:text>
  </p:cm>
</p:cmLst>
</file>

<file path=ppt/comments/comment7.xml><?xml version="1.0" encoding="utf-8"?>
<p:cmLst xmlns:a="http://schemas.openxmlformats.org/drawingml/2006/main" xmlns:r="http://schemas.openxmlformats.org/officeDocument/2006/relationships" xmlns:p="http://schemas.openxmlformats.org/presentationml/2006/main">
  <p:cm authorId="5" dt="2016-09-01T11:13:40.880" idx="6">
    <p:pos x="3972" y="1644"/>
    <p:text>Üst başlığı da yedek akçe yapabiliriz veya buna ihtiyat akçesi diyebiliriz. Örnek verilerise daha anlaşılır olur.</p:text>
  </p:cm>
  <p:cm authorId="1" dt="2016-09-01T16:20:29.605" idx="2">
    <p:pos x="3972" y="1780"/>
    <p:text>Öngörülemeyen durumlardan kaynaklı bir yedek akçe kullanımı durumunu sunum sırasında örnek verebiliriz.</p:text>
    <p:extLst>
      <p:ext uri="{C676402C-5697-4E1C-873F-D02D1690AC5C}">
        <p15:threadingInfo xmlns:p15="http://schemas.microsoft.com/office/powerpoint/2012/main" timeZoneBias="-180">
          <p15:parentCm authorId="5" idx="6"/>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5" dt="2016-09-01T13:35:09.286" idx="31">
    <p:pos x="2112" y="2604"/>
    <p:text>30 puanı geçen her başvurudan tam başvuru istenmez. Burası revize dilmeli.</p:text>
  </p:cm>
  <p:cm authorId="5" dt="2016-09-01T13:36:22.247" idx="32">
    <p:pos x="4824" y="3221"/>
    <p:text>Seçilen yerine kazanan gibi bir ifade daha uygun olur.</p:text>
  </p:cm>
</p:cmLst>
</file>

<file path=ppt/comments/comment9.xml><?xml version="1.0" encoding="utf-8"?>
<p:cmLst xmlns:a="http://schemas.openxmlformats.org/drawingml/2006/main" xmlns:r="http://schemas.openxmlformats.org/officeDocument/2006/relationships" xmlns:p="http://schemas.openxmlformats.org/presentationml/2006/main">
  <p:cm authorId="5" dt="2016-09-01T13:38:07.859" idx="33">
    <p:pos x="5536" y="1526"/>
    <p:text>Diğer dokümanları istemiyoruz.</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EF850-F631-4C31-91A4-4E5943C1BD39}" type="datetimeFigureOut">
              <a:rPr lang="tr-TR" smtClean="0"/>
              <a:t>07.09.2016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8E6D2F-FC56-4B74-8B96-406A70DCD84A}" type="slidenum">
              <a:rPr lang="tr-TR" smtClean="0"/>
              <a:t>‹#›</a:t>
            </a:fld>
            <a:endParaRPr lang="tr-TR"/>
          </a:p>
        </p:txBody>
      </p:sp>
    </p:spTree>
    <p:extLst>
      <p:ext uri="{BB962C8B-B14F-4D97-AF65-F5344CB8AC3E}">
        <p14:creationId xmlns:p14="http://schemas.microsoft.com/office/powerpoint/2010/main" val="385452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1</a:t>
            </a:fld>
            <a:endParaRPr lang="tr-TR"/>
          </a:p>
        </p:txBody>
      </p:sp>
    </p:spTree>
    <p:extLst>
      <p:ext uri="{BB962C8B-B14F-4D97-AF65-F5344CB8AC3E}">
        <p14:creationId xmlns:p14="http://schemas.microsoft.com/office/powerpoint/2010/main" val="1861252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2</a:t>
            </a:fld>
            <a:endParaRPr lang="tr-TR"/>
          </a:p>
        </p:txBody>
      </p:sp>
    </p:spTree>
    <p:extLst>
      <p:ext uri="{BB962C8B-B14F-4D97-AF65-F5344CB8AC3E}">
        <p14:creationId xmlns:p14="http://schemas.microsoft.com/office/powerpoint/2010/main" val="1827009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3</a:t>
            </a:fld>
            <a:endParaRPr lang="tr-TR"/>
          </a:p>
        </p:txBody>
      </p:sp>
    </p:spTree>
    <p:extLst>
      <p:ext uri="{BB962C8B-B14F-4D97-AF65-F5344CB8AC3E}">
        <p14:creationId xmlns:p14="http://schemas.microsoft.com/office/powerpoint/2010/main" val="1256001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6</a:t>
            </a:fld>
            <a:endParaRPr lang="tr-TR"/>
          </a:p>
        </p:txBody>
      </p:sp>
    </p:spTree>
    <p:extLst>
      <p:ext uri="{BB962C8B-B14F-4D97-AF65-F5344CB8AC3E}">
        <p14:creationId xmlns:p14="http://schemas.microsoft.com/office/powerpoint/2010/main" val="1132199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7</a:t>
            </a:fld>
            <a:endParaRPr lang="tr-TR"/>
          </a:p>
        </p:txBody>
      </p:sp>
    </p:spTree>
    <p:extLst>
      <p:ext uri="{BB962C8B-B14F-4D97-AF65-F5344CB8AC3E}">
        <p14:creationId xmlns:p14="http://schemas.microsoft.com/office/powerpoint/2010/main" val="800377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8</a:t>
            </a:fld>
            <a:endParaRPr lang="tr-TR"/>
          </a:p>
        </p:txBody>
      </p:sp>
    </p:spTree>
    <p:extLst>
      <p:ext uri="{BB962C8B-B14F-4D97-AF65-F5344CB8AC3E}">
        <p14:creationId xmlns:p14="http://schemas.microsoft.com/office/powerpoint/2010/main" val="187404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Öncelik alanları altında listelenen faaliyetlerin aşağıdaki liste ile sınırlı olmadığı ve  Başvuru Sahiplerine bu teklif çağrısı altında desteklenebilecek proje türleri için rehber olarak sunulduğu unutulmamalıdır.</a:t>
            </a:r>
          </a:p>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20</a:t>
            </a:fld>
            <a:endParaRPr lang="tr-TR"/>
          </a:p>
        </p:txBody>
      </p:sp>
    </p:spTree>
    <p:extLst>
      <p:ext uri="{BB962C8B-B14F-4D97-AF65-F5344CB8AC3E}">
        <p14:creationId xmlns:p14="http://schemas.microsoft.com/office/powerpoint/2010/main" val="130213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Öncelik alanları altında listelenen faaliyetlerin aşağıdaki liste ile sınırlı olmadığı ve  Başvuru Sahiplerine bu teklif çağrısı altında desteklenebilecek proje türleri için rehber olarak sunulduğu unutulmamalıdır ve de</a:t>
            </a:r>
          </a:p>
          <a:p>
            <a:endParaRPr lang="tr-TR" dirty="0"/>
          </a:p>
        </p:txBody>
      </p:sp>
      <p:sp>
        <p:nvSpPr>
          <p:cNvPr id="4" name="Slayt Numarası Yer Tutucusu 3"/>
          <p:cNvSpPr>
            <a:spLocks noGrp="1"/>
          </p:cNvSpPr>
          <p:nvPr>
            <p:ph type="sldNum" sz="quarter" idx="10"/>
          </p:nvPr>
        </p:nvSpPr>
        <p:spPr/>
        <p:txBody>
          <a:bodyPr/>
          <a:lstStyle/>
          <a:p>
            <a:fld id="{FE8E6D2F-FC56-4B74-8B96-406A70DCD84A}" type="slidenum">
              <a:rPr lang="tr-TR" smtClean="0"/>
              <a:t>21</a:t>
            </a:fld>
            <a:endParaRPr lang="tr-TR"/>
          </a:p>
        </p:txBody>
      </p:sp>
    </p:spTree>
    <p:extLst>
      <p:ext uri="{BB962C8B-B14F-4D97-AF65-F5344CB8AC3E}">
        <p14:creationId xmlns:p14="http://schemas.microsoft.com/office/powerpoint/2010/main" val="81525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noProof="0" dirty="0"/>
          </a:p>
        </p:txBody>
      </p:sp>
      <p:sp>
        <p:nvSpPr>
          <p:cNvPr id="4" name="Slide Number Placeholder 3"/>
          <p:cNvSpPr>
            <a:spLocks noGrp="1"/>
          </p:cNvSpPr>
          <p:nvPr>
            <p:ph type="sldNum" sz="quarter" idx="10"/>
          </p:nvPr>
        </p:nvSpPr>
        <p:spPr/>
        <p:txBody>
          <a:bodyPr/>
          <a:lstStyle/>
          <a:p>
            <a:fld id="{F5D36572-278B-4FED-BA33-BB7FB008B1C0}" type="slidenum">
              <a:rPr lang="tr-TR" smtClean="0"/>
              <a:pPr/>
              <a:t>52</a:t>
            </a:fld>
            <a:endParaRPr lang="tr-TR"/>
          </a:p>
        </p:txBody>
      </p:sp>
    </p:spTree>
    <p:extLst>
      <p:ext uri="{BB962C8B-B14F-4D97-AF65-F5344CB8AC3E}">
        <p14:creationId xmlns:p14="http://schemas.microsoft.com/office/powerpoint/2010/main" val="3893270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hasCustomPrompt="1"/>
          </p:nvPr>
        </p:nvSpPr>
        <p:spPr>
          <a:xfrm>
            <a:off x="3310223" y="1119707"/>
            <a:ext cx="2109756" cy="287224"/>
          </a:xfrm>
        </p:spPr>
        <p:txBody>
          <a:bodyPr>
            <a:noAutofit/>
          </a:bodyPr>
          <a:lstStyle>
            <a:lvl1pPr>
              <a:defRPr sz="1100" baseline="0"/>
            </a:lvl1pPr>
          </a:lstStyle>
          <a:p>
            <a:r>
              <a:rPr lang="tr-TR" dirty="0" smtClean="0"/>
              <a:t>Bu proje Avrupa Birliği ve Türkiye Cumhuriyeti tarafından finanse edilmektedir.</a:t>
            </a:r>
            <a:endParaRPr lang="tr-TR" dirty="0"/>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a:xfrm>
            <a:off x="584200" y="12414250"/>
            <a:ext cx="2133600" cy="365125"/>
          </a:xfrm>
          <a:prstGeom prst="rect">
            <a:avLst/>
          </a:prstGeom>
        </p:spPr>
        <p:txBody>
          <a:bodyPr/>
          <a:lstStyle/>
          <a:p>
            <a:fld id="{DF8B81A4-6193-2545-A5E8-FBC6B99BA8CA}" type="datetime1">
              <a:rPr lang="tr-TR" smtClean="0"/>
              <a:t>07.09.2016</a:t>
            </a:fld>
            <a:endParaRPr lang="tr-TR" dirty="0"/>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13995400" y="11957050"/>
            <a:ext cx="2133600" cy="365125"/>
          </a:xfrm>
        </p:spPr>
        <p:txBody>
          <a:bodyPr/>
          <a:lstStyle/>
          <a:p>
            <a:fld id="{F302176B-0E47-46AC-8F43-DAB4B8A37D06}" type="slidenum">
              <a:rPr lang="tr-TR" smtClean="0"/>
              <a:t>‹#›</a:t>
            </a:fld>
            <a:endParaRPr lang="tr-TR"/>
          </a:p>
        </p:txBody>
      </p:sp>
      <p:sp>
        <p:nvSpPr>
          <p:cNvPr id="7" name="Rectangle 2"/>
          <p:cNvSpPr>
            <a:spLocks noChangeArrowheads="1"/>
          </p:cNvSpPr>
          <p:nvPr userDrawn="1"/>
        </p:nvSpPr>
        <p:spPr bwMode="auto">
          <a:xfrm>
            <a:off x="3419872" y="3326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204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19872" y="146102"/>
            <a:ext cx="2000107" cy="79140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27000" y="6057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6"/>
          <p:cNvSpPr>
            <a:spLocks noChangeArrowheads="1"/>
          </p:cNvSpPr>
          <p:nvPr userDrawn="1"/>
        </p:nvSpPr>
        <p:spPr bwMode="auto">
          <a:xfrm>
            <a:off x="7442200" y="5600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Metin kutusu 9"/>
          <p:cNvSpPr txBox="1"/>
          <p:nvPr userDrawn="1"/>
        </p:nvSpPr>
        <p:spPr>
          <a:xfrm>
            <a:off x="7239000" y="6311900"/>
            <a:ext cx="184731" cy="369332"/>
          </a:xfrm>
          <a:prstGeom prst="rect">
            <a:avLst/>
          </a:prstGeom>
          <a:noFill/>
        </p:spPr>
        <p:txBody>
          <a:bodyPr wrap="none" rtlCol="0">
            <a:spAutoFit/>
          </a:bodyPr>
          <a:lstStyle/>
          <a:p>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81964746-E4CD-7843-A297-F2BDA7E2045C}" type="datetime1">
              <a:rPr lang="tr-TR" smtClean="0"/>
              <a:t>07.09.2016</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864B9720-127A-1440-922C-30EA2DDC4F02}" type="datetime1">
              <a:rPr lang="tr-TR" smtClean="0"/>
              <a:t>07.09.2016</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7101BDE2-D752-7C45-AE7C-9A8AAACFC030}" type="datetime1">
              <a:rPr lang="tr-TR" smtClean="0"/>
              <a:t>07.09.2016</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DE90F1DC-80DF-724A-B98E-B6750CC64138}" type="datetime1">
              <a:rPr lang="tr-TR" smtClean="0"/>
              <a:t>07.09.2016</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a:xfrm>
            <a:off x="457200" y="6356350"/>
            <a:ext cx="2133600" cy="365125"/>
          </a:xfrm>
          <a:prstGeom prst="rect">
            <a:avLst/>
          </a:prstGeom>
        </p:spPr>
        <p:txBody>
          <a:bodyPr/>
          <a:lstStyle/>
          <a:p>
            <a:fld id="{5A0A4ADB-0355-2042-8525-5020ADBE3163}" type="datetime1">
              <a:rPr lang="tr-TR" smtClean="0"/>
              <a:t>07.09.2016</a:t>
            </a:fld>
            <a:endParaRPr lang="tr-TR"/>
          </a:p>
        </p:txBody>
      </p:sp>
      <p:sp>
        <p:nvSpPr>
          <p:cNvPr id="8" name="7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a:xfrm>
            <a:off x="457200" y="6356350"/>
            <a:ext cx="2133600" cy="365125"/>
          </a:xfrm>
          <a:prstGeom prst="rect">
            <a:avLst/>
          </a:prstGeom>
        </p:spPr>
        <p:txBody>
          <a:bodyPr/>
          <a:lstStyle/>
          <a:p>
            <a:fld id="{09E4606F-4361-114D-99AB-0928B2A1CE30}" type="datetime1">
              <a:rPr lang="tr-TR" smtClean="0"/>
              <a:t>07.09.2016</a:t>
            </a:fld>
            <a:endParaRPr lang="tr-TR"/>
          </a:p>
        </p:txBody>
      </p:sp>
      <p:sp>
        <p:nvSpPr>
          <p:cNvPr id="4" name="3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57200" y="6356350"/>
            <a:ext cx="2133600" cy="365125"/>
          </a:xfrm>
          <a:prstGeom prst="rect">
            <a:avLst/>
          </a:prstGeom>
        </p:spPr>
        <p:txBody>
          <a:bodyPr/>
          <a:lstStyle/>
          <a:p>
            <a:fld id="{9C2A6600-CB2D-4340-BDBD-70E644EFD8A1}" type="datetime1">
              <a:rPr lang="tr-TR" smtClean="0"/>
              <a:t>07.09.2016</a:t>
            </a:fld>
            <a:endParaRPr lang="tr-TR"/>
          </a:p>
        </p:txBody>
      </p:sp>
      <p:sp>
        <p:nvSpPr>
          <p:cNvPr id="3" name="2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94938F89-8F44-A844-9C51-2A8481ED6CD8}" type="datetime1">
              <a:rPr lang="tr-TR" smtClean="0"/>
              <a:t>07.09.2016</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B9890F05-5612-7646-B083-F99E19BAA491}" type="datetime1">
              <a:rPr lang="tr-TR" smtClean="0"/>
              <a:t>07.09.2016</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419872" y="146102"/>
            <a:ext cx="2000107" cy="791409"/>
          </a:xfrm>
          <a:prstGeom prst="rect">
            <a:avLst/>
          </a:prstGeom>
          <a:noFill/>
          <a:extLst>
            <a:ext uri="{909E8E84-426E-40DD-AFC4-6F175D3DCCD1}">
              <a14:hiddenFill xmlns:a14="http://schemas.microsoft.com/office/drawing/2010/main">
                <a:solidFill>
                  <a:srgbClr val="FFFFFF"/>
                </a:solidFill>
              </a14:hiddenFill>
            </a:ext>
          </a:extLst>
        </p:spPr>
      </p:pic>
      <p:sp>
        <p:nvSpPr>
          <p:cNvPr id="8" name="1 Başlık"/>
          <p:cNvSpPr txBox="1">
            <a:spLocks/>
          </p:cNvSpPr>
          <p:nvPr userDrawn="1"/>
        </p:nvSpPr>
        <p:spPr>
          <a:xfrm>
            <a:off x="3103265" y="999372"/>
            <a:ext cx="2664296" cy="287224"/>
          </a:xfrm>
          <a:prstGeom prst="rect">
            <a:avLst/>
          </a:prstGeom>
        </p:spPr>
        <p:txBody>
          <a:bodyPr>
            <a:noAutofit/>
          </a:bodyPr>
          <a:lstStyle>
            <a:lvl1pPr algn="ctr" defTabSz="914400" rtl="0" eaLnBrk="1" latinLnBrk="0" hangingPunct="1">
              <a:spcBef>
                <a:spcPct val="0"/>
              </a:spcBef>
              <a:buNone/>
              <a:defRPr sz="1100" kern="1200" baseline="0">
                <a:solidFill>
                  <a:schemeClr val="tx1"/>
                </a:solidFill>
                <a:latin typeface="+mj-lt"/>
                <a:ea typeface="+mj-ea"/>
                <a:cs typeface="+mj-cs"/>
              </a:defRPr>
            </a:lvl1pPr>
          </a:lstStyle>
          <a:p>
            <a:r>
              <a:rPr lang="tr-TR" sz="1000" dirty="0" smtClean="0"/>
              <a:t>Bu proje Avrupa Birliği ve Türkiye Cumhuriyeti tarafından finanse edilmektedir.</a:t>
            </a:r>
            <a:endParaRPr lang="tr-TR" sz="1000" dirty="0"/>
          </a:p>
        </p:txBody>
      </p:sp>
      <p:pic>
        <p:nvPicPr>
          <p:cNvPr id="9" name="Picture 1" descr="http://www.cfcu.gov.tr/sites/default/files/cfcu-static/CFCU_Logo_EN.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61050" y="5956300"/>
            <a:ext cx="111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yeni logo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48500" y="5915025"/>
            <a:ext cx="1270000" cy="787400"/>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10" descr="ILOblauIsabelle"/>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083375" y="6124575"/>
            <a:ext cx="660400" cy="5969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hyperlink" Target="Annex%20A%20-%20Grant%20Application%20Form%20Part%20A%20Concept%20Note.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hyperlink" Target="Annex%20B-Budget.xls"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2852936"/>
            <a:ext cx="6400800" cy="1752600"/>
          </a:xfrm>
        </p:spPr>
        <p:txBody>
          <a:bodyPr>
            <a:noAutofit/>
          </a:bodyPr>
          <a:lstStyle/>
          <a:p>
            <a:r>
              <a:rPr lang="tr-TR" sz="4000" dirty="0" smtClean="0">
                <a:solidFill>
                  <a:srgbClr val="0070C0"/>
                </a:solidFill>
              </a:rPr>
              <a:t>Çalışma Hayatında Sosyal Diyaloğun Geliştirilmesi Hibe Programı</a:t>
            </a:r>
            <a:endParaRPr lang="tr-TR" sz="4000" dirty="0">
              <a:solidFill>
                <a:srgbClr val="0070C0"/>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764080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12776"/>
            <a:ext cx="8229600" cy="101227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420888"/>
            <a:ext cx="8229600" cy="3384376"/>
          </a:xfrm>
          <a:solidFill>
            <a:schemeClr val="bg1"/>
          </a:solidFill>
        </p:spPr>
        <p:txBody>
          <a:bodyPr>
            <a:normAutofit/>
          </a:bodyPr>
          <a:lstStyle/>
          <a:p>
            <a:pPr marL="0" indent="0" algn="ctr">
              <a:lnSpc>
                <a:spcPct val="80000"/>
              </a:lnSpc>
              <a:buNone/>
            </a:pPr>
            <a:r>
              <a:rPr lang="tr-TR" sz="2800" dirty="0"/>
              <a:t>Başvuru Sahiplerinin Uygunluğu</a:t>
            </a:r>
          </a:p>
          <a:p>
            <a:pPr marL="0" indent="0">
              <a:buNone/>
            </a:pPr>
            <a:endParaRPr lang="tr-TR" sz="2900" dirty="0" smtClean="0"/>
          </a:p>
          <a:p>
            <a:r>
              <a:rPr lang="tr-TR" sz="2000" dirty="0" smtClean="0"/>
              <a:t>Aşağıda </a:t>
            </a:r>
            <a:r>
              <a:rPr lang="tr-TR" sz="2000" dirty="0"/>
              <a:t>belirtilen türde kurumlardan olmak: </a:t>
            </a:r>
          </a:p>
          <a:p>
            <a:pPr lvl="1"/>
            <a:r>
              <a:rPr lang="tr-TR" sz="2000" dirty="0" smtClean="0"/>
              <a:t>Çalışan </a:t>
            </a:r>
            <a:r>
              <a:rPr lang="tr-TR" sz="2000" dirty="0"/>
              <a:t>Örgütleri </a:t>
            </a:r>
            <a:r>
              <a:rPr lang="tr-TR" sz="2000" dirty="0" smtClean="0"/>
              <a:t>(memur ve işçi sendikaları </a:t>
            </a:r>
            <a:r>
              <a:rPr lang="tr-TR" sz="2000" dirty="0"/>
              <a:t>/ konfederasyonları, kamu </a:t>
            </a:r>
            <a:r>
              <a:rPr lang="tr-TR" sz="2000" dirty="0" smtClean="0"/>
              <a:t>kurumu niteliğindeki meslek kuruluşları) </a:t>
            </a:r>
            <a:r>
              <a:rPr lang="tr-TR" sz="2000" dirty="0"/>
              <a:t>ya da,</a:t>
            </a:r>
          </a:p>
          <a:p>
            <a:pPr lvl="1"/>
            <a:r>
              <a:rPr lang="en-GB" sz="2000" dirty="0" err="1" smtClean="0"/>
              <a:t>İşveren</a:t>
            </a:r>
            <a:r>
              <a:rPr lang="en-GB" sz="2000" dirty="0" smtClean="0"/>
              <a:t> </a:t>
            </a:r>
            <a:r>
              <a:rPr lang="en-GB" sz="2000" dirty="0" err="1"/>
              <a:t>örgütleri</a:t>
            </a:r>
            <a:r>
              <a:rPr lang="en-GB" sz="2000" dirty="0"/>
              <a:t> </a:t>
            </a:r>
            <a:r>
              <a:rPr lang="en-GB" sz="2000" dirty="0" smtClean="0"/>
              <a:t>(</a:t>
            </a:r>
            <a:r>
              <a:rPr lang="en-GB" sz="2000" dirty="0" err="1" smtClean="0"/>
              <a:t>birlikler</a:t>
            </a:r>
            <a:r>
              <a:rPr lang="en-GB" sz="2000" dirty="0" smtClean="0"/>
              <a:t>, </a:t>
            </a:r>
            <a:r>
              <a:rPr lang="en-GB" sz="2000" dirty="0" err="1" smtClean="0"/>
              <a:t>sendikalar</a:t>
            </a:r>
            <a:r>
              <a:rPr lang="en-GB" sz="2000" dirty="0"/>
              <a:t>, </a:t>
            </a:r>
            <a:r>
              <a:rPr lang="en-GB" sz="2000" dirty="0" err="1"/>
              <a:t>konfederasyonlar</a:t>
            </a:r>
            <a:r>
              <a:rPr lang="en-GB" sz="2000" dirty="0"/>
              <a:t>, </a:t>
            </a:r>
            <a:r>
              <a:rPr lang="en-GB" sz="2000" dirty="0" err="1"/>
              <a:t>ticaret</a:t>
            </a:r>
            <a:r>
              <a:rPr lang="en-GB" sz="2000" dirty="0"/>
              <a:t> </a:t>
            </a:r>
            <a:r>
              <a:rPr lang="en-GB" sz="2000" dirty="0" err="1" smtClean="0"/>
              <a:t>ve</a:t>
            </a:r>
            <a:r>
              <a:rPr lang="en-GB" sz="2000" dirty="0" smtClean="0"/>
              <a:t>/</a:t>
            </a:r>
            <a:r>
              <a:rPr lang="en-GB" sz="2000" dirty="0" err="1" smtClean="0"/>
              <a:t>veya</a:t>
            </a:r>
            <a:r>
              <a:rPr lang="en-GB" sz="2000" dirty="0" smtClean="0"/>
              <a:t> </a:t>
            </a:r>
            <a:r>
              <a:rPr lang="en-GB" sz="2000" dirty="0" err="1"/>
              <a:t>sanayi</a:t>
            </a:r>
            <a:r>
              <a:rPr lang="en-GB" sz="2000" dirty="0"/>
              <a:t> </a:t>
            </a:r>
            <a:r>
              <a:rPr lang="en-GB" sz="2000" dirty="0" err="1"/>
              <a:t>odaları</a:t>
            </a:r>
            <a:r>
              <a:rPr lang="en-GB" sz="2000" dirty="0"/>
              <a:t>, </a:t>
            </a:r>
            <a:r>
              <a:rPr lang="en-GB" sz="2000" dirty="0" err="1"/>
              <a:t>esnaf</a:t>
            </a:r>
            <a:r>
              <a:rPr lang="en-GB" sz="2000" dirty="0"/>
              <a:t> </a:t>
            </a:r>
            <a:r>
              <a:rPr lang="en-GB" sz="2000" dirty="0" err="1"/>
              <a:t>ve</a:t>
            </a:r>
            <a:r>
              <a:rPr lang="en-GB" sz="2000" dirty="0"/>
              <a:t> </a:t>
            </a:r>
            <a:r>
              <a:rPr lang="en-GB" sz="2000" dirty="0" err="1"/>
              <a:t>sanatkar</a:t>
            </a:r>
            <a:r>
              <a:rPr lang="en-GB" sz="2000" dirty="0"/>
              <a:t> </a:t>
            </a:r>
            <a:r>
              <a:rPr lang="en-GB" sz="2000" dirty="0" err="1"/>
              <a:t>odaları</a:t>
            </a:r>
            <a:r>
              <a:rPr lang="en-GB" sz="2000" dirty="0"/>
              <a:t>, organize </a:t>
            </a:r>
            <a:r>
              <a:rPr lang="en-GB" sz="2000" dirty="0" err="1"/>
              <a:t>sanayi</a:t>
            </a:r>
            <a:r>
              <a:rPr lang="en-GB" sz="2000" dirty="0"/>
              <a:t> </a:t>
            </a:r>
            <a:r>
              <a:rPr lang="en-GB" sz="2000" dirty="0" err="1" smtClean="0"/>
              <a:t>bölgeleri</a:t>
            </a:r>
            <a:r>
              <a:rPr lang="en-GB" sz="2000" dirty="0" smtClean="0"/>
              <a:t>)</a:t>
            </a:r>
            <a:r>
              <a:rPr lang="en-GB" sz="2000" dirty="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491354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564904"/>
            <a:ext cx="8229600" cy="3517851"/>
          </a:xfrm>
        </p:spPr>
        <p:txBody>
          <a:bodyPr>
            <a:normAutofit fontScale="32500" lnSpcReduction="20000"/>
          </a:bodyPr>
          <a:lstStyle/>
          <a:p>
            <a:pPr marL="0" indent="0" algn="ctr">
              <a:buNone/>
            </a:pPr>
            <a:r>
              <a:rPr lang="tr-TR" sz="8600" b="1" dirty="0" smtClean="0"/>
              <a:t> </a:t>
            </a:r>
            <a:r>
              <a:rPr lang="tr-TR" sz="8600" dirty="0" smtClean="0"/>
              <a:t>Eş-Başvuranların Uygunluğu</a:t>
            </a:r>
            <a:endParaRPr lang="tr-TR" sz="8600" dirty="0"/>
          </a:p>
          <a:p>
            <a:endParaRPr lang="tr-TR" sz="4500" b="1" dirty="0" smtClean="0"/>
          </a:p>
          <a:p>
            <a:r>
              <a:rPr lang="tr-TR" sz="5800" b="1" dirty="0" smtClean="0"/>
              <a:t>EŞ-BAŞVURAN </a:t>
            </a:r>
            <a:r>
              <a:rPr lang="tr-TR" sz="5800" b="1" dirty="0"/>
              <a:t>İLE BAŞVURU YAPMAK ZORUNLUDUR!</a:t>
            </a:r>
          </a:p>
          <a:p>
            <a:endParaRPr lang="tr-TR" sz="5800" b="1" dirty="0"/>
          </a:p>
          <a:p>
            <a:r>
              <a:rPr lang="tr-TR" sz="5800" dirty="0" smtClean="0"/>
              <a:t>Eş-Başvurun(</a:t>
            </a:r>
            <a:r>
              <a:rPr lang="tr-TR" sz="5800" dirty="0" err="1" smtClean="0"/>
              <a:t>lar</a:t>
            </a:r>
            <a:r>
              <a:rPr lang="tr-TR" sz="5800" dirty="0" smtClean="0"/>
              <a:t>), </a:t>
            </a:r>
            <a:r>
              <a:rPr lang="tr-TR" sz="5800" dirty="0"/>
              <a:t>projenin tasarımına ve uygulamasına katılır ve bunların giderleri de Başvuru Sahibinin giderleri gibi uygun gider olarak değerlendirilir. </a:t>
            </a:r>
            <a:endParaRPr lang="tr-TR" sz="5800" dirty="0" smtClean="0"/>
          </a:p>
          <a:p>
            <a:endParaRPr lang="tr-TR" sz="5800" dirty="0"/>
          </a:p>
          <a:p>
            <a:r>
              <a:rPr lang="tr-TR" sz="5800" dirty="0"/>
              <a:t>Eş-Başvurun(</a:t>
            </a:r>
            <a:r>
              <a:rPr lang="tr-TR" sz="5800" dirty="0" err="1"/>
              <a:t>lar</a:t>
            </a:r>
            <a:r>
              <a:rPr lang="tr-TR" sz="5800" dirty="0"/>
              <a:t>), Başvuru Sahibi ile aynı uygunluk kriterlerini taşımak </a:t>
            </a:r>
            <a:r>
              <a:rPr lang="tr-TR" sz="5800" dirty="0" smtClean="0"/>
              <a:t>zorundadır.</a:t>
            </a:r>
          </a:p>
          <a:p>
            <a:endParaRPr lang="tr-TR" sz="5800" dirty="0"/>
          </a:p>
          <a:p>
            <a:r>
              <a:rPr lang="tr-TR" sz="5800" dirty="0"/>
              <a:t>Eş-Başvurun(</a:t>
            </a:r>
            <a:r>
              <a:rPr lang="tr-TR" sz="5800" dirty="0" err="1"/>
              <a:t>lar</a:t>
            </a:r>
            <a:r>
              <a:rPr lang="tr-TR" sz="5800" dirty="0"/>
              <a:t>), Hibe Başvuru Formunun (B) Kısmı 4.Bölümünde yer alan “Yetkilendirme Beyanını” imzalamak zorundadır.</a:t>
            </a:r>
          </a:p>
          <a:p>
            <a:pPr marL="0" indent="0">
              <a:buNone/>
            </a:pPr>
            <a:endParaRPr lang="tr-TR" dirty="0" smtClean="0"/>
          </a:p>
          <a:p>
            <a:endParaRPr lang="tr-TR" dirty="0"/>
          </a:p>
        </p:txBody>
      </p:sp>
      <p:sp>
        <p:nvSpPr>
          <p:cNvPr id="4" name="Başlık 1"/>
          <p:cNvSpPr>
            <a:spLocks noGrp="1"/>
          </p:cNvSpPr>
          <p:nvPr>
            <p:ph type="title"/>
          </p:nvPr>
        </p:nvSpPr>
        <p:spPr>
          <a:xfrm>
            <a:off x="395536" y="1390722"/>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535272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420888"/>
            <a:ext cx="8229600" cy="3661867"/>
          </a:xfrm>
        </p:spPr>
        <p:txBody>
          <a:bodyPr>
            <a:normAutofit/>
          </a:bodyPr>
          <a:lstStyle/>
          <a:p>
            <a:pPr marL="0" indent="0" algn="ctr">
              <a:buNone/>
            </a:pPr>
            <a:r>
              <a:rPr lang="tr-TR" sz="4700" b="1" dirty="0" smtClean="0"/>
              <a:t> </a:t>
            </a:r>
            <a:r>
              <a:rPr lang="tr-TR" sz="2800" dirty="0" smtClean="0"/>
              <a:t>Eş-</a:t>
            </a:r>
            <a:r>
              <a:rPr lang="tr-TR" sz="2800" dirty="0" err="1" smtClean="0"/>
              <a:t>Başvurunların</a:t>
            </a:r>
            <a:r>
              <a:rPr lang="tr-TR" sz="2800" dirty="0" smtClean="0"/>
              <a:t> Uygunluğu</a:t>
            </a:r>
            <a:endParaRPr lang="tr-TR" sz="2800" b="1" dirty="0" smtClean="0"/>
          </a:p>
          <a:p>
            <a:pPr marL="0" indent="0" algn="just">
              <a:buNone/>
            </a:pPr>
            <a:endParaRPr lang="tr-TR" sz="2000" dirty="0" smtClean="0"/>
          </a:p>
          <a:p>
            <a:pPr marL="0" indent="0" algn="just">
              <a:buNone/>
            </a:pPr>
            <a:r>
              <a:rPr lang="tr-TR" sz="2000" dirty="0" smtClean="0"/>
              <a:t>Uygun </a:t>
            </a:r>
            <a:r>
              <a:rPr lang="tr-TR" sz="2000" dirty="0"/>
              <a:t>başvuru </a:t>
            </a:r>
            <a:r>
              <a:rPr lang="tr-TR" sz="2000" dirty="0" smtClean="0"/>
              <a:t>sahipleri </a:t>
            </a:r>
            <a:r>
              <a:rPr lang="tr-TR" sz="2000" dirty="0"/>
              <a:t>bölümünde </a:t>
            </a:r>
            <a:r>
              <a:rPr lang="en-GB" sz="2000" dirty="0" err="1"/>
              <a:t>belirtilen</a:t>
            </a:r>
            <a:r>
              <a:rPr lang="en-GB" sz="2000" dirty="0"/>
              <a:t> </a:t>
            </a:r>
            <a:r>
              <a:rPr lang="en-GB" sz="2000" dirty="0" err="1"/>
              <a:t>kategorilere</a:t>
            </a:r>
            <a:r>
              <a:rPr lang="en-GB" sz="2000" dirty="0"/>
              <a:t> </a:t>
            </a:r>
            <a:r>
              <a:rPr lang="en-GB" sz="2000" dirty="0" err="1"/>
              <a:t>ek</a:t>
            </a:r>
            <a:r>
              <a:rPr lang="en-GB" sz="2000" dirty="0"/>
              <a:t> </a:t>
            </a:r>
            <a:r>
              <a:rPr lang="en-GB" sz="2000" dirty="0" err="1"/>
              <a:t>olarak</a:t>
            </a:r>
            <a:r>
              <a:rPr lang="en-GB" sz="2000" dirty="0"/>
              <a:t>, </a:t>
            </a:r>
            <a:r>
              <a:rPr lang="en-GB" sz="2000" dirty="0" err="1"/>
              <a:t>aşağıda</a:t>
            </a:r>
            <a:r>
              <a:rPr lang="en-GB" sz="2000" dirty="0"/>
              <a:t> </a:t>
            </a:r>
            <a:r>
              <a:rPr lang="en-GB" sz="2000" dirty="0" err="1"/>
              <a:t>belirtilen</a:t>
            </a:r>
            <a:r>
              <a:rPr lang="en-GB" sz="2000" dirty="0"/>
              <a:t> </a:t>
            </a:r>
            <a:r>
              <a:rPr lang="en-GB" sz="2000" dirty="0" err="1"/>
              <a:t>kuruluşlar</a:t>
            </a:r>
            <a:r>
              <a:rPr lang="en-GB" sz="2000" dirty="0"/>
              <a:t> da </a:t>
            </a:r>
            <a:r>
              <a:rPr lang="en-GB" sz="2000" dirty="0" err="1"/>
              <a:t>işveren</a:t>
            </a:r>
            <a:r>
              <a:rPr lang="en-GB" sz="2000" dirty="0"/>
              <a:t> </a:t>
            </a:r>
            <a:r>
              <a:rPr lang="en-GB" sz="2000" dirty="0" err="1"/>
              <a:t>örgütleri</a:t>
            </a:r>
            <a:r>
              <a:rPr lang="en-GB" sz="2000" dirty="0"/>
              <a:t> </a:t>
            </a:r>
            <a:r>
              <a:rPr lang="tr-TR" sz="2000" dirty="0" smtClean="0"/>
              <a:t>olarak eş-başvuran </a:t>
            </a:r>
            <a:r>
              <a:rPr lang="en-GB" sz="2000" dirty="0" err="1" smtClean="0"/>
              <a:t>olabilirler</a:t>
            </a:r>
            <a:r>
              <a:rPr lang="tr-TR" sz="2000" dirty="0" smtClean="0"/>
              <a:t>;</a:t>
            </a:r>
            <a:endParaRPr lang="en-GB" sz="2000" dirty="0"/>
          </a:p>
          <a:p>
            <a:pPr marL="0" indent="0">
              <a:buNone/>
            </a:pPr>
            <a:r>
              <a:rPr lang="tr-TR" sz="2000" dirty="0"/>
              <a:t>		</a:t>
            </a:r>
            <a:endParaRPr lang="tr-TR" sz="2000" dirty="0" smtClean="0"/>
          </a:p>
          <a:p>
            <a:pPr marL="0" indent="0">
              <a:buNone/>
            </a:pPr>
            <a:r>
              <a:rPr lang="tr-TR" sz="2000" dirty="0"/>
              <a:t>	</a:t>
            </a:r>
            <a:r>
              <a:rPr lang="tr-TR" sz="2000" dirty="0" smtClean="0"/>
              <a:t>	</a:t>
            </a:r>
            <a:r>
              <a:rPr lang="en-GB" sz="2000" dirty="0" smtClean="0"/>
              <a:t>• </a:t>
            </a:r>
            <a:r>
              <a:rPr lang="en-GB" sz="2000" dirty="0" err="1"/>
              <a:t>Belediyeler</a:t>
            </a:r>
            <a:r>
              <a:rPr lang="en-GB" sz="2000" dirty="0"/>
              <a:t>,</a:t>
            </a:r>
          </a:p>
          <a:p>
            <a:pPr marL="0" indent="0">
              <a:buNone/>
            </a:pPr>
            <a:r>
              <a:rPr lang="tr-TR" sz="2000" dirty="0"/>
              <a:t>		</a:t>
            </a:r>
            <a:r>
              <a:rPr lang="en-GB" sz="2000" dirty="0"/>
              <a:t>• </a:t>
            </a:r>
            <a:r>
              <a:rPr lang="en-GB" sz="2000" dirty="0" err="1"/>
              <a:t>Kamu</a:t>
            </a:r>
            <a:r>
              <a:rPr lang="en-GB" sz="2000" dirty="0"/>
              <a:t> </a:t>
            </a:r>
            <a:r>
              <a:rPr lang="en-GB" sz="2000" dirty="0" err="1"/>
              <a:t>Kurumları</a:t>
            </a:r>
            <a:endParaRPr lang="tr-TR" sz="2000" dirty="0"/>
          </a:p>
          <a:p>
            <a:endParaRPr lang="tr-TR" dirty="0"/>
          </a:p>
        </p:txBody>
      </p:sp>
      <p:sp>
        <p:nvSpPr>
          <p:cNvPr id="4" name="Başlık 1"/>
          <p:cNvSpPr>
            <a:spLocks noGrp="1"/>
          </p:cNvSpPr>
          <p:nvPr>
            <p:ph type="title"/>
          </p:nvPr>
        </p:nvSpPr>
        <p:spPr>
          <a:xfrm>
            <a:off x="512501" y="1412776"/>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1959729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93912"/>
            <a:ext cx="8229600" cy="92697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348881"/>
            <a:ext cx="8363272" cy="3600400"/>
          </a:xfrm>
        </p:spPr>
        <p:txBody>
          <a:bodyPr>
            <a:normAutofit fontScale="92500" lnSpcReduction="20000"/>
          </a:bodyPr>
          <a:lstStyle/>
          <a:p>
            <a:pPr marL="0" indent="0" algn="ctr">
              <a:buNone/>
            </a:pPr>
            <a:r>
              <a:rPr lang="tr-TR" sz="3000" dirty="0" smtClean="0"/>
              <a:t>Bağlı Kuruluşların Uygunluğu </a:t>
            </a:r>
          </a:p>
          <a:p>
            <a:pPr marL="0" indent="0" algn="just">
              <a:buNone/>
            </a:pPr>
            <a:endParaRPr lang="tr-TR" sz="2000" dirty="0" smtClean="0"/>
          </a:p>
          <a:p>
            <a:pPr marL="0" indent="0" algn="just">
              <a:buNone/>
            </a:pPr>
            <a:r>
              <a:rPr lang="tr-TR" sz="2200" dirty="0" smtClean="0"/>
              <a:t>Bağlı kuruluşlar, başvuru sahibi </a:t>
            </a:r>
            <a:r>
              <a:rPr lang="tr-TR" sz="2200" dirty="0"/>
              <a:t>veya eş-başvuran(</a:t>
            </a:r>
            <a:r>
              <a:rPr lang="tr-TR" sz="2200" dirty="0" err="1"/>
              <a:t>lar</a:t>
            </a:r>
            <a:r>
              <a:rPr lang="tr-TR" sz="2200" dirty="0"/>
              <a:t>) </a:t>
            </a:r>
            <a:endParaRPr lang="tr-TR" sz="2200" dirty="0" smtClean="0"/>
          </a:p>
          <a:p>
            <a:pPr algn="just"/>
            <a:r>
              <a:rPr lang="tr-TR" sz="2200" dirty="0" smtClean="0"/>
              <a:t>ile </a:t>
            </a:r>
            <a:r>
              <a:rPr lang="tr-TR" sz="2200" dirty="0"/>
              <a:t>yapısal bağı, özellikle yasal ve sermaye bağı olan </a:t>
            </a:r>
            <a:r>
              <a:rPr lang="tr-TR" sz="2200" dirty="0" smtClean="0"/>
              <a:t>kuruluşlardır,</a:t>
            </a:r>
          </a:p>
          <a:p>
            <a:r>
              <a:rPr lang="tr-TR" sz="2200" dirty="0" smtClean="0"/>
              <a:t>için </a:t>
            </a:r>
            <a:r>
              <a:rPr lang="tr-TR" sz="2200" dirty="0"/>
              <a:t>geçerli uygunluk kriterlerini sağlamak zorundadır. </a:t>
            </a:r>
            <a:endParaRPr lang="tr-TR" sz="2200" dirty="0" smtClean="0"/>
          </a:p>
          <a:p>
            <a:pPr marL="0" indent="0">
              <a:buNone/>
            </a:pPr>
            <a:endParaRPr lang="tr-TR" sz="2200" dirty="0"/>
          </a:p>
          <a:p>
            <a:pPr marL="0" indent="0" algn="just">
              <a:buNone/>
            </a:pPr>
            <a:r>
              <a:rPr lang="tr-TR" sz="2200" dirty="0" smtClean="0"/>
              <a:t>Başvuru </a:t>
            </a:r>
            <a:r>
              <a:rPr lang="tr-TR" sz="2200" dirty="0"/>
              <a:t>sahibi veya eş-başvuran(</a:t>
            </a:r>
            <a:r>
              <a:rPr lang="tr-TR" sz="2200" dirty="0" err="1"/>
              <a:t>lar</a:t>
            </a:r>
            <a:r>
              <a:rPr lang="tr-TR" sz="2200" dirty="0"/>
              <a:t>) bağlı kurum/kuruluşlarla </a:t>
            </a:r>
            <a:r>
              <a:rPr lang="tr-TR" sz="2200" dirty="0" smtClean="0"/>
              <a:t>hareket edebilirler.</a:t>
            </a:r>
          </a:p>
          <a:p>
            <a:pPr marL="0" indent="0" algn="just">
              <a:buNone/>
            </a:pPr>
            <a:endParaRPr lang="tr-TR" sz="2200" dirty="0"/>
          </a:p>
          <a:p>
            <a:pPr marL="0" indent="0" algn="just">
              <a:buNone/>
            </a:pPr>
            <a:r>
              <a:rPr lang="tr-TR" sz="2200" dirty="0" smtClean="0"/>
              <a:t>Bağlı </a:t>
            </a:r>
            <a:r>
              <a:rPr lang="tr-TR" sz="2200" dirty="0"/>
              <a:t>kuruluş(</a:t>
            </a:r>
            <a:r>
              <a:rPr lang="tr-TR" sz="2200" dirty="0" err="1"/>
              <a:t>lar</a:t>
            </a:r>
            <a:r>
              <a:rPr lang="tr-TR" sz="2200" dirty="0"/>
              <a:t>) </a:t>
            </a:r>
            <a:r>
              <a:rPr lang="tr-TR" sz="2200" dirty="0" smtClean="0"/>
              <a:t>Hibe </a:t>
            </a:r>
            <a:r>
              <a:rPr lang="tr-TR" sz="2200" dirty="0"/>
              <a:t>Başvuru Formunun </a:t>
            </a:r>
            <a:r>
              <a:rPr lang="tr-TR" sz="2200" dirty="0" smtClean="0"/>
              <a:t>B kısmının 5 </a:t>
            </a:r>
            <a:r>
              <a:rPr lang="tr-TR" sz="2200" dirty="0" err="1" smtClean="0"/>
              <a:t>no’lu</a:t>
            </a:r>
            <a:r>
              <a:rPr lang="tr-TR" sz="2200" dirty="0" smtClean="0"/>
              <a:t> bölümünde </a:t>
            </a:r>
            <a:r>
              <a:rPr lang="tr-TR" sz="2200" dirty="0"/>
              <a:t>yer alan Bağlı Kuruluş(</a:t>
            </a:r>
            <a:r>
              <a:rPr lang="tr-TR" sz="2200" dirty="0" err="1"/>
              <a:t>lar</a:t>
            </a:r>
            <a:r>
              <a:rPr lang="tr-TR" sz="2200" dirty="0" smtClean="0"/>
              <a:t>) </a:t>
            </a:r>
            <a:r>
              <a:rPr lang="tr-TR" sz="2200" dirty="0" err="1"/>
              <a:t>Beyanı’nı</a:t>
            </a:r>
            <a:r>
              <a:rPr lang="tr-TR" sz="2200" dirty="0"/>
              <a:t> imzalamak zorundadır</a:t>
            </a:r>
            <a:r>
              <a:rPr lang="tr-TR" sz="2000" dirty="0"/>
              <a:t>. </a:t>
            </a:r>
          </a:p>
          <a:p>
            <a:pPr algn="just"/>
            <a:endParaRPr lang="tr-TR" sz="2400" dirty="0"/>
          </a:p>
          <a:p>
            <a:pPr marL="0" indent="0" algn="just">
              <a:buNone/>
            </a:pPr>
            <a:endParaRPr lang="tr-TR"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3098535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3599" y="1943332"/>
            <a:ext cx="600498" cy="551312"/>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395536" y="2708920"/>
            <a:ext cx="8280920" cy="313928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pPr algn="just"/>
            <a:r>
              <a:rPr lang="tr-TR" sz="2400" b="1" dirty="0" smtClean="0"/>
              <a:t>Siyasi </a:t>
            </a:r>
            <a:r>
              <a:rPr lang="tr-TR" sz="2400" b="1" dirty="0"/>
              <a:t>partiler ve bağlı yapıları </a:t>
            </a:r>
            <a:r>
              <a:rPr lang="tr-TR" sz="2400" dirty="0"/>
              <a:t>bu </a:t>
            </a:r>
            <a:r>
              <a:rPr lang="tr-TR" sz="2400" dirty="0" smtClean="0"/>
              <a:t>teklif </a:t>
            </a:r>
            <a:r>
              <a:rPr lang="tr-TR" sz="2400" dirty="0"/>
              <a:t>ç</a:t>
            </a:r>
            <a:r>
              <a:rPr lang="tr-TR" sz="2400" dirty="0" smtClean="0"/>
              <a:t>ağrısı </a:t>
            </a:r>
            <a:r>
              <a:rPr lang="tr-TR" sz="2400" dirty="0"/>
              <a:t>kapsamında </a:t>
            </a:r>
            <a:r>
              <a:rPr lang="tr-TR" sz="2400" u="sng" dirty="0"/>
              <a:t>uygun başvuru sahibi değildir</a:t>
            </a:r>
            <a:r>
              <a:rPr lang="tr-TR" sz="2400" dirty="0" smtClean="0"/>
              <a:t>.</a:t>
            </a:r>
          </a:p>
          <a:p>
            <a:endParaRPr lang="tr-TR" sz="2400" dirty="0"/>
          </a:p>
          <a:p>
            <a:pPr algn="just"/>
            <a:r>
              <a:rPr lang="tr-TR" sz="2400" b="1" dirty="0" smtClean="0"/>
              <a:t>Bireysel </a:t>
            </a:r>
            <a:r>
              <a:rPr lang="tr-TR" sz="2400" b="1" dirty="0"/>
              <a:t>ticari işletmeler ya da işletme grupları </a:t>
            </a:r>
            <a:r>
              <a:rPr lang="tr-TR" sz="2400" dirty="0"/>
              <a:t>bu t</a:t>
            </a:r>
            <a:r>
              <a:rPr lang="tr-TR" sz="2400" dirty="0" smtClean="0"/>
              <a:t>eklif çağrısında </a:t>
            </a:r>
            <a:r>
              <a:rPr lang="tr-TR" sz="2400" u="sng" dirty="0"/>
              <a:t>uygun Başvuru Sahibi veya </a:t>
            </a:r>
            <a:r>
              <a:rPr lang="tr-TR" sz="2400" u="sng" dirty="0" smtClean="0"/>
              <a:t>Eş-Başvuran </a:t>
            </a:r>
            <a:r>
              <a:rPr lang="tr-TR" sz="2400" u="sng" dirty="0"/>
              <a:t>değildir</a:t>
            </a:r>
            <a:r>
              <a:rPr lang="tr-TR" sz="2400" b="1" dirty="0" smtClean="0"/>
              <a:t>.  </a:t>
            </a:r>
            <a:r>
              <a:rPr lang="tr-TR" sz="2400" dirty="0"/>
              <a:t>Ancak, uygun durumlarda</a:t>
            </a:r>
            <a:r>
              <a:rPr lang="tr-TR" sz="2400" b="1" dirty="0"/>
              <a:t>, </a:t>
            </a:r>
            <a:r>
              <a:rPr lang="tr-TR" sz="2400" b="1" u="sng" dirty="0"/>
              <a:t>iştirakçi</a:t>
            </a:r>
            <a:r>
              <a:rPr lang="tr-TR" sz="2400" b="1" dirty="0"/>
              <a:t> </a:t>
            </a:r>
            <a:r>
              <a:rPr lang="tr-TR" sz="2400" dirty="0"/>
              <a:t>olarak yer almaları </a:t>
            </a:r>
            <a:r>
              <a:rPr lang="tr-TR" sz="2400" b="1" u="sng" dirty="0"/>
              <a:t>teşvik edilmektedir</a:t>
            </a:r>
            <a:r>
              <a:rPr lang="tr-TR" sz="2400" b="1" dirty="0"/>
              <a:t>.</a:t>
            </a:r>
            <a:endParaRPr lang="tr-TR" sz="2400" dirty="0"/>
          </a:p>
          <a:p>
            <a:endParaRPr lang="tr-TR" sz="2400" dirty="0"/>
          </a:p>
        </p:txBody>
      </p:sp>
      <p:sp>
        <p:nvSpPr>
          <p:cNvPr id="5" name="Dikdörtgen 4"/>
          <p:cNvSpPr/>
          <p:nvPr/>
        </p:nvSpPr>
        <p:spPr>
          <a:xfrm>
            <a:off x="3203848" y="1909869"/>
            <a:ext cx="3262486" cy="523220"/>
          </a:xfrm>
          <a:prstGeom prst="rect">
            <a:avLst/>
          </a:prstGeom>
        </p:spPr>
        <p:txBody>
          <a:bodyPr wrap="square">
            <a:spAutoFit/>
          </a:bodyPr>
          <a:lstStyle/>
          <a:p>
            <a:pPr lvl="0" algn="ctr">
              <a:spcBef>
                <a:spcPct val="20000"/>
              </a:spcBef>
            </a:pPr>
            <a:r>
              <a:rPr lang="en-US" sz="2800" b="1" dirty="0">
                <a:solidFill>
                  <a:prstClr val="black"/>
                </a:solidFill>
              </a:rPr>
              <a:t>ÖNEMLİ NOT 1</a:t>
            </a: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1789848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044315"/>
            <a:ext cx="8229600" cy="380081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r>
              <a:rPr lang="tr-TR" sz="2000" b="1" dirty="0">
                <a:solidFill>
                  <a:schemeClr val="dk1"/>
                </a:solidFill>
              </a:rPr>
              <a:t>Başvuru sahibi AB üyesi devletlerden ya da IPA kapsamında diğer </a:t>
            </a:r>
            <a:r>
              <a:rPr lang="tr-TR" sz="2000" b="1" dirty="0" smtClean="0">
                <a:solidFill>
                  <a:schemeClr val="dk1"/>
                </a:solidFill>
              </a:rPr>
              <a:t>uygun </a:t>
            </a:r>
            <a:r>
              <a:rPr lang="tr-TR" sz="2000" b="1" dirty="0">
                <a:solidFill>
                  <a:schemeClr val="dk1"/>
                </a:solidFill>
              </a:rPr>
              <a:t>ülkelerden ise, en az bir </a:t>
            </a:r>
            <a:r>
              <a:rPr lang="tr-TR" sz="2000" b="1" dirty="0" smtClean="0">
                <a:solidFill>
                  <a:schemeClr val="dk1"/>
                </a:solidFill>
              </a:rPr>
              <a:t>eş-başvuran </a:t>
            </a:r>
            <a:r>
              <a:rPr lang="tr-TR" sz="2000" b="1" dirty="0">
                <a:solidFill>
                  <a:schemeClr val="dk1"/>
                </a:solidFill>
              </a:rPr>
              <a:t>Türkiye’den olmalıdır. Aksi halde proje başvurusu reddedilir ve değerlendirilmeye devam edilmez.</a:t>
            </a:r>
          </a:p>
          <a:p>
            <a:endParaRPr lang="tr-TR" sz="2000" b="1" dirty="0">
              <a:solidFill>
                <a:schemeClr val="dk1"/>
              </a:solidFill>
            </a:endParaRPr>
          </a:p>
          <a:p>
            <a:r>
              <a:rPr lang="tr-TR" sz="2000" b="1" dirty="0">
                <a:solidFill>
                  <a:schemeClr val="dk1"/>
                </a:solidFill>
              </a:rPr>
              <a:t>Eğer tüm başvuru sahipleri </a:t>
            </a:r>
            <a:r>
              <a:rPr lang="tr-TR" sz="2000" b="1" dirty="0" smtClean="0">
                <a:solidFill>
                  <a:schemeClr val="dk1"/>
                </a:solidFill>
              </a:rPr>
              <a:t>(başvuru </a:t>
            </a:r>
            <a:r>
              <a:rPr lang="tr-TR" sz="2000" b="1" dirty="0">
                <a:solidFill>
                  <a:schemeClr val="dk1"/>
                </a:solidFill>
              </a:rPr>
              <a:t>sahibi ve </a:t>
            </a:r>
            <a:r>
              <a:rPr lang="tr-TR" sz="2000" b="1" dirty="0" smtClean="0">
                <a:solidFill>
                  <a:schemeClr val="dk1"/>
                </a:solidFill>
              </a:rPr>
              <a:t>eş-başvuran) </a:t>
            </a:r>
            <a:r>
              <a:rPr lang="tr-TR" sz="2000" b="1" dirty="0">
                <a:solidFill>
                  <a:schemeClr val="dk1"/>
                </a:solidFill>
              </a:rPr>
              <a:t>Türkiye’de kayıtlı ise; </a:t>
            </a:r>
          </a:p>
          <a:p>
            <a:pPr lvl="1"/>
            <a:r>
              <a:rPr lang="tr-TR" sz="2000" dirty="0">
                <a:solidFill>
                  <a:schemeClr val="dk1"/>
                </a:solidFill>
              </a:rPr>
              <a:t>başvuru sahibi </a:t>
            </a:r>
            <a:r>
              <a:rPr lang="tr-TR" sz="2000" dirty="0" smtClean="0"/>
              <a:t>çalışan</a:t>
            </a:r>
            <a:r>
              <a:rPr lang="tr-TR" sz="2000" dirty="0" smtClean="0">
                <a:solidFill>
                  <a:schemeClr val="dk1"/>
                </a:solidFill>
              </a:rPr>
              <a:t> </a:t>
            </a:r>
            <a:r>
              <a:rPr lang="tr-TR" sz="2000" dirty="0">
                <a:solidFill>
                  <a:schemeClr val="dk1"/>
                </a:solidFill>
              </a:rPr>
              <a:t>örgütü olduğu durumda mutlaka en az bir </a:t>
            </a:r>
            <a:r>
              <a:rPr lang="tr-TR" sz="2000" dirty="0" smtClean="0">
                <a:solidFill>
                  <a:schemeClr val="dk1"/>
                </a:solidFill>
              </a:rPr>
              <a:t>eş-başvuran </a:t>
            </a:r>
            <a:r>
              <a:rPr lang="tr-TR" sz="2000" dirty="0">
                <a:solidFill>
                  <a:schemeClr val="dk1"/>
                </a:solidFill>
              </a:rPr>
              <a:t>işveren örgütü olmalıdır</a:t>
            </a:r>
          </a:p>
          <a:p>
            <a:pPr lvl="1"/>
            <a:r>
              <a:rPr lang="tr-TR" sz="2000" dirty="0">
                <a:solidFill>
                  <a:schemeClr val="dk1"/>
                </a:solidFill>
              </a:rPr>
              <a:t>Başvuru sahibi işveren örgütü olduğu durumda mutlaka en az bir </a:t>
            </a:r>
            <a:r>
              <a:rPr lang="tr-TR" sz="2000" dirty="0" smtClean="0">
                <a:solidFill>
                  <a:schemeClr val="dk1"/>
                </a:solidFill>
              </a:rPr>
              <a:t>eş-başvuran çalışan </a:t>
            </a:r>
            <a:r>
              <a:rPr lang="tr-TR" sz="2000" dirty="0">
                <a:solidFill>
                  <a:schemeClr val="dk1"/>
                </a:solidFill>
              </a:rPr>
              <a:t>örgütü olmalıdır.</a:t>
            </a:r>
          </a:p>
          <a:p>
            <a:pPr marL="457200" lvl="1" indent="0">
              <a:buNone/>
            </a:pPr>
            <a:r>
              <a:rPr lang="tr-TR" sz="2000" dirty="0" smtClean="0">
                <a:solidFill>
                  <a:schemeClr val="dk1"/>
                </a:solidFill>
              </a:rPr>
              <a:t>Aksi </a:t>
            </a:r>
            <a:r>
              <a:rPr lang="tr-TR" sz="2000" dirty="0">
                <a:solidFill>
                  <a:schemeClr val="dk1"/>
                </a:solidFill>
              </a:rPr>
              <a:t>halde başvurular reddedilir ve değerlendirmeye alınmaz.</a:t>
            </a:r>
          </a:p>
        </p:txBody>
      </p:sp>
      <p:sp>
        <p:nvSpPr>
          <p:cNvPr id="2" name="Dikdörtgen 1"/>
          <p:cNvSpPr/>
          <p:nvPr/>
        </p:nvSpPr>
        <p:spPr>
          <a:xfrm>
            <a:off x="3616943" y="1478500"/>
            <a:ext cx="3168352" cy="523220"/>
          </a:xfrm>
          <a:prstGeom prst="rect">
            <a:avLst/>
          </a:prstGeom>
        </p:spPr>
        <p:txBody>
          <a:bodyPr wrap="square">
            <a:spAutoFit/>
          </a:bodyPr>
          <a:lstStyle/>
          <a:p>
            <a:pPr lvl="0"/>
            <a:r>
              <a:rPr lang="en-US" sz="2800" b="1" dirty="0">
                <a:solidFill>
                  <a:prstClr val="black"/>
                </a:solidFill>
              </a:rPr>
              <a:t>ÖNEMLİ NOT </a:t>
            </a:r>
            <a:r>
              <a:rPr lang="tr-TR" sz="2800" b="1" dirty="0">
                <a:solidFill>
                  <a:prstClr val="black"/>
                </a:solidFill>
              </a:rPr>
              <a:t>2</a:t>
            </a:r>
            <a:endParaRPr lang="en-US" sz="2800" b="1" dirty="0">
              <a:solidFill>
                <a:prstClr val="black"/>
              </a:solidFill>
            </a:endParaRPr>
          </a:p>
        </p:txBody>
      </p:sp>
      <p:pic>
        <p:nvPicPr>
          <p:cNvPr id="6"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8036" y="1435905"/>
            <a:ext cx="662690" cy="608410"/>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7" name="Slayt Numarası Yer Tutucusu 6"/>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77665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771751"/>
            <a:ext cx="8229600" cy="3320208"/>
          </a:xfrm>
        </p:spPr>
        <p:txBody>
          <a:bodyPr>
            <a:normAutofit fontScale="62500" lnSpcReduction="20000"/>
          </a:bodyPr>
          <a:lstStyle/>
          <a:p>
            <a:pPr marL="0" indent="0">
              <a:buNone/>
            </a:pPr>
            <a:endParaRPr lang="tr-TR" dirty="0" smtClean="0"/>
          </a:p>
          <a:p>
            <a:pPr marL="0" lvl="0" indent="0">
              <a:buNone/>
            </a:pPr>
            <a:r>
              <a:rPr lang="tr-TR" b="1" u="sng" dirty="0" smtClean="0"/>
              <a:t>İştirakçiler</a:t>
            </a:r>
            <a:endParaRPr lang="tr-TR" b="1" u="sng" dirty="0"/>
          </a:p>
          <a:p>
            <a:pPr algn="just"/>
            <a:r>
              <a:rPr lang="tr-TR" dirty="0"/>
              <a:t>Diğer kuruluşlar, projede iştirakçi olarak yer alabilir. Bu iştirakçiler projede gerçek bir rol üstlenir ancak günlük harcırahlar ve seyahat giderleri haricinde hibeden yararlanamazlar. </a:t>
            </a:r>
            <a:endParaRPr lang="tr-TR" dirty="0" smtClean="0"/>
          </a:p>
          <a:p>
            <a:pPr algn="just"/>
            <a:endParaRPr lang="tr-TR" dirty="0" smtClean="0"/>
          </a:p>
          <a:p>
            <a:pPr algn="just"/>
            <a:r>
              <a:rPr lang="tr-TR" dirty="0" smtClean="0"/>
              <a:t>İştirakçi için</a:t>
            </a:r>
            <a:r>
              <a:rPr lang="tr-TR" dirty="0"/>
              <a:t>, Bölüm 2.1.1’deki uygunluk kriterlerini sağlama şartı yoktur. </a:t>
            </a:r>
            <a:endParaRPr lang="tr-TR" dirty="0" smtClean="0"/>
          </a:p>
          <a:p>
            <a:pPr algn="just"/>
            <a:endParaRPr lang="tr-TR" dirty="0" smtClean="0"/>
          </a:p>
          <a:p>
            <a:pPr algn="just"/>
            <a:r>
              <a:rPr lang="tr-TR" dirty="0" smtClean="0"/>
              <a:t>İştirakçiler</a:t>
            </a:r>
            <a:r>
              <a:rPr lang="tr-TR" dirty="0"/>
              <a:t>, Hibe Başvuru Formu (B) Kısmı 6. Bölümdeki “Başvuru Sahibinin Projeye Katılan İştirakçileri” altında belirtilmelidirler. </a:t>
            </a:r>
            <a:endParaRPr lang="tr-TR" dirty="0" smtClean="0"/>
          </a:p>
          <a:p>
            <a:pPr marL="0" lvl="0" indent="0">
              <a:buNone/>
            </a:pPr>
            <a:endParaRPr lang="tr-TR" dirty="0"/>
          </a:p>
        </p:txBody>
      </p:sp>
      <p:sp>
        <p:nvSpPr>
          <p:cNvPr id="4" name="Başlık 1"/>
          <p:cNvSpPr>
            <a:spLocks noGrp="1"/>
          </p:cNvSpPr>
          <p:nvPr>
            <p:ph type="title"/>
          </p:nvPr>
        </p:nvSpPr>
        <p:spPr>
          <a:xfrm>
            <a:off x="455651" y="1386425"/>
            <a:ext cx="8229600" cy="86210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2" name="Dikdörtgen 1"/>
          <p:cNvSpPr/>
          <p:nvPr/>
        </p:nvSpPr>
        <p:spPr>
          <a:xfrm>
            <a:off x="179512" y="2248531"/>
            <a:ext cx="7992888" cy="523220"/>
          </a:xfrm>
          <a:prstGeom prst="rect">
            <a:avLst/>
          </a:prstGeom>
        </p:spPr>
        <p:txBody>
          <a:bodyPr wrap="square">
            <a:spAutoFit/>
          </a:bodyPr>
          <a:lstStyle/>
          <a:p>
            <a:pPr lvl="2" algn="ctr" fontAlgn="base">
              <a:spcBef>
                <a:spcPct val="20000"/>
              </a:spcBef>
            </a:pPr>
            <a:r>
              <a:rPr lang="tr-TR" sz="2800" dirty="0" smtClean="0">
                <a:solidFill>
                  <a:prstClr val="black"/>
                </a:solidFill>
              </a:rPr>
              <a:t>İştirakçiler ve Yükleniciler</a:t>
            </a:r>
            <a:endParaRPr lang="tr-TR" sz="2800" dirty="0">
              <a:solidFill>
                <a:prstClr val="black"/>
              </a:solidFill>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1082702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8444" y="1193946"/>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924944"/>
            <a:ext cx="8229600" cy="3066331"/>
          </a:xfrm>
        </p:spPr>
        <p:txBody>
          <a:bodyPr>
            <a:normAutofit/>
          </a:bodyPr>
          <a:lstStyle/>
          <a:p>
            <a:pPr marL="0" lvl="0" indent="0">
              <a:buNone/>
            </a:pPr>
            <a:r>
              <a:rPr lang="tr-TR" sz="2000" b="1" u="sng" dirty="0"/>
              <a:t>Yükleniciler</a:t>
            </a:r>
          </a:p>
          <a:p>
            <a:pPr algn="just"/>
            <a:r>
              <a:rPr lang="tr-TR" sz="2000" dirty="0"/>
              <a:t>Hibe faydalanıcıları ve bunların Bağlı Kuruluş(</a:t>
            </a:r>
            <a:r>
              <a:rPr lang="tr-TR" sz="2000" dirty="0" err="1"/>
              <a:t>lar</a:t>
            </a:r>
            <a:r>
              <a:rPr lang="tr-TR" sz="2000" dirty="0"/>
              <a:t>)</a:t>
            </a:r>
            <a:r>
              <a:rPr lang="tr-TR" sz="2000" dirty="0" err="1"/>
              <a:t>ının</a:t>
            </a:r>
            <a:r>
              <a:rPr lang="tr-TR" sz="2000" dirty="0"/>
              <a:t> </a:t>
            </a:r>
            <a:r>
              <a:rPr lang="tr-TR" sz="2000" dirty="0" smtClean="0"/>
              <a:t>mal ve hizmet alımı için sözleşme </a:t>
            </a:r>
            <a:r>
              <a:rPr lang="tr-TR" sz="2000" dirty="0"/>
              <a:t>yapmalarına izin verilmektedir. </a:t>
            </a:r>
            <a:endParaRPr lang="tr-TR" sz="2000" dirty="0" smtClean="0"/>
          </a:p>
          <a:p>
            <a:pPr algn="just"/>
            <a:endParaRPr lang="tr-TR" sz="2000" dirty="0" smtClean="0"/>
          </a:p>
          <a:p>
            <a:pPr algn="just"/>
            <a:r>
              <a:rPr lang="tr-TR" sz="2000" dirty="0" smtClean="0"/>
              <a:t>İştirakçiler </a:t>
            </a:r>
            <a:r>
              <a:rPr lang="tr-TR" sz="2000" dirty="0"/>
              <a:t>veya Bağlı Kuruluş(</a:t>
            </a:r>
            <a:r>
              <a:rPr lang="tr-TR" sz="2000" dirty="0" err="1"/>
              <a:t>lar</a:t>
            </a:r>
            <a:r>
              <a:rPr lang="tr-TR" sz="2000" dirty="0"/>
              <a:t>) projede ayrıca yüklenici olamazlar. </a:t>
            </a:r>
            <a:endParaRPr lang="tr-TR" sz="2000" dirty="0" smtClean="0"/>
          </a:p>
          <a:p>
            <a:pPr algn="just"/>
            <a:endParaRPr lang="tr-TR" sz="2000" dirty="0"/>
          </a:p>
          <a:p>
            <a:pPr algn="just"/>
            <a:r>
              <a:rPr lang="tr-TR" sz="2000" dirty="0" smtClean="0"/>
              <a:t>Yükleniciler</a:t>
            </a:r>
            <a:r>
              <a:rPr lang="tr-TR" sz="2000" dirty="0"/>
              <a:t>, Standart Hibe </a:t>
            </a:r>
            <a:r>
              <a:rPr lang="tr-TR" sz="2000" dirty="0" smtClean="0"/>
              <a:t>Sözleşmesinde </a:t>
            </a:r>
            <a:r>
              <a:rPr lang="tr-TR" sz="2000" dirty="0"/>
              <a:t>Ek </a:t>
            </a:r>
            <a:r>
              <a:rPr lang="tr-TR" sz="2000" dirty="0" err="1"/>
              <a:t>IV’te</a:t>
            </a:r>
            <a:r>
              <a:rPr lang="tr-TR" sz="2000" dirty="0"/>
              <a:t> yer alan satın alma kurallarına tabidirler.</a:t>
            </a:r>
          </a:p>
          <a:p>
            <a:endParaRPr lang="tr-TR" sz="2000" dirty="0"/>
          </a:p>
        </p:txBody>
      </p:sp>
      <p:sp>
        <p:nvSpPr>
          <p:cNvPr id="4" name="Dikdörtgen 3"/>
          <p:cNvSpPr/>
          <p:nvPr/>
        </p:nvSpPr>
        <p:spPr>
          <a:xfrm>
            <a:off x="251520" y="2113613"/>
            <a:ext cx="7992888" cy="523220"/>
          </a:xfrm>
          <a:prstGeom prst="rect">
            <a:avLst/>
          </a:prstGeom>
        </p:spPr>
        <p:txBody>
          <a:bodyPr wrap="square">
            <a:spAutoFit/>
          </a:bodyPr>
          <a:lstStyle/>
          <a:p>
            <a:pPr lvl="2" algn="ctr" fontAlgn="base">
              <a:spcBef>
                <a:spcPct val="20000"/>
              </a:spcBef>
            </a:pPr>
            <a:r>
              <a:rPr lang="tr-TR" sz="2800" dirty="0" smtClean="0">
                <a:solidFill>
                  <a:prstClr val="black"/>
                </a:solidFill>
              </a:rPr>
              <a:t>İştirakçiler ve Yükleniciler</a:t>
            </a:r>
            <a:endParaRPr lang="tr-TR" sz="2800" dirty="0">
              <a:solidFill>
                <a:prstClr val="black"/>
              </a:solidFill>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2947807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281052"/>
            <a:ext cx="7344816" cy="99582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539552" y="2064012"/>
            <a:ext cx="6984776" cy="644908"/>
          </a:xfrm>
        </p:spPr>
        <p:txBody>
          <a:bodyPr>
            <a:noAutofit/>
          </a:bodyPr>
          <a:lstStyle/>
          <a:p>
            <a:pPr marL="914400" lvl="2" indent="0" algn="ctr" fontAlgn="base">
              <a:lnSpc>
                <a:spcPct val="80000"/>
              </a:lnSpc>
              <a:buNone/>
            </a:pPr>
            <a:r>
              <a:rPr lang="tr-TR" sz="2800" dirty="0" smtClean="0"/>
              <a:t>Projelerin </a:t>
            </a:r>
            <a:r>
              <a:rPr lang="tr-TR" sz="2800" dirty="0"/>
              <a:t>U</a:t>
            </a:r>
            <a:r>
              <a:rPr lang="tr-TR" sz="2800" dirty="0" smtClean="0"/>
              <a:t>ygunluğu</a:t>
            </a:r>
            <a:endParaRPr lang="tr-TR" sz="2800" dirty="0"/>
          </a:p>
          <a:p>
            <a:endParaRPr lang="tr-TR" sz="1100" dirty="0"/>
          </a:p>
        </p:txBody>
      </p:sp>
      <p:sp>
        <p:nvSpPr>
          <p:cNvPr id="5" name="Dikdörtgen 4"/>
          <p:cNvSpPr/>
          <p:nvPr/>
        </p:nvSpPr>
        <p:spPr>
          <a:xfrm>
            <a:off x="688740" y="2424052"/>
            <a:ext cx="7859216" cy="3477875"/>
          </a:xfrm>
          <a:prstGeom prst="rect">
            <a:avLst/>
          </a:prstGeom>
        </p:spPr>
        <p:txBody>
          <a:bodyPr wrap="square">
            <a:spAutoFit/>
          </a:bodyPr>
          <a:lstStyle/>
          <a:p>
            <a:pPr marL="400050" lvl="1"/>
            <a:r>
              <a:rPr lang="tr-TR" sz="2000" b="1" u="sng" dirty="0"/>
              <a:t>Süre</a:t>
            </a:r>
          </a:p>
          <a:p>
            <a:r>
              <a:rPr lang="tr-TR" sz="2000" dirty="0"/>
              <a:t>Bir projenin planlanan süresi </a:t>
            </a:r>
            <a:r>
              <a:rPr lang="tr-TR" sz="2000" b="1" dirty="0"/>
              <a:t>6 aydan az, 12 aydan fazla</a:t>
            </a:r>
            <a:r>
              <a:rPr lang="tr-TR" sz="2000" dirty="0"/>
              <a:t> olamaz. </a:t>
            </a:r>
          </a:p>
          <a:p>
            <a:endParaRPr lang="tr-TR" sz="2000" dirty="0"/>
          </a:p>
          <a:p>
            <a:pPr marL="400050" lvl="1" indent="0">
              <a:buNone/>
            </a:pPr>
            <a:r>
              <a:rPr lang="tr-TR" sz="2000" b="1" u="sng" dirty="0"/>
              <a:t>Yer</a:t>
            </a:r>
          </a:p>
          <a:p>
            <a:r>
              <a:rPr lang="tr-TR" sz="2000" dirty="0"/>
              <a:t>Proje Türkiye ya da AB üyesi ülkelerden bir ya da bir kaçında gerçekleştirilmelidir.</a:t>
            </a:r>
          </a:p>
          <a:p>
            <a:endParaRPr lang="tr-TR" sz="2000" dirty="0"/>
          </a:p>
          <a:p>
            <a:pPr algn="just"/>
            <a:r>
              <a:rPr lang="tr-TR" sz="2000" dirty="0"/>
              <a:t>Eğer projenin başvuru sahibi ya da </a:t>
            </a:r>
            <a:r>
              <a:rPr lang="tr-TR" sz="2000" dirty="0" smtClean="0"/>
              <a:t>eş-başvuran </a:t>
            </a:r>
            <a:r>
              <a:rPr lang="tr-TR" sz="2000" dirty="0"/>
              <a:t>diğer uygun ülkelerden birinden ise, faaliyetlerin bir kısmı Türkiye dışında bu ülkelerde gerçekleştirilebilir. Ancak bu ülkelerde gerçekleştirilen faaliyetler projenin büyük bir kısmını oluşturamaz.</a:t>
            </a:r>
          </a:p>
        </p:txBody>
      </p:sp>
      <p:sp>
        <p:nvSpPr>
          <p:cNvPr id="4" name="Slayt Numarası Yer Tutucusu 3"/>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727164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780928"/>
            <a:ext cx="7959208" cy="2232248"/>
          </a:xfrm>
        </p:spPr>
        <p:txBody>
          <a:bodyPr>
            <a:normAutofit/>
          </a:bodyPr>
          <a:lstStyle/>
          <a:p>
            <a:endParaRPr lang="tr-TR" sz="2000" dirty="0" smtClean="0"/>
          </a:p>
          <a:p>
            <a:r>
              <a:rPr lang="tr-TR" sz="2000" dirty="0" smtClean="0"/>
              <a:t>Projeler teklif çağrısının öncelikleri ile ilgili olmalıdır.</a:t>
            </a:r>
          </a:p>
          <a:p>
            <a:pPr marL="0" indent="0">
              <a:buNone/>
            </a:pPr>
            <a:endParaRPr lang="tr-TR" sz="2000" dirty="0" smtClean="0"/>
          </a:p>
          <a:p>
            <a:r>
              <a:rPr lang="tr-TR" sz="2000" dirty="0" smtClean="0"/>
              <a:t>Uygulanacak tüm projelerde Türk Mevzuatı doğrultusundaki ilgili süreçlerin takip edilmesi gerekmektedir. </a:t>
            </a:r>
          </a:p>
          <a:p>
            <a:endParaRPr lang="tr-TR" sz="2000" dirty="0"/>
          </a:p>
        </p:txBody>
      </p:sp>
      <p:sp>
        <p:nvSpPr>
          <p:cNvPr id="4" name="Başlık 1"/>
          <p:cNvSpPr>
            <a:spLocks noGrp="1"/>
          </p:cNvSpPr>
          <p:nvPr>
            <p:ph type="title"/>
          </p:nvPr>
        </p:nvSpPr>
        <p:spPr>
          <a:xfrm>
            <a:off x="437978" y="1385900"/>
            <a:ext cx="8229600" cy="890972"/>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5" name="İçerik Yer Tutucusu 2"/>
          <p:cNvSpPr txBox="1">
            <a:spLocks/>
          </p:cNvSpPr>
          <p:nvPr/>
        </p:nvSpPr>
        <p:spPr>
          <a:xfrm>
            <a:off x="1043608" y="2276872"/>
            <a:ext cx="6048672"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lgn="ctr" fontAlgn="base">
              <a:lnSpc>
                <a:spcPct val="80000"/>
              </a:lnSpc>
              <a:buFont typeface="Arial" pitchFamily="34" charset="0"/>
              <a:buNone/>
            </a:pPr>
            <a:r>
              <a:rPr lang="tr-TR" sz="2800" dirty="0" smtClean="0"/>
              <a:t>Projelerin </a:t>
            </a:r>
            <a:r>
              <a:rPr lang="tr-TR" sz="2800" dirty="0"/>
              <a:t>U</a:t>
            </a:r>
            <a:r>
              <a:rPr lang="tr-TR" sz="2800" dirty="0" smtClean="0"/>
              <a:t>ygunluğu</a:t>
            </a:r>
          </a:p>
          <a:p>
            <a:endParaRPr lang="tr-TR" sz="105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88481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412776"/>
            <a:ext cx="8229600" cy="1143000"/>
          </a:xfrm>
        </p:spPr>
        <p:txBody>
          <a:bodyPr>
            <a:normAutofit fontScale="90000"/>
          </a:bodyPr>
          <a:lstStyle/>
          <a:p>
            <a:r>
              <a:rPr lang="tr-TR" sz="3200" dirty="0" smtClean="0">
                <a:solidFill>
                  <a:srgbClr val="0066CC"/>
                </a:solidFill>
                <a:effectLst>
                  <a:outerShdw blurRad="38100" dist="38100" dir="2700000" algn="tl">
                    <a:srgbClr val="C0C0C0"/>
                  </a:outerShdw>
                </a:effectLst>
              </a:rPr>
              <a:t/>
            </a:r>
            <a:br>
              <a:rPr lang="tr-TR" sz="3200" dirty="0" smtClean="0">
                <a:solidFill>
                  <a:srgbClr val="0066CC"/>
                </a:solidFill>
                <a:effectLst>
                  <a:outerShdw blurRad="38100" dist="38100" dir="2700000" algn="tl">
                    <a:srgbClr val="C0C0C0"/>
                  </a:outerShdw>
                </a:effectLst>
              </a:rPr>
            </a:br>
            <a:r>
              <a:rPr lang="tr-TR" sz="3200" dirty="0">
                <a:solidFill>
                  <a:srgbClr val="0066CC"/>
                </a:solidFill>
                <a:effectLst>
                  <a:outerShdw blurRad="38100" dist="38100" dir="2700000" algn="tl">
                    <a:srgbClr val="C0C0C0"/>
                  </a:outerShdw>
                </a:effectLst>
              </a:rPr>
              <a:t/>
            </a:r>
            <a:br>
              <a:rPr lang="tr-TR" sz="3200" dirty="0">
                <a:solidFill>
                  <a:srgbClr val="0066CC"/>
                </a:solidFill>
                <a:effectLst>
                  <a:outerShdw blurRad="38100" dist="38100" dir="2700000" algn="tl">
                    <a:srgbClr val="C0C0C0"/>
                  </a:outerShdw>
                </a:effectLst>
              </a:rPr>
            </a:br>
            <a:r>
              <a:rPr lang="tr-TR" sz="3200" dirty="0" smtClean="0">
                <a:solidFill>
                  <a:srgbClr val="0066CC"/>
                </a:solidFill>
                <a:effectLst>
                  <a:outerShdw blurRad="38100" dist="38100" dir="2700000" algn="tl">
                    <a:srgbClr val="C0C0C0"/>
                  </a:outerShdw>
                </a:effectLst>
              </a:rPr>
              <a:t>PROGRAMIN HEDEFLERİ</a:t>
            </a:r>
            <a:r>
              <a:rPr lang="tr-TR" sz="3200" dirty="0">
                <a:solidFill>
                  <a:srgbClr val="0066CC"/>
                </a:solidFill>
                <a:effectLst>
                  <a:outerShdw blurRad="38100" dist="38100" dir="2700000" algn="tl">
                    <a:srgbClr val="C0C0C0"/>
                  </a:outerShdw>
                </a:effectLst>
              </a:rPr>
              <a:t/>
            </a:r>
            <a:br>
              <a:rPr lang="tr-TR" sz="3200" dirty="0">
                <a:solidFill>
                  <a:srgbClr val="0066CC"/>
                </a:solidFill>
                <a:effectLst>
                  <a:outerShdw blurRad="38100" dist="38100" dir="2700000" algn="tl">
                    <a:srgbClr val="C0C0C0"/>
                  </a:outerShdw>
                </a:effectLst>
              </a:rPr>
            </a:br>
            <a:r>
              <a:rPr lang="tr-TR" sz="3200" dirty="0" smtClean="0">
                <a:solidFill>
                  <a:srgbClr val="0066CC"/>
                </a:solidFill>
                <a:effectLst>
                  <a:outerShdw blurRad="38100" dist="38100" dir="2700000" algn="tl">
                    <a:srgbClr val="C0C0C0"/>
                  </a:outerShdw>
                </a:effectLst>
              </a:rPr>
              <a:t/>
            </a:r>
            <a:br>
              <a:rPr lang="tr-TR" sz="3200" dirty="0" smtClean="0">
                <a:solidFill>
                  <a:srgbClr val="0066CC"/>
                </a:solidFill>
                <a:effectLst>
                  <a:outerShdw blurRad="38100" dist="38100" dir="2700000" algn="tl">
                    <a:srgbClr val="C0C0C0"/>
                  </a:outerShdw>
                </a:effectLst>
              </a:rPr>
            </a:br>
            <a:endParaRPr lang="tr-TR" sz="32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67544" y="2636913"/>
            <a:ext cx="8507288" cy="2736304"/>
          </a:xfrm>
        </p:spPr>
        <p:txBody>
          <a:bodyPr>
            <a:normAutofit/>
          </a:bodyPr>
          <a:lstStyle/>
          <a:p>
            <a:pPr marL="0" indent="0">
              <a:buNone/>
            </a:pPr>
            <a:r>
              <a:rPr lang="en-GB" sz="2000" dirty="0"/>
              <a:t>Bu </a:t>
            </a:r>
            <a:r>
              <a:rPr lang="en-GB" sz="2000" dirty="0" err="1"/>
              <a:t>teklif</a:t>
            </a:r>
            <a:r>
              <a:rPr lang="en-GB" sz="2000" dirty="0"/>
              <a:t> </a:t>
            </a:r>
            <a:r>
              <a:rPr lang="en-GB" sz="2000" dirty="0" err="1"/>
              <a:t>çağrısının</a:t>
            </a:r>
            <a:r>
              <a:rPr lang="en-GB" sz="2000" dirty="0"/>
              <a:t> </a:t>
            </a:r>
            <a:r>
              <a:rPr lang="en-GB" sz="2000" b="1" dirty="0" err="1"/>
              <a:t>genel</a:t>
            </a:r>
            <a:r>
              <a:rPr lang="en-GB" sz="2000" b="1" dirty="0"/>
              <a:t> </a:t>
            </a:r>
            <a:r>
              <a:rPr lang="en-GB" sz="2000" b="1" dirty="0" err="1"/>
              <a:t>hedefi</a:t>
            </a:r>
            <a:r>
              <a:rPr lang="en-GB" sz="2000" dirty="0"/>
              <a:t>, </a:t>
            </a:r>
            <a:r>
              <a:rPr lang="en-GB" sz="2000" dirty="0" err="1"/>
              <a:t>Türkiye'de</a:t>
            </a:r>
            <a:r>
              <a:rPr lang="en-GB" sz="2000" dirty="0"/>
              <a:t> her </a:t>
            </a:r>
            <a:r>
              <a:rPr lang="en-GB" sz="2000" dirty="0" err="1"/>
              <a:t>düzeyde</a:t>
            </a:r>
            <a:r>
              <a:rPr lang="en-GB" sz="2000" dirty="0"/>
              <a:t> </a:t>
            </a:r>
            <a:r>
              <a:rPr lang="en-GB" sz="2000" dirty="0" err="1"/>
              <a:t>sosyal</a:t>
            </a:r>
            <a:r>
              <a:rPr lang="en-GB" sz="2000" dirty="0"/>
              <a:t> </a:t>
            </a:r>
            <a:r>
              <a:rPr lang="en-GB" sz="2000" dirty="0" err="1" smtClean="0"/>
              <a:t>diyalo</a:t>
            </a:r>
            <a:r>
              <a:rPr lang="tr-TR" sz="2000" dirty="0" smtClean="0"/>
              <a:t>ğ</a:t>
            </a:r>
            <a:r>
              <a:rPr lang="en-GB" sz="2000" dirty="0" smtClean="0"/>
              <a:t>u </a:t>
            </a:r>
            <a:r>
              <a:rPr lang="en-GB" sz="2000" dirty="0" err="1"/>
              <a:t>teşvik</a:t>
            </a:r>
            <a:r>
              <a:rPr lang="en-GB" sz="2000" dirty="0"/>
              <a:t> </a:t>
            </a:r>
            <a:r>
              <a:rPr lang="en-GB" sz="2000" dirty="0" err="1"/>
              <a:t>etmektir</a:t>
            </a:r>
            <a:r>
              <a:rPr lang="en-GB" sz="2000" dirty="0"/>
              <a:t>.</a:t>
            </a:r>
            <a:endParaRPr lang="tr-TR" sz="2000" dirty="0"/>
          </a:p>
          <a:p>
            <a:pPr marL="0" indent="0">
              <a:buNone/>
            </a:pPr>
            <a:endParaRPr lang="tr-TR" sz="2000" dirty="0" smtClean="0"/>
          </a:p>
          <a:p>
            <a:pPr marL="0" indent="0" algn="just">
              <a:buNone/>
            </a:pPr>
            <a:r>
              <a:rPr lang="en-GB" sz="2000" dirty="0" smtClean="0"/>
              <a:t>Bu </a:t>
            </a:r>
            <a:r>
              <a:rPr lang="en-GB" sz="2000" dirty="0" err="1"/>
              <a:t>teklif</a:t>
            </a:r>
            <a:r>
              <a:rPr lang="en-GB" sz="2000" dirty="0"/>
              <a:t> </a:t>
            </a:r>
            <a:r>
              <a:rPr lang="en-GB" sz="2000" dirty="0" err="1"/>
              <a:t>çağrısının</a:t>
            </a:r>
            <a:r>
              <a:rPr lang="en-GB" sz="2000" dirty="0"/>
              <a:t> </a:t>
            </a:r>
            <a:r>
              <a:rPr lang="en-GB" sz="2000" b="1" dirty="0" err="1"/>
              <a:t>özel</a:t>
            </a:r>
            <a:r>
              <a:rPr lang="en-GB" sz="2000" b="1" dirty="0"/>
              <a:t> </a:t>
            </a:r>
            <a:r>
              <a:rPr lang="en-GB" sz="2000" b="1" dirty="0" err="1" smtClean="0"/>
              <a:t>hedefi</a:t>
            </a:r>
            <a:r>
              <a:rPr lang="en-GB" sz="2000" dirty="0" smtClean="0"/>
              <a:t>, </a:t>
            </a:r>
            <a:r>
              <a:rPr lang="en-GB" sz="2000" dirty="0" err="1"/>
              <a:t>Türkiye'de</a:t>
            </a:r>
            <a:r>
              <a:rPr lang="en-GB" sz="2000" dirty="0"/>
              <a:t> her </a:t>
            </a:r>
            <a:r>
              <a:rPr lang="en-GB" sz="2000" dirty="0" err="1"/>
              <a:t>düzeyde</a:t>
            </a:r>
            <a:r>
              <a:rPr lang="en-GB" sz="2000" dirty="0"/>
              <a:t> </a:t>
            </a:r>
            <a:r>
              <a:rPr lang="en-GB" sz="2000" dirty="0" err="1" smtClean="0"/>
              <a:t>sosyal</a:t>
            </a:r>
            <a:r>
              <a:rPr lang="en-GB" sz="2000" dirty="0" smtClean="0"/>
              <a:t> </a:t>
            </a:r>
            <a:r>
              <a:rPr lang="en-GB" sz="2000" dirty="0" err="1"/>
              <a:t>diyaloğun</a:t>
            </a:r>
            <a:r>
              <a:rPr lang="en-GB" sz="2000" dirty="0"/>
              <a:t> </a:t>
            </a:r>
            <a:r>
              <a:rPr lang="en-GB" sz="2000" dirty="0" err="1"/>
              <a:t>daha</a:t>
            </a:r>
            <a:r>
              <a:rPr lang="en-GB" sz="2000" dirty="0"/>
              <a:t> </a:t>
            </a:r>
            <a:r>
              <a:rPr lang="en-GB" sz="2000" dirty="0" err="1"/>
              <a:t>iyi</a:t>
            </a:r>
            <a:r>
              <a:rPr lang="en-GB" sz="2000" dirty="0"/>
              <a:t> </a:t>
            </a:r>
            <a:r>
              <a:rPr lang="en-GB" sz="2000" dirty="0" err="1" smtClean="0"/>
              <a:t>çalışmasının</a:t>
            </a:r>
            <a:r>
              <a:rPr lang="en-GB" sz="2000" dirty="0" smtClean="0"/>
              <a:t> </a:t>
            </a:r>
            <a:r>
              <a:rPr lang="en-GB" sz="2000" dirty="0" err="1" smtClean="0"/>
              <a:t>yanı</a:t>
            </a:r>
            <a:r>
              <a:rPr lang="en-GB" sz="2000" dirty="0" smtClean="0"/>
              <a:t> </a:t>
            </a:r>
            <a:r>
              <a:rPr lang="en-GB" sz="2000" dirty="0" err="1" smtClean="0"/>
              <a:t>sıra</a:t>
            </a:r>
            <a:r>
              <a:rPr lang="en-GB" sz="2000" dirty="0" smtClean="0"/>
              <a:t> </a:t>
            </a:r>
            <a:r>
              <a:rPr lang="en-GB" sz="2000" dirty="0" err="1" smtClean="0"/>
              <a:t>bu</a:t>
            </a:r>
            <a:r>
              <a:rPr lang="en-GB" sz="2000" dirty="0" smtClean="0"/>
              <a:t> </a:t>
            </a:r>
            <a:r>
              <a:rPr lang="en-GB" sz="2000" dirty="0" err="1" smtClean="0"/>
              <a:t>alandaki</a:t>
            </a:r>
            <a:r>
              <a:rPr lang="en-GB" sz="2000" dirty="0" smtClean="0"/>
              <a:t> </a:t>
            </a:r>
            <a:r>
              <a:rPr lang="en-GB" sz="2000" dirty="0" err="1" smtClean="0"/>
              <a:t>farkındalığın</a:t>
            </a:r>
            <a:r>
              <a:rPr lang="en-GB" sz="2000" dirty="0" smtClean="0"/>
              <a:t> </a:t>
            </a:r>
            <a:r>
              <a:rPr lang="en-GB" sz="2000" dirty="0" err="1" smtClean="0"/>
              <a:t>artırılması</a:t>
            </a:r>
            <a:r>
              <a:rPr lang="en-GB" sz="2000" dirty="0" smtClean="0"/>
              <a:t> </a:t>
            </a:r>
            <a:r>
              <a:rPr lang="en-GB" sz="2000" dirty="0" err="1" smtClean="0"/>
              <a:t>açısından</a:t>
            </a:r>
            <a:r>
              <a:rPr lang="en-GB" sz="2000" dirty="0" smtClean="0"/>
              <a:t> </a:t>
            </a:r>
            <a:r>
              <a:rPr lang="en-GB" sz="2000" dirty="0" err="1"/>
              <a:t>sosyal</a:t>
            </a:r>
            <a:r>
              <a:rPr lang="en-GB" sz="2000" dirty="0"/>
              <a:t> </a:t>
            </a:r>
            <a:r>
              <a:rPr lang="en-GB" sz="2000" dirty="0" err="1"/>
              <a:t>taraflar</a:t>
            </a:r>
            <a:r>
              <a:rPr lang="en-GB" sz="2000" dirty="0"/>
              <a:t> ve </a:t>
            </a:r>
            <a:r>
              <a:rPr lang="en-GB" sz="2000" dirty="0" err="1"/>
              <a:t>ilgili</a:t>
            </a:r>
            <a:r>
              <a:rPr lang="en-GB" sz="2000" dirty="0"/>
              <a:t> </a:t>
            </a:r>
            <a:r>
              <a:rPr lang="en-GB" sz="2000" dirty="0" err="1"/>
              <a:t>paydaşların</a:t>
            </a:r>
            <a:r>
              <a:rPr lang="en-GB" sz="2000" dirty="0"/>
              <a:t> </a:t>
            </a:r>
            <a:r>
              <a:rPr lang="en-GB" sz="2000" dirty="0" err="1"/>
              <a:t>kapasitelerinin</a:t>
            </a:r>
            <a:r>
              <a:rPr lang="en-GB" sz="2000" dirty="0"/>
              <a:t> </a:t>
            </a:r>
            <a:r>
              <a:rPr lang="en-GB" sz="2000" dirty="0" err="1"/>
              <a:t>artırılmasıdır</a:t>
            </a:r>
            <a:r>
              <a:rPr lang="en-GB" sz="2000" dirty="0"/>
              <a:t>.</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571756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76872"/>
            <a:ext cx="8229600" cy="864096"/>
          </a:xfrm>
        </p:spPr>
        <p:txBody>
          <a:bodyPr>
            <a:normAutofit/>
          </a:bodyPr>
          <a:lstStyle/>
          <a:p>
            <a:pPr marL="914400" lvl="2" indent="0" algn="ctr" fontAlgn="base">
              <a:lnSpc>
                <a:spcPct val="80000"/>
              </a:lnSpc>
              <a:buNone/>
            </a:pPr>
            <a:r>
              <a:rPr lang="tr-TR" sz="2800" dirty="0"/>
              <a:t>Projelerin Uygunluğu</a:t>
            </a:r>
          </a:p>
          <a:p>
            <a:endParaRPr lang="tr-TR" sz="2800" dirty="0" smtClean="0"/>
          </a:p>
          <a:p>
            <a:endParaRPr lang="tr-TR" sz="2800" dirty="0"/>
          </a:p>
        </p:txBody>
      </p:sp>
      <p:sp>
        <p:nvSpPr>
          <p:cNvPr id="4" name="İçerik Yer Tutucusu 2"/>
          <p:cNvSpPr txBox="1">
            <a:spLocks/>
          </p:cNvSpPr>
          <p:nvPr/>
        </p:nvSpPr>
        <p:spPr>
          <a:xfrm>
            <a:off x="470609" y="2780928"/>
            <a:ext cx="8229600" cy="309634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9600" u="sng" dirty="0"/>
              <a:t>Proje </a:t>
            </a:r>
            <a:r>
              <a:rPr lang="tr-TR" sz="9600" u="sng" dirty="0" smtClean="0"/>
              <a:t>Türleri</a:t>
            </a:r>
            <a:endParaRPr lang="tr-TR" sz="9600" b="1" u="sng" dirty="0" smtClean="0"/>
          </a:p>
          <a:p>
            <a:pPr marL="0" indent="0">
              <a:buFont typeface="Arial" pitchFamily="34" charset="0"/>
              <a:buNone/>
            </a:pPr>
            <a:endParaRPr lang="en-GB" b="1" dirty="0" smtClean="0"/>
          </a:p>
          <a:p>
            <a:pPr marL="0" indent="0">
              <a:buFont typeface="Arial" pitchFamily="34" charset="0"/>
              <a:buNone/>
            </a:pPr>
            <a:r>
              <a:rPr lang="en-GB" sz="8000" b="1" dirty="0" err="1" smtClean="0"/>
              <a:t>Öncelik</a:t>
            </a:r>
            <a:r>
              <a:rPr lang="en-GB" sz="8000" b="1" dirty="0" smtClean="0"/>
              <a:t> Alanı 1: </a:t>
            </a:r>
            <a:r>
              <a:rPr lang="tr-TR" sz="8000" b="1" dirty="0" smtClean="0"/>
              <a:t>H</a:t>
            </a:r>
            <a:r>
              <a:rPr lang="en-GB" sz="8000" b="1" dirty="0" err="1" smtClean="0"/>
              <a:t>er</a:t>
            </a:r>
            <a:r>
              <a:rPr lang="en-GB" sz="8000" b="1" dirty="0" smtClean="0"/>
              <a:t> </a:t>
            </a:r>
            <a:r>
              <a:rPr lang="tr-TR" sz="8000" b="1" dirty="0" smtClean="0"/>
              <a:t>D</a:t>
            </a:r>
            <a:r>
              <a:rPr lang="en-GB" sz="8000" b="1" dirty="0" err="1" smtClean="0"/>
              <a:t>üzeyde</a:t>
            </a:r>
            <a:r>
              <a:rPr lang="en-GB" sz="8000" b="1" dirty="0" smtClean="0"/>
              <a:t> </a:t>
            </a:r>
            <a:r>
              <a:rPr lang="tr-TR" sz="8000" b="1" dirty="0" smtClean="0"/>
              <a:t>İ</a:t>
            </a:r>
            <a:r>
              <a:rPr lang="en-GB" sz="8000" b="1" dirty="0" err="1" smtClean="0"/>
              <a:t>kili</a:t>
            </a:r>
            <a:r>
              <a:rPr lang="en-GB" sz="8000" b="1" dirty="0" smtClean="0"/>
              <a:t> </a:t>
            </a:r>
            <a:r>
              <a:rPr lang="tr-TR" sz="8000" b="1" dirty="0" smtClean="0"/>
              <a:t>S</a:t>
            </a:r>
            <a:r>
              <a:rPr lang="en-GB" sz="8000" b="1" dirty="0" err="1" smtClean="0"/>
              <a:t>osyal</a:t>
            </a:r>
            <a:r>
              <a:rPr lang="en-GB" sz="8000" b="1" dirty="0" smtClean="0"/>
              <a:t> </a:t>
            </a:r>
            <a:r>
              <a:rPr lang="tr-TR" sz="8000" b="1" dirty="0" smtClean="0"/>
              <a:t>D</a:t>
            </a:r>
            <a:r>
              <a:rPr lang="en-GB" sz="8000" b="1" dirty="0" err="1" smtClean="0"/>
              <a:t>iyalog</a:t>
            </a:r>
            <a:r>
              <a:rPr lang="en-GB" sz="8000" b="1" dirty="0" smtClean="0"/>
              <a:t> </a:t>
            </a:r>
            <a:r>
              <a:rPr lang="tr-TR" sz="8000" b="1" dirty="0" smtClean="0"/>
              <a:t>G</a:t>
            </a:r>
            <a:r>
              <a:rPr lang="en-GB" sz="8000" b="1" dirty="0" err="1" smtClean="0"/>
              <a:t>eliştirilmesi</a:t>
            </a:r>
            <a:endParaRPr lang="tr-TR" sz="8000" b="1" dirty="0" smtClean="0"/>
          </a:p>
          <a:p>
            <a:pPr marL="0" indent="0">
              <a:buFont typeface="Arial" pitchFamily="34" charset="0"/>
              <a:buNone/>
            </a:pPr>
            <a:endParaRPr lang="tr-TR" sz="8000" dirty="0" smtClean="0"/>
          </a:p>
          <a:p>
            <a:r>
              <a:rPr lang="tr-TR" sz="8000" dirty="0" smtClean="0"/>
              <a:t>İş yeri / işletme düzeyinde ikili sosyal diyalog mekanizmalarına yönelik projeler;</a:t>
            </a:r>
          </a:p>
          <a:p>
            <a:pPr algn="just"/>
            <a:r>
              <a:rPr lang="tr-TR" sz="8000" dirty="0" smtClean="0"/>
              <a:t>Şube düzeyinde ikili sosyal diyalog </a:t>
            </a:r>
            <a:r>
              <a:rPr lang="tr-TR" sz="8000" dirty="0"/>
              <a:t>mekanizmalarına </a:t>
            </a:r>
            <a:r>
              <a:rPr lang="tr-TR" sz="8000" dirty="0" smtClean="0"/>
              <a:t>yönelik projeler;</a:t>
            </a:r>
          </a:p>
          <a:p>
            <a:r>
              <a:rPr lang="tr-TR" sz="8000" dirty="0" smtClean="0"/>
              <a:t>Sektör düzeyinde ikili sosyal diyalog </a:t>
            </a:r>
            <a:r>
              <a:rPr lang="tr-TR" sz="8000" dirty="0"/>
              <a:t>mekanizmalarına </a:t>
            </a:r>
            <a:r>
              <a:rPr lang="tr-TR" sz="8000" dirty="0" smtClean="0"/>
              <a:t>yönelik projeler;</a:t>
            </a:r>
          </a:p>
          <a:p>
            <a:r>
              <a:rPr lang="tr-TR" sz="8000" dirty="0" smtClean="0"/>
              <a:t>İkili sosyal diyalog mekanizmalarını karşılaştırmaya </a:t>
            </a:r>
            <a:r>
              <a:rPr lang="tr-TR" sz="8000" dirty="0"/>
              <a:t>ve iyi </a:t>
            </a:r>
            <a:r>
              <a:rPr lang="tr-TR" sz="8000" dirty="0" smtClean="0"/>
              <a:t>uygulamalara </a:t>
            </a:r>
            <a:r>
              <a:rPr lang="tr-TR" sz="8000" dirty="0"/>
              <a:t>yönelik projeler;</a:t>
            </a:r>
            <a:endParaRPr lang="tr-TR" sz="8000" dirty="0" smtClean="0"/>
          </a:p>
          <a:p>
            <a:r>
              <a:rPr lang="tr-TR" sz="8000" dirty="0" smtClean="0"/>
              <a:t>Sosyal diyalog konusunda bilinçlendirmeye yönelik projeler.</a:t>
            </a:r>
          </a:p>
          <a:p>
            <a:pPr marL="0" indent="0">
              <a:buNone/>
            </a:pPr>
            <a:endParaRPr lang="tr-TR" sz="8000" dirty="0" smtClean="0"/>
          </a:p>
          <a:p>
            <a:pPr marL="0" indent="0">
              <a:buFont typeface="Arial" pitchFamily="34" charset="0"/>
              <a:buNone/>
            </a:pPr>
            <a:endParaRPr lang="tr-TR" sz="8000" dirty="0" smtClean="0"/>
          </a:p>
        </p:txBody>
      </p:sp>
      <p:sp>
        <p:nvSpPr>
          <p:cNvPr id="5" name="Başlık 1"/>
          <p:cNvSpPr>
            <a:spLocks noGrp="1"/>
          </p:cNvSpPr>
          <p:nvPr>
            <p:ph type="title"/>
          </p:nvPr>
        </p:nvSpPr>
        <p:spPr>
          <a:xfrm>
            <a:off x="470609" y="1389881"/>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1524464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2406898"/>
            <a:ext cx="6336704" cy="864096"/>
          </a:xfrm>
        </p:spPr>
        <p:txBody>
          <a:bodyPr>
            <a:normAutofit/>
          </a:bodyPr>
          <a:lstStyle/>
          <a:p>
            <a:pPr marL="914400" lvl="2" indent="0" algn="ctr" fontAlgn="base">
              <a:lnSpc>
                <a:spcPct val="80000"/>
              </a:lnSpc>
              <a:buNone/>
            </a:pPr>
            <a:r>
              <a:rPr lang="tr-TR" sz="2800" dirty="0"/>
              <a:t>Projelerin Uygunluğu</a:t>
            </a:r>
          </a:p>
          <a:p>
            <a:endParaRPr lang="tr-TR" sz="2800" dirty="0" smtClean="0"/>
          </a:p>
          <a:p>
            <a:endParaRPr lang="tr-TR" sz="2800" dirty="0"/>
          </a:p>
        </p:txBody>
      </p:sp>
      <p:sp>
        <p:nvSpPr>
          <p:cNvPr id="4" name="İçerik Yer Tutucusu 2"/>
          <p:cNvSpPr txBox="1">
            <a:spLocks/>
          </p:cNvSpPr>
          <p:nvPr/>
        </p:nvSpPr>
        <p:spPr>
          <a:xfrm>
            <a:off x="609600" y="2838946"/>
            <a:ext cx="8229600" cy="34396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sz="2400" u="sng" dirty="0"/>
              <a:t>Proje </a:t>
            </a:r>
            <a:r>
              <a:rPr lang="tr-TR" sz="2400" u="sng" dirty="0" smtClean="0"/>
              <a:t>Türleri</a:t>
            </a:r>
            <a:endParaRPr lang="en-GB" sz="2200" b="1" dirty="0" smtClean="0"/>
          </a:p>
          <a:p>
            <a:pPr marL="0" indent="0">
              <a:buFont typeface="Arial" pitchFamily="34" charset="0"/>
              <a:buNone/>
            </a:pPr>
            <a:r>
              <a:rPr lang="en-GB" sz="2000" b="1" dirty="0" err="1" smtClean="0"/>
              <a:t>Öncelik</a:t>
            </a:r>
            <a:r>
              <a:rPr lang="en-GB" sz="2000" b="1" dirty="0" smtClean="0"/>
              <a:t> Alanı </a:t>
            </a:r>
            <a:r>
              <a:rPr lang="tr-TR" sz="2000" b="1" dirty="0" smtClean="0"/>
              <a:t>2: Sosyal Diyaloğa Etkin Katılım İçin Kapasite Artırımı</a:t>
            </a:r>
          </a:p>
          <a:p>
            <a:pPr marL="0" indent="0">
              <a:buFont typeface="Arial" pitchFamily="34" charset="0"/>
              <a:buNone/>
            </a:pPr>
            <a:endParaRPr lang="tr-TR" sz="2000" dirty="0" smtClean="0"/>
          </a:p>
          <a:p>
            <a:pPr algn="just"/>
            <a:r>
              <a:rPr lang="tr-TR" sz="2000" dirty="0" smtClean="0"/>
              <a:t>Sosyal ortaklar/ilgili paydaşlar arasında ikili/üçlü sosyal diyalog için kurumsal kapasitenin geliştirilmesine yönelik projeler,</a:t>
            </a:r>
          </a:p>
          <a:p>
            <a:pPr algn="just"/>
            <a:r>
              <a:rPr lang="tr-TR" sz="2000" dirty="0" smtClean="0"/>
              <a:t>Bütüncül bir yaklaşımla geliştirilmiş yönetişimde iyileştirmeye yönelik projeler,</a:t>
            </a:r>
          </a:p>
          <a:p>
            <a:pPr algn="just"/>
            <a:r>
              <a:rPr lang="tr-TR" sz="2000" dirty="0" smtClean="0"/>
              <a:t>Sosyal diyalog konusunda farkındalık artırmaya yönelik projeler.</a:t>
            </a:r>
          </a:p>
          <a:p>
            <a:endParaRPr lang="tr-TR" sz="2200" dirty="0"/>
          </a:p>
        </p:txBody>
      </p:sp>
      <p:sp>
        <p:nvSpPr>
          <p:cNvPr id="5" name="Başlık 1"/>
          <p:cNvSpPr>
            <a:spLocks noGrp="1"/>
          </p:cNvSpPr>
          <p:nvPr>
            <p:ph type="title"/>
          </p:nvPr>
        </p:nvSpPr>
        <p:spPr>
          <a:xfrm>
            <a:off x="610066" y="1289533"/>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2055791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1196752"/>
            <a:ext cx="7005464"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1988840"/>
            <a:ext cx="8229600" cy="4137323"/>
          </a:xfrm>
        </p:spPr>
        <p:txBody>
          <a:bodyPr>
            <a:noAutofit/>
          </a:bodyPr>
          <a:lstStyle/>
          <a:p>
            <a:pPr marL="914400" lvl="2" indent="0" fontAlgn="base">
              <a:lnSpc>
                <a:spcPct val="80000"/>
              </a:lnSpc>
              <a:buNone/>
            </a:pPr>
            <a:r>
              <a:rPr lang="tr-TR" sz="2800" dirty="0" smtClean="0"/>
              <a:t>                     Projelerin Uygunluğu</a:t>
            </a:r>
            <a:endParaRPr lang="tr-TR" sz="2800" u="sng" dirty="0" smtClean="0"/>
          </a:p>
          <a:p>
            <a:pPr marL="0" indent="0">
              <a:buNone/>
            </a:pPr>
            <a:r>
              <a:rPr lang="tr-TR" sz="2400" u="sng" dirty="0" smtClean="0"/>
              <a:t>Uygun olmayan projeler:</a:t>
            </a:r>
            <a:endParaRPr lang="tr-TR" sz="2400" dirty="0" smtClean="0"/>
          </a:p>
          <a:p>
            <a:pPr lvl="0"/>
            <a:r>
              <a:rPr lang="tr-TR" sz="2000" dirty="0"/>
              <a:t>Sadece veya büyük ölçüde, </a:t>
            </a:r>
            <a:r>
              <a:rPr lang="tr-TR" sz="2000" dirty="0" err="1"/>
              <a:t>çalıştaylara</a:t>
            </a:r>
            <a:r>
              <a:rPr lang="tr-TR" sz="2000" dirty="0"/>
              <a:t>, seminerlere, konferanslara ve kongrelere katılım için bireysel finansman sağlanmasını içeren projeler</a:t>
            </a:r>
            <a:r>
              <a:rPr lang="tr-TR" sz="2000" dirty="0" smtClean="0"/>
              <a:t>,</a:t>
            </a:r>
          </a:p>
          <a:p>
            <a:pPr lvl="0"/>
            <a:r>
              <a:rPr lang="tr-TR" sz="2000" dirty="0"/>
              <a:t>Sadece veya büyük ölçüde, çalışma ya da eğitim kursları için verilecek bireysel burslara yönelik </a:t>
            </a:r>
            <a:r>
              <a:rPr lang="tr-TR" sz="2000" dirty="0" smtClean="0"/>
              <a:t>projeler,</a:t>
            </a:r>
            <a:endParaRPr lang="tr-TR" sz="2000" dirty="0"/>
          </a:p>
          <a:p>
            <a:r>
              <a:rPr lang="tr-TR" sz="2000" dirty="0" smtClean="0"/>
              <a:t>Konferanslar</a:t>
            </a:r>
            <a:r>
              <a:rPr lang="tr-TR" sz="2000" dirty="0"/>
              <a:t>, yuvarlak masa oturumları, seminerler ya da benzeri bir defaya mahsus olan projeler. Bu </a:t>
            </a:r>
            <a:r>
              <a:rPr lang="tr-TR" sz="2000" dirty="0" smtClean="0"/>
              <a:t>faaliyetler yalnızca </a:t>
            </a:r>
            <a:r>
              <a:rPr lang="tr-TR" sz="2000" dirty="0"/>
              <a:t>daha kapsamlı bir projenin parçasını oluşturuyor olmaları durumunda finanse edilebilecektir. Bu amaç doğrultusunda, başvuranın hâlihazırda destek aldığı (</a:t>
            </a:r>
            <a:r>
              <a:rPr lang="tr-TR" sz="2000" dirty="0" err="1"/>
              <a:t>örn</a:t>
            </a:r>
            <a:r>
              <a:rPr lang="tr-TR" sz="2000" dirty="0"/>
              <a:t>. devlet bütçesi) herhangi bir konferans için hazırlık faaliyetleri ve işlemlerin yayımlanması, kendi başlarına daha kapsamlı bir proje oluşturmamaktadır,</a:t>
            </a:r>
          </a:p>
          <a:p>
            <a:endParaRPr lang="tr-TR" sz="1800"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2795398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40768"/>
            <a:ext cx="8229600" cy="86409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060848"/>
            <a:ext cx="8229600" cy="3888433"/>
          </a:xfrm>
        </p:spPr>
        <p:txBody>
          <a:bodyPr>
            <a:noAutofit/>
          </a:bodyPr>
          <a:lstStyle/>
          <a:p>
            <a:pPr marL="914400" lvl="2" indent="0" fontAlgn="base">
              <a:lnSpc>
                <a:spcPct val="80000"/>
              </a:lnSpc>
              <a:buNone/>
            </a:pPr>
            <a:r>
              <a:rPr lang="tr-TR" sz="2800" dirty="0" smtClean="0"/>
              <a:t>                   Projelerin Uygunluğu</a:t>
            </a:r>
            <a:endParaRPr lang="tr-TR" sz="2800" u="sng" dirty="0" smtClean="0"/>
          </a:p>
          <a:p>
            <a:pPr marL="0" indent="0">
              <a:buNone/>
            </a:pPr>
            <a:r>
              <a:rPr lang="tr-TR" sz="2400" u="sng" dirty="0" smtClean="0"/>
              <a:t>Uygun olmayan projeler:</a:t>
            </a:r>
            <a:endParaRPr lang="tr-TR" sz="1800" dirty="0" smtClean="0"/>
          </a:p>
          <a:p>
            <a:pPr lvl="0" algn="just"/>
            <a:r>
              <a:rPr lang="tr-TR" sz="2000" dirty="0" smtClean="0"/>
              <a:t>Halihazırda, devlet bütçesinden, başka Topluluk programlarından ya da diğer kaynaklardan finanse edilmiş ya da edilmekte olan projeler,</a:t>
            </a:r>
          </a:p>
          <a:p>
            <a:pPr lvl="0" algn="just"/>
            <a:r>
              <a:rPr lang="tr-TR" sz="2000" dirty="0" smtClean="0"/>
              <a:t>MFİB ile hibe </a:t>
            </a:r>
            <a:r>
              <a:rPr lang="tr-TR" sz="2000" dirty="0"/>
              <a:t>sözleşmesinin imzalanmasından önce başlayan </a:t>
            </a:r>
            <a:r>
              <a:rPr lang="tr-TR" sz="2000" dirty="0" smtClean="0"/>
              <a:t>aktiviteler,</a:t>
            </a:r>
          </a:p>
          <a:p>
            <a:pPr lvl="0"/>
            <a:r>
              <a:rPr lang="tr-TR" sz="2000" dirty="0"/>
              <a:t>Sadece araştırma faaliyetleri içeren projeler,</a:t>
            </a:r>
          </a:p>
          <a:p>
            <a:pPr lvl="0"/>
            <a:r>
              <a:rPr lang="tr-TR" sz="2000" dirty="0"/>
              <a:t>Kar amacı güden projeler,</a:t>
            </a:r>
          </a:p>
          <a:p>
            <a:pPr lvl="0"/>
            <a:r>
              <a:rPr lang="tr-TR" sz="2000" dirty="0"/>
              <a:t>Ticari faaliyetler,</a:t>
            </a:r>
          </a:p>
          <a:p>
            <a:pPr lvl="0"/>
            <a:r>
              <a:rPr lang="tr-TR" sz="2000" dirty="0"/>
              <a:t>Bağışlar,</a:t>
            </a:r>
          </a:p>
          <a:p>
            <a:pPr lvl="0"/>
            <a:r>
              <a:rPr lang="tr-TR" sz="2000" dirty="0"/>
              <a:t>Siyasi nitelikli veya siyasi partilerle ilgisi olan projeler,</a:t>
            </a:r>
          </a:p>
          <a:p>
            <a:pPr lvl="0"/>
            <a:endParaRPr lang="tr-TR" sz="1800" dirty="0" smtClean="0"/>
          </a:p>
          <a:p>
            <a:endParaRPr lang="tr-TR" sz="1800"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1616296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412776"/>
            <a:ext cx="8229600" cy="648072"/>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539552" y="2060848"/>
            <a:ext cx="8229600" cy="3993307"/>
          </a:xfrm>
        </p:spPr>
        <p:txBody>
          <a:bodyPr>
            <a:noAutofit/>
          </a:bodyPr>
          <a:lstStyle/>
          <a:p>
            <a:pPr marL="914400" lvl="2" indent="0" fontAlgn="base">
              <a:lnSpc>
                <a:spcPct val="80000"/>
              </a:lnSpc>
              <a:buNone/>
            </a:pPr>
            <a:r>
              <a:rPr lang="tr-TR" sz="2800" dirty="0" smtClean="0"/>
              <a:t>                     Projelerin Uygunluğu</a:t>
            </a:r>
            <a:endParaRPr lang="tr-TR" sz="1800" u="sng" dirty="0" smtClean="0"/>
          </a:p>
          <a:p>
            <a:pPr marL="0" indent="0">
              <a:buNone/>
            </a:pPr>
            <a:r>
              <a:rPr lang="tr-TR" sz="2000" u="sng" dirty="0" smtClean="0"/>
              <a:t>Uygun olmayan projeler:</a:t>
            </a:r>
            <a:endParaRPr lang="tr-TR" sz="2000" u="sng" dirty="0"/>
          </a:p>
          <a:p>
            <a:pPr lvl="0" algn="just"/>
            <a:r>
              <a:rPr lang="tr-TR" sz="2000" dirty="0"/>
              <a:t>Sadece araştırma faaliyetleri, strateji, plan ya da benzer belgeleri geliştirmeye yönelik faaliyetleri içeren projeler</a:t>
            </a:r>
            <a:r>
              <a:rPr lang="tr-TR" sz="2000" dirty="0" smtClean="0"/>
              <a:t>,</a:t>
            </a:r>
          </a:p>
          <a:p>
            <a:pPr lvl="0" algn="just"/>
            <a:r>
              <a:rPr lang="tr-TR" sz="2000" dirty="0" smtClean="0"/>
              <a:t>Hibe </a:t>
            </a:r>
            <a:r>
              <a:rPr lang="tr-TR" sz="2000" dirty="0"/>
              <a:t>veren faaliyetler (diğer kişi ya da kuruluşlara (maddi veya </a:t>
            </a:r>
            <a:r>
              <a:rPr lang="tr-TR" sz="2000" dirty="0" smtClean="0"/>
              <a:t>ayni) </a:t>
            </a:r>
            <a:r>
              <a:rPr lang="tr-TR" sz="2000" dirty="0"/>
              <a:t>hibe vermek veya kendi işlerini kurabilmek vb. nedenlerle diğer kişi ya da kuruluşlara kredi sağlamak),</a:t>
            </a:r>
          </a:p>
          <a:p>
            <a:pPr lvl="0" algn="just"/>
            <a:r>
              <a:rPr lang="tr-TR" sz="2000" dirty="0"/>
              <a:t>Alt yapı projeleri veya esas olarak ekipman satın alımına yönelen projeler</a:t>
            </a:r>
            <a:r>
              <a:rPr lang="tr-TR" sz="2000" dirty="0" smtClean="0"/>
              <a:t>.</a:t>
            </a:r>
          </a:p>
          <a:p>
            <a:pPr lvl="0" algn="just"/>
            <a:r>
              <a:rPr lang="tr-TR" sz="2000" dirty="0" smtClean="0"/>
              <a:t>Yeni ya da ek tesis yapmak için inşaat veya yatırım projeleri</a:t>
            </a:r>
          </a:p>
          <a:p>
            <a:pPr marL="0" indent="0">
              <a:buNone/>
            </a:pPr>
            <a:endParaRPr lang="tr-TR" sz="1800" u="sng" dirty="0" smtClean="0"/>
          </a:p>
          <a:p>
            <a:pPr marL="0" indent="0">
              <a:buNone/>
            </a:pPr>
            <a:endParaRPr lang="tr-TR" sz="1800" dirty="0" smtClean="0"/>
          </a:p>
          <a:p>
            <a:endParaRPr lang="tr-TR" sz="1800"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512642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340768"/>
            <a:ext cx="7653536" cy="788873"/>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204864"/>
            <a:ext cx="8229600" cy="3921299"/>
          </a:xfrm>
        </p:spPr>
        <p:txBody>
          <a:bodyPr>
            <a:noAutofit/>
          </a:bodyPr>
          <a:lstStyle/>
          <a:p>
            <a:pPr marL="914400" lvl="2" indent="0" fontAlgn="base">
              <a:lnSpc>
                <a:spcPct val="80000"/>
              </a:lnSpc>
              <a:buNone/>
            </a:pPr>
            <a:r>
              <a:rPr lang="tr-TR" sz="2800" dirty="0" smtClean="0"/>
              <a:t>                    Projelerin Uygunluğu</a:t>
            </a:r>
            <a:endParaRPr lang="tr-TR" sz="1800" u="sng" dirty="0" smtClean="0"/>
          </a:p>
          <a:p>
            <a:pPr marL="0" indent="0">
              <a:buNone/>
            </a:pPr>
            <a:r>
              <a:rPr lang="tr-TR" sz="2000" u="sng" dirty="0" smtClean="0"/>
              <a:t>Uygun olmayan projeler:</a:t>
            </a:r>
            <a:endParaRPr lang="tr-TR" sz="2000" u="sng" dirty="0"/>
          </a:p>
          <a:p>
            <a:r>
              <a:rPr lang="tr-TR" sz="2000" dirty="0" smtClean="0"/>
              <a:t>Hali hazırda başvuru sahibi tarafından yürütülen faaliyetleri finanse eden projeler</a:t>
            </a:r>
          </a:p>
          <a:p>
            <a:pPr algn="just"/>
            <a:r>
              <a:rPr lang="tr-TR" sz="2000" dirty="0" smtClean="0"/>
              <a:t>Strateji </a:t>
            </a:r>
            <a:r>
              <a:rPr lang="tr-TR" sz="2000" dirty="0"/>
              <a:t>,plan ya da benzer belgeleri geliştirmeye odaklanan projeler</a:t>
            </a:r>
          </a:p>
          <a:p>
            <a:pPr algn="just"/>
            <a:r>
              <a:rPr lang="tr-TR" sz="2000" dirty="0"/>
              <a:t>Yiyecek ve giyecek sağlamaya yönelik sosyal hizmet projeleri</a:t>
            </a:r>
          </a:p>
          <a:p>
            <a:pPr algn="just"/>
            <a:r>
              <a:rPr lang="tr-TR" sz="2000" dirty="0"/>
              <a:t>Yerel yönetimler de dahil olmak üzere, devlet kurumu veya devletin idare hizmetleri, genel faaliyetleri kapsamına giren projeler</a:t>
            </a:r>
            <a:r>
              <a:rPr lang="tr-TR" sz="2000" dirty="0" smtClean="0"/>
              <a:t>.</a:t>
            </a:r>
          </a:p>
          <a:p>
            <a:endParaRPr lang="tr-TR" sz="1800" dirty="0"/>
          </a:p>
          <a:p>
            <a:pPr marL="0" indent="0">
              <a:buNone/>
            </a:pPr>
            <a:endParaRPr lang="tr-TR" sz="1800" u="sng" dirty="0" smtClean="0"/>
          </a:p>
          <a:p>
            <a:pPr marL="0" indent="0">
              <a:buNone/>
            </a:pPr>
            <a:endParaRPr lang="tr-TR" sz="1800" dirty="0" smtClean="0"/>
          </a:p>
          <a:p>
            <a:endParaRPr lang="tr-TR" sz="1800"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1681044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2554" y="1233064"/>
            <a:ext cx="8229600" cy="827784"/>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060849"/>
            <a:ext cx="8229600" cy="3528392"/>
          </a:xfrm>
        </p:spPr>
        <p:txBody>
          <a:bodyPr>
            <a:normAutofit/>
          </a:bodyPr>
          <a:lstStyle/>
          <a:p>
            <a:pPr marL="0" lvl="2" indent="0" algn="ctr">
              <a:buNone/>
            </a:pPr>
            <a:r>
              <a:rPr lang="tr-TR" sz="2800" dirty="0"/>
              <a:t>Projelerin </a:t>
            </a:r>
            <a:r>
              <a:rPr lang="tr-TR" sz="2800" dirty="0" smtClean="0"/>
              <a:t>Uygunluğu</a:t>
            </a:r>
            <a:endParaRPr lang="tr-TR" sz="2800" u="sng" dirty="0" smtClean="0"/>
          </a:p>
          <a:p>
            <a:pPr marL="0" indent="0">
              <a:buNone/>
            </a:pPr>
            <a:r>
              <a:rPr lang="tr-TR" sz="2400" u="sng" dirty="0" smtClean="0"/>
              <a:t>Faaliyet </a:t>
            </a:r>
            <a:r>
              <a:rPr lang="tr-TR" sz="2400" u="sng" dirty="0"/>
              <a:t>Türleri</a:t>
            </a:r>
            <a:r>
              <a:rPr lang="tr-TR" sz="2400" u="sng" dirty="0" smtClean="0"/>
              <a:t>:</a:t>
            </a:r>
          </a:p>
          <a:p>
            <a:pPr marL="0" indent="0">
              <a:buNone/>
            </a:pPr>
            <a:endParaRPr lang="tr-TR" sz="2400" dirty="0"/>
          </a:p>
          <a:p>
            <a:pPr marL="0" indent="0" algn="just">
              <a:buNone/>
            </a:pPr>
            <a:r>
              <a:rPr lang="tr-TR" sz="2000" dirty="0"/>
              <a:t>Bu T</a:t>
            </a:r>
            <a:r>
              <a:rPr lang="tr-TR" sz="2000" dirty="0" smtClean="0"/>
              <a:t>eklif </a:t>
            </a:r>
            <a:r>
              <a:rPr lang="tr-TR" sz="2000" dirty="0"/>
              <a:t>Çağrısı kapsamında fonlanabilecek bazı faaliyet türleri aşağıda </a:t>
            </a:r>
            <a:r>
              <a:rPr lang="tr-TR" sz="2000" dirty="0" smtClean="0"/>
              <a:t>verilmiştir. Faaliyetler</a:t>
            </a:r>
            <a:r>
              <a:rPr lang="tr-TR" sz="2000" dirty="0"/>
              <a:t>, bu listede verilenlerle </a:t>
            </a:r>
            <a:r>
              <a:rPr lang="tr-TR" sz="2000" b="1" dirty="0"/>
              <a:t>sınırlı </a:t>
            </a:r>
            <a:r>
              <a:rPr lang="tr-TR" sz="2000" b="1" dirty="0" smtClean="0"/>
              <a:t>değildir.</a:t>
            </a:r>
          </a:p>
          <a:p>
            <a:pPr marL="0" indent="0" algn="just">
              <a:buNone/>
            </a:pPr>
            <a:endParaRPr lang="tr-TR" sz="2000" dirty="0"/>
          </a:p>
          <a:p>
            <a:pPr marL="0" indent="0" algn="just">
              <a:buNone/>
            </a:pPr>
            <a:r>
              <a:rPr lang="tr-TR" sz="2000" dirty="0" smtClean="0"/>
              <a:t>Projeler tasarlanırken sadece tek bir faaliyete </a:t>
            </a:r>
            <a:r>
              <a:rPr lang="tr-TR" sz="2000" b="1" dirty="0" smtClean="0"/>
              <a:t>odaklanmamalıdır.</a:t>
            </a:r>
            <a:endParaRPr lang="tr-TR" sz="2000" b="1"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34395713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2398" y="1268760"/>
            <a:ext cx="8229600" cy="936104"/>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204864"/>
            <a:ext cx="8229600" cy="3849291"/>
          </a:xfrm>
        </p:spPr>
        <p:txBody>
          <a:bodyPr>
            <a:noAutofit/>
          </a:bodyPr>
          <a:lstStyle/>
          <a:p>
            <a:pPr marL="0" indent="0" algn="ctr">
              <a:buNone/>
            </a:pPr>
            <a:r>
              <a:rPr lang="tr-TR" sz="2400" u="sng" dirty="0" smtClean="0"/>
              <a:t>Faaliyet </a:t>
            </a:r>
            <a:r>
              <a:rPr lang="tr-TR" sz="2400" u="sng" dirty="0"/>
              <a:t>Türleri</a:t>
            </a:r>
            <a:r>
              <a:rPr lang="tr-TR" sz="2400" u="sng" dirty="0" smtClean="0"/>
              <a:t>:</a:t>
            </a:r>
          </a:p>
          <a:p>
            <a:pPr marL="0" indent="0" algn="ctr">
              <a:buNone/>
            </a:pPr>
            <a:endParaRPr lang="tr-TR" sz="2400" dirty="0" smtClean="0"/>
          </a:p>
          <a:p>
            <a:pPr marL="0" indent="0" algn="just">
              <a:buNone/>
            </a:pPr>
            <a:r>
              <a:rPr lang="tr-TR" sz="2000" dirty="0" smtClean="0"/>
              <a:t>Çalışma </a:t>
            </a:r>
            <a:r>
              <a:rPr lang="tr-TR" sz="2000" dirty="0"/>
              <a:t>hayatı alanında;</a:t>
            </a:r>
          </a:p>
          <a:p>
            <a:pPr algn="just"/>
            <a:r>
              <a:rPr lang="tr-TR" sz="2000" dirty="0"/>
              <a:t>Belirli sektörler veya işletmelerde belirli konuları (Örneğin çalışma koşulları, iş sağlığı ve güvenliği, esnek çalışma saatleri, olumlu eylemler gibi) ele alan ikili komitelerin oluşturulması;</a:t>
            </a:r>
          </a:p>
          <a:p>
            <a:pPr algn="just"/>
            <a:r>
              <a:rPr lang="tr-TR" sz="2000" dirty="0"/>
              <a:t>Seçilen işletmelerde veya sektörlerde sendikalar ve işveren / işletme yönetimi arasında </a:t>
            </a:r>
            <a:r>
              <a:rPr lang="tr-TR" sz="2000" dirty="0" smtClean="0"/>
              <a:t>geliştirilecek ortak planların tasarlanması </a:t>
            </a:r>
            <a:r>
              <a:rPr lang="tr-TR" sz="2000" dirty="0"/>
              <a:t>ve </a:t>
            </a:r>
            <a:r>
              <a:rPr lang="tr-TR" sz="2000" dirty="0" smtClean="0"/>
              <a:t>uygulanması</a:t>
            </a:r>
          </a:p>
          <a:p>
            <a:r>
              <a:rPr lang="tr-TR" sz="2000" dirty="0"/>
              <a:t>B</a:t>
            </a:r>
            <a:r>
              <a:rPr lang="tr-TR" sz="2000" dirty="0" smtClean="0"/>
              <a:t>ilgilendirme </a:t>
            </a:r>
            <a:r>
              <a:rPr lang="tr-TR" sz="2000" dirty="0"/>
              <a:t>ve danışma prosedürleri dahil </a:t>
            </a:r>
            <a:r>
              <a:rPr lang="tr-TR" sz="2000" dirty="0" smtClean="0"/>
              <a:t>olmak üzere işletme </a:t>
            </a:r>
            <a:r>
              <a:rPr lang="tr-TR" sz="2000" dirty="0"/>
              <a:t>düzeyinde sosyal diyaloğun güçlendirilmesi</a:t>
            </a:r>
            <a:r>
              <a:rPr lang="tr-TR" sz="2000" dirty="0" smtClean="0"/>
              <a:t>;</a:t>
            </a:r>
          </a:p>
          <a:p>
            <a:endParaRPr lang="tr-TR" sz="2000" dirty="0" smtClean="0"/>
          </a:p>
          <a:p>
            <a:endParaRPr lang="tr-TR" sz="1400" dirty="0" smtClean="0"/>
          </a:p>
          <a:p>
            <a:endParaRPr lang="tr-TR" sz="1400" dirty="0"/>
          </a:p>
          <a:p>
            <a:endParaRPr lang="tr-TR" sz="1400" dirty="0" smtClean="0"/>
          </a:p>
          <a:p>
            <a:endParaRPr lang="tr-TR" sz="1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35951114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58574"/>
            <a:ext cx="8229600" cy="859611"/>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200379"/>
            <a:ext cx="8229600" cy="3892917"/>
          </a:xfrm>
        </p:spPr>
        <p:txBody>
          <a:bodyPr>
            <a:normAutofit lnSpcReduction="10000"/>
          </a:bodyPr>
          <a:lstStyle/>
          <a:p>
            <a:pPr marL="0" indent="0" algn="ctr">
              <a:buNone/>
            </a:pPr>
            <a:r>
              <a:rPr lang="tr-TR" sz="2400" u="sng" dirty="0"/>
              <a:t>Faaliyet Türleri</a:t>
            </a:r>
            <a:r>
              <a:rPr lang="tr-TR" sz="2400" u="sng" dirty="0" smtClean="0"/>
              <a:t>:</a:t>
            </a:r>
          </a:p>
          <a:p>
            <a:pPr marL="0" indent="0" algn="ctr">
              <a:buNone/>
            </a:pPr>
            <a:endParaRPr lang="tr-TR" sz="2400" dirty="0" smtClean="0"/>
          </a:p>
          <a:p>
            <a:r>
              <a:rPr lang="tr-TR" sz="2000" dirty="0"/>
              <a:t>Pilot çalışma konseyleri kurulması</a:t>
            </a:r>
            <a:r>
              <a:rPr lang="tr-TR" sz="2000" dirty="0" smtClean="0"/>
              <a:t>;</a:t>
            </a:r>
          </a:p>
          <a:p>
            <a:r>
              <a:rPr lang="tr-TR" sz="2000" dirty="0" smtClean="0"/>
              <a:t>Toplu </a:t>
            </a:r>
            <a:r>
              <a:rPr lang="tr-TR" sz="2000" dirty="0"/>
              <a:t>iş mevzuatının iyileştirilmesi ve iş mevzuatının tanıtımı;</a:t>
            </a:r>
          </a:p>
          <a:p>
            <a:r>
              <a:rPr lang="tr-TR" sz="2000" dirty="0"/>
              <a:t>Görsel ve yazılı yayın çalışmaları, kampanyalar, araştırma faaliyetleri gibi araçları kullanarak </a:t>
            </a:r>
            <a:r>
              <a:rPr lang="tr-TR" sz="2000" dirty="0" smtClean="0"/>
              <a:t>farkındalığın artırılması,</a:t>
            </a:r>
            <a:endParaRPr lang="tr-TR" sz="2000" dirty="0"/>
          </a:p>
          <a:p>
            <a:r>
              <a:rPr lang="tr-TR" sz="2000" dirty="0"/>
              <a:t>Çalışanın temsili katılımı ve farklı düzeylerde ortaklıklara ilişkin modellerin oluşturulması,</a:t>
            </a:r>
          </a:p>
          <a:p>
            <a:r>
              <a:rPr lang="tr-TR" sz="2000" dirty="0"/>
              <a:t>KOBİ sektörü için özellikle sendikalaşma oranını artırmayı amaçlayan faaliyetler</a:t>
            </a:r>
            <a:r>
              <a:rPr lang="tr-TR" sz="2000" dirty="0" smtClean="0"/>
              <a:t>,</a:t>
            </a:r>
          </a:p>
          <a:p>
            <a:r>
              <a:rPr lang="tr-TR" sz="2000" dirty="0" smtClean="0"/>
              <a:t>Yerel düzeyde anlaşma/sözleşme deneyimleri oluşturulması</a:t>
            </a:r>
            <a:endParaRPr lang="tr-TR" sz="2000" dirty="0"/>
          </a:p>
          <a:p>
            <a:endParaRPr lang="tr-TR"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1426179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04865"/>
            <a:ext cx="8229600" cy="3528392"/>
          </a:xfrm>
        </p:spPr>
        <p:txBody>
          <a:bodyPr>
            <a:normAutofit/>
          </a:bodyPr>
          <a:lstStyle/>
          <a:p>
            <a:pPr marL="0" indent="0" algn="ctr">
              <a:buNone/>
            </a:pPr>
            <a:r>
              <a:rPr lang="tr-TR" sz="2000" u="sng" dirty="0"/>
              <a:t>Faaliyet Türleri</a:t>
            </a:r>
            <a:r>
              <a:rPr lang="tr-TR" sz="2000" u="sng" dirty="0" smtClean="0"/>
              <a:t>:</a:t>
            </a:r>
          </a:p>
          <a:p>
            <a:pPr marL="0" indent="0" algn="ctr">
              <a:buNone/>
            </a:pPr>
            <a:endParaRPr lang="tr-TR" sz="2000" dirty="0" smtClean="0"/>
          </a:p>
          <a:p>
            <a:r>
              <a:rPr lang="tr-TR" sz="2000" dirty="0" smtClean="0"/>
              <a:t>Farklı </a:t>
            </a:r>
            <a:r>
              <a:rPr lang="tr-TR" sz="2000" dirty="0"/>
              <a:t>düzeylerde iyi uygulamaların deneyimlenmesi için sosyal </a:t>
            </a:r>
            <a:r>
              <a:rPr lang="tr-TR" sz="2000" dirty="0" smtClean="0"/>
              <a:t>diyaloğun </a:t>
            </a:r>
            <a:r>
              <a:rPr lang="tr-TR" sz="2000" dirty="0"/>
              <a:t>teşvik </a:t>
            </a:r>
            <a:r>
              <a:rPr lang="tr-TR" sz="2000" dirty="0" smtClean="0"/>
              <a:t>edilmesi,</a:t>
            </a:r>
            <a:endParaRPr lang="tr-TR" sz="2000" dirty="0"/>
          </a:p>
          <a:p>
            <a:r>
              <a:rPr lang="tr-TR" sz="2000" dirty="0"/>
              <a:t>İşyeri temsilcileri ve sosyal tarafların yöneticileri için iletişim stratejileri hakkında bilgi ve eğitim programları düzenlenerek farkındalık oluşturulması</a:t>
            </a:r>
            <a:r>
              <a:rPr lang="tr-TR" sz="2000" dirty="0" smtClean="0"/>
              <a:t>;</a:t>
            </a:r>
          </a:p>
          <a:p>
            <a:r>
              <a:rPr lang="tr-TR" sz="2000" dirty="0" smtClean="0"/>
              <a:t>Üyelerini </a:t>
            </a:r>
            <a:r>
              <a:rPr lang="tr-TR" sz="2000" dirty="0"/>
              <a:t>eğitmek amacıyla sosyal ortaklar tarafından verilen eğitim faaliyetleri;</a:t>
            </a:r>
          </a:p>
          <a:p>
            <a:r>
              <a:rPr lang="tr-TR" sz="2000" dirty="0"/>
              <a:t>Endüstriyel değişim ve yeni çalışma biçimlerine uyum,</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29</a:t>
            </a:fld>
            <a:endParaRPr lang="tr-TR"/>
          </a:p>
        </p:txBody>
      </p:sp>
      <p:sp>
        <p:nvSpPr>
          <p:cNvPr id="5" name="Başlık 1"/>
          <p:cNvSpPr>
            <a:spLocks noGrp="1"/>
          </p:cNvSpPr>
          <p:nvPr>
            <p:ph type="title"/>
          </p:nvPr>
        </p:nvSpPr>
        <p:spPr>
          <a:xfrm>
            <a:off x="467544" y="1340768"/>
            <a:ext cx="8229600" cy="72008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Tree>
    <p:extLst>
      <p:ext uri="{BB962C8B-B14F-4D97-AF65-F5344CB8AC3E}">
        <p14:creationId xmlns:p14="http://schemas.microsoft.com/office/powerpoint/2010/main" val="302028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84784"/>
            <a:ext cx="8229600" cy="1143000"/>
          </a:xfrm>
        </p:spPr>
        <p:txBody>
          <a:bodyPr>
            <a:normAutofit/>
          </a:bodyPr>
          <a:lstStyle/>
          <a:p>
            <a:r>
              <a:rPr lang="tr-TR" sz="2900" dirty="0" smtClean="0">
                <a:solidFill>
                  <a:srgbClr val="0066CC"/>
                </a:solidFill>
                <a:effectLst>
                  <a:outerShdw blurRad="38100" dist="38100" dir="2700000" algn="tl">
                    <a:srgbClr val="C0C0C0"/>
                  </a:outerShdw>
                </a:effectLst>
              </a:rPr>
              <a:t>PROGRAMIN HEDEFLERİ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8749" y="2420888"/>
            <a:ext cx="8229600" cy="3129211"/>
          </a:xfrm>
        </p:spPr>
        <p:txBody>
          <a:bodyPr>
            <a:normAutofit fontScale="92500" lnSpcReduction="10000"/>
          </a:bodyPr>
          <a:lstStyle/>
          <a:p>
            <a:pPr marL="0" indent="0">
              <a:buNone/>
            </a:pPr>
            <a:endParaRPr lang="en-GB" dirty="0" smtClean="0">
              <a:solidFill>
                <a:srgbClr val="FF0000"/>
              </a:solidFill>
            </a:endParaRPr>
          </a:p>
          <a:p>
            <a:pPr marL="0" indent="0">
              <a:buNone/>
            </a:pPr>
            <a:endParaRPr lang="en-GB" dirty="0">
              <a:solidFill>
                <a:srgbClr val="FF0000"/>
              </a:solidFill>
            </a:endParaRPr>
          </a:p>
          <a:p>
            <a:pPr marL="0" indent="0" algn="ctr">
              <a:buNone/>
            </a:pPr>
            <a:r>
              <a:rPr lang="en-GB" sz="2400" dirty="0" smtClean="0"/>
              <a:t>ÖNEMLİ</a:t>
            </a:r>
            <a:endParaRPr lang="tr-TR" sz="2400" dirty="0" smtClean="0"/>
          </a:p>
          <a:p>
            <a:pPr marL="0" indent="0" algn="ctr">
              <a:buNone/>
            </a:pPr>
            <a:endParaRPr lang="en-GB" sz="2400" dirty="0" smtClean="0"/>
          </a:p>
          <a:p>
            <a:pPr marL="0" indent="0" algn="ctr">
              <a:buNone/>
            </a:pPr>
            <a:r>
              <a:rPr lang="en-GB" sz="2000" dirty="0" err="1" smtClean="0"/>
              <a:t>Tüm</a:t>
            </a:r>
            <a:r>
              <a:rPr lang="en-GB" sz="2000" dirty="0" smtClean="0"/>
              <a:t> </a:t>
            </a:r>
            <a:r>
              <a:rPr lang="en-GB" sz="2000" dirty="0" err="1" smtClean="0"/>
              <a:t>projeler</a:t>
            </a:r>
            <a:r>
              <a:rPr lang="en-GB" sz="2000" dirty="0" smtClean="0"/>
              <a:t> </a:t>
            </a:r>
            <a:r>
              <a:rPr lang="en-GB" sz="2000" dirty="0" err="1" smtClean="0"/>
              <a:t>bu</a:t>
            </a:r>
            <a:r>
              <a:rPr lang="en-GB" sz="2000" dirty="0" smtClean="0"/>
              <a:t> </a:t>
            </a:r>
            <a:r>
              <a:rPr lang="en-GB" sz="2000" dirty="0" err="1" smtClean="0"/>
              <a:t>teklif</a:t>
            </a:r>
            <a:r>
              <a:rPr lang="en-GB" sz="2000" dirty="0" smtClean="0"/>
              <a:t> </a:t>
            </a:r>
            <a:r>
              <a:rPr lang="en-GB" sz="2000" dirty="0" err="1" smtClean="0"/>
              <a:t>çağrısının</a:t>
            </a:r>
            <a:r>
              <a:rPr lang="en-GB" sz="2000" dirty="0" smtClean="0"/>
              <a:t> </a:t>
            </a:r>
            <a:r>
              <a:rPr lang="en-GB" sz="2000" b="1" dirty="0" err="1" smtClean="0"/>
              <a:t>özel</a:t>
            </a:r>
            <a:r>
              <a:rPr lang="en-GB" sz="2000" b="1" dirty="0" smtClean="0"/>
              <a:t> </a:t>
            </a:r>
            <a:r>
              <a:rPr lang="en-GB" sz="2000" b="1" dirty="0" err="1" smtClean="0"/>
              <a:t>hedefini</a:t>
            </a:r>
            <a:r>
              <a:rPr lang="en-GB" sz="2000" b="1" dirty="0" smtClean="0"/>
              <a:t> </a:t>
            </a:r>
            <a:r>
              <a:rPr lang="en-GB" sz="2000" dirty="0" err="1" smtClean="0"/>
              <a:t>karşılar</a:t>
            </a:r>
            <a:r>
              <a:rPr lang="en-GB" sz="2000" dirty="0" smtClean="0"/>
              <a:t> </a:t>
            </a:r>
            <a:r>
              <a:rPr lang="en-GB" sz="2000" dirty="0" err="1" smtClean="0"/>
              <a:t>nitelikte</a:t>
            </a:r>
            <a:r>
              <a:rPr lang="en-GB" sz="2000" dirty="0" smtClean="0"/>
              <a:t> </a:t>
            </a:r>
            <a:r>
              <a:rPr lang="en-GB" sz="2000" dirty="0" err="1" smtClean="0"/>
              <a:t>olmalıdır</a:t>
            </a:r>
            <a:r>
              <a:rPr lang="en-GB" sz="2000" dirty="0" smtClean="0"/>
              <a:t>.</a:t>
            </a:r>
            <a:endParaRPr lang="tr-TR" sz="2000" dirty="0"/>
          </a:p>
          <a:p>
            <a:pPr marL="0" indent="0">
              <a:buNone/>
            </a:pPr>
            <a:endParaRPr lang="en-GB" dirty="0" smtClean="0">
              <a:solidFill>
                <a:srgbClr val="FF0000"/>
              </a:solidFill>
            </a:endParaRPr>
          </a:p>
          <a:p>
            <a:pPr marL="0" indent="0">
              <a:buNone/>
            </a:pPr>
            <a:r>
              <a:rPr lang="en-GB" dirty="0" smtClean="0">
                <a:solidFill>
                  <a:srgbClr val="FF0000"/>
                </a:solidFill>
              </a:rPr>
              <a:t> </a:t>
            </a:r>
            <a:endParaRPr lang="tr-TR" dirty="0">
              <a:solidFill>
                <a:srgbClr val="FF0000"/>
              </a:solidFill>
            </a:endParaRP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5446837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04865"/>
            <a:ext cx="8229600" cy="3672408"/>
          </a:xfrm>
        </p:spPr>
        <p:txBody>
          <a:bodyPr>
            <a:normAutofit/>
          </a:bodyPr>
          <a:lstStyle/>
          <a:p>
            <a:pPr marL="0" indent="0" algn="ctr">
              <a:buNone/>
            </a:pPr>
            <a:r>
              <a:rPr lang="tr-TR" sz="2000" u="sng" dirty="0"/>
              <a:t>Faaliyet Türleri</a:t>
            </a:r>
            <a:r>
              <a:rPr lang="tr-TR" sz="2000" u="sng" dirty="0" smtClean="0"/>
              <a:t>:</a:t>
            </a:r>
          </a:p>
          <a:p>
            <a:pPr marL="0" indent="0" algn="ctr">
              <a:buNone/>
            </a:pPr>
            <a:endParaRPr lang="tr-TR" sz="2000" dirty="0" smtClean="0"/>
          </a:p>
          <a:p>
            <a:pPr algn="just"/>
            <a:r>
              <a:rPr lang="tr-TR" sz="2000" dirty="0" smtClean="0"/>
              <a:t>Sosyal </a:t>
            </a:r>
            <a:r>
              <a:rPr lang="tr-TR" sz="2000" dirty="0"/>
              <a:t>diyalog mekanizmaları yoluyla iş sağlığı ve güvenliğinin geliştirilmesi için çalışma yöntemlerinin / önlemlerin geliştirilmesi;</a:t>
            </a:r>
          </a:p>
          <a:p>
            <a:pPr algn="just"/>
            <a:r>
              <a:rPr lang="tr-TR" sz="2000" dirty="0"/>
              <a:t>Sendika içi diyaloğu güçlendirmek amacıyla </a:t>
            </a:r>
            <a:r>
              <a:rPr lang="tr-TR" sz="2000" dirty="0" smtClean="0"/>
              <a:t>ağların </a:t>
            </a:r>
            <a:r>
              <a:rPr lang="tr-TR" sz="2000" dirty="0"/>
              <a:t>ve çalışma </a:t>
            </a:r>
            <a:r>
              <a:rPr lang="tr-TR" sz="2000" dirty="0" smtClean="0"/>
              <a:t>gruplarının oluşturulması;</a:t>
            </a:r>
            <a:endParaRPr lang="tr-TR" sz="2000" dirty="0"/>
          </a:p>
          <a:p>
            <a:pPr algn="just"/>
            <a:r>
              <a:rPr lang="tr-TR" sz="2000" dirty="0"/>
              <a:t>İşveren örgütleri içinde diyaloğu güçlendirmek amacıyla </a:t>
            </a:r>
            <a:r>
              <a:rPr lang="tr-TR" sz="2000" dirty="0" smtClean="0"/>
              <a:t>ağların </a:t>
            </a:r>
            <a:r>
              <a:rPr lang="tr-TR" sz="2000" dirty="0"/>
              <a:t>ve çalışma </a:t>
            </a:r>
            <a:r>
              <a:rPr lang="tr-TR" sz="2000" dirty="0" smtClean="0"/>
              <a:t>gruplarının oluşturulması,</a:t>
            </a:r>
            <a:endParaRPr lang="tr-TR" sz="2000" dirty="0"/>
          </a:p>
          <a:p>
            <a:pPr algn="just"/>
            <a:r>
              <a:rPr lang="tr-TR" sz="2000" dirty="0"/>
              <a:t>Kamu hizmetleri için ikili komisyonların teşvik edilmesi.</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30</a:t>
            </a:fld>
            <a:endParaRPr lang="tr-TR"/>
          </a:p>
        </p:txBody>
      </p:sp>
      <p:sp>
        <p:nvSpPr>
          <p:cNvPr id="5" name="Başlık 1"/>
          <p:cNvSpPr txBox="1">
            <a:spLocks/>
          </p:cNvSpPr>
          <p:nvPr/>
        </p:nvSpPr>
        <p:spPr>
          <a:xfrm>
            <a:off x="467544" y="1340768"/>
            <a:ext cx="82296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900" smtClean="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Tree>
    <p:extLst>
      <p:ext uri="{BB962C8B-B14F-4D97-AF65-F5344CB8AC3E}">
        <p14:creationId xmlns:p14="http://schemas.microsoft.com/office/powerpoint/2010/main" val="4120196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04865"/>
            <a:ext cx="8229600" cy="316835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r>
              <a:rPr lang="tr-TR" sz="2000" b="1" dirty="0" smtClean="0">
                <a:solidFill>
                  <a:schemeClr val="dk1"/>
                </a:solidFill>
              </a:rPr>
              <a:t>Bu Teklif </a:t>
            </a:r>
            <a:r>
              <a:rPr lang="tr-TR" sz="2000" b="1" dirty="0"/>
              <a:t>Ç</a:t>
            </a:r>
            <a:r>
              <a:rPr lang="tr-TR" sz="2000" b="1" dirty="0" smtClean="0">
                <a:solidFill>
                  <a:schemeClr val="dk1"/>
                </a:solidFill>
              </a:rPr>
              <a:t>ağrısı </a:t>
            </a:r>
            <a:r>
              <a:rPr lang="tr-TR" sz="2000" b="1" dirty="0">
                <a:solidFill>
                  <a:schemeClr val="dk1"/>
                </a:solidFill>
              </a:rPr>
              <a:t>kapsamındaki tüm faaliyetler Türkiye'de her düzeyde sosyal diyalogu teşvik etmeye odaklanmalıdır.</a:t>
            </a:r>
          </a:p>
          <a:p>
            <a:endParaRPr lang="tr-TR" sz="2000" b="1" dirty="0">
              <a:solidFill>
                <a:schemeClr val="dk1"/>
              </a:solidFill>
            </a:endParaRPr>
          </a:p>
          <a:p>
            <a:r>
              <a:rPr lang="tr-TR" sz="2000" b="1" dirty="0">
                <a:solidFill>
                  <a:schemeClr val="dk1"/>
                </a:solidFill>
              </a:rPr>
              <a:t>Projeler  kapsamında geliştirilen / yayımlanan tüm yayınların başvuranın ve </a:t>
            </a:r>
            <a:r>
              <a:rPr lang="tr-TR" sz="2000" b="1" dirty="0" smtClean="0">
                <a:solidFill>
                  <a:schemeClr val="dk1"/>
                </a:solidFill>
              </a:rPr>
              <a:t>eş başvuranın her </a:t>
            </a:r>
            <a:r>
              <a:rPr lang="tr-TR" sz="2000" b="1" dirty="0">
                <a:solidFill>
                  <a:schemeClr val="dk1"/>
                </a:solidFill>
              </a:rPr>
              <a:t>ikisinin de dilinde olması tavsiye edilir.</a:t>
            </a:r>
          </a:p>
          <a:p>
            <a:endParaRPr lang="tr-TR" sz="2000" b="1" dirty="0">
              <a:solidFill>
                <a:schemeClr val="dk1"/>
              </a:solidFill>
            </a:endParaRPr>
          </a:p>
          <a:p>
            <a:r>
              <a:rPr lang="tr-TR" sz="2000" b="1" dirty="0">
                <a:solidFill>
                  <a:schemeClr val="dk1"/>
                </a:solidFill>
              </a:rPr>
              <a:t>Tüm projelerin tüm faaliyetlerinde toplumsal cinsiyet eşitliğinin sağlanmasına yönelik tedbirlerin alınması beklenmektedir.</a:t>
            </a:r>
          </a:p>
        </p:txBody>
      </p:sp>
      <p:sp>
        <p:nvSpPr>
          <p:cNvPr id="4" name="Dikdörtgen 3"/>
          <p:cNvSpPr/>
          <p:nvPr/>
        </p:nvSpPr>
        <p:spPr>
          <a:xfrm>
            <a:off x="3301724" y="1511673"/>
            <a:ext cx="2396938" cy="523220"/>
          </a:xfrm>
          <a:prstGeom prst="rect">
            <a:avLst/>
          </a:prstGeom>
        </p:spPr>
        <p:txBody>
          <a:bodyPr wrap="none">
            <a:spAutoFit/>
          </a:bodyPr>
          <a:lstStyle/>
          <a:p>
            <a:r>
              <a:rPr lang="tr-TR" sz="2800" b="1" dirty="0">
                <a:solidFill>
                  <a:schemeClr val="dk1"/>
                </a:solidFill>
              </a:rPr>
              <a:t>ÖNEMLİ NOT 3</a:t>
            </a:r>
          </a:p>
        </p:txBody>
      </p:sp>
      <p:pic>
        <p:nvPicPr>
          <p:cNvPr id="5"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7675" y="1540583"/>
            <a:ext cx="578182" cy="530824"/>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7" name="Slayt Numarası Yer Tutucusu 6"/>
          <p:cNvSpPr>
            <a:spLocks noGrp="1"/>
          </p:cNvSpPr>
          <p:nvPr>
            <p:ph type="sldNum" sz="quarter" idx="12"/>
          </p:nvPr>
        </p:nvSpPr>
        <p:spPr/>
        <p:txBody>
          <a:bodyPr/>
          <a:lstStyle/>
          <a:p>
            <a:fld id="{F302176B-0E47-46AC-8F43-DAB4B8A37D06}" type="slidenum">
              <a:rPr lang="tr-TR" smtClean="0"/>
              <a:t>31</a:t>
            </a:fld>
            <a:endParaRPr lang="tr-TR"/>
          </a:p>
        </p:txBody>
      </p:sp>
    </p:spTree>
    <p:extLst>
      <p:ext uri="{BB962C8B-B14F-4D97-AF65-F5344CB8AC3E}">
        <p14:creationId xmlns:p14="http://schemas.microsoft.com/office/powerpoint/2010/main" val="29347379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04864"/>
            <a:ext cx="8229600" cy="388843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pPr marL="0" indent="0">
              <a:buNone/>
            </a:pPr>
            <a:endParaRPr lang="tr-TR" sz="1600" b="1" dirty="0">
              <a:solidFill>
                <a:schemeClr val="dk1"/>
              </a:solidFill>
            </a:endParaRPr>
          </a:p>
          <a:p>
            <a:r>
              <a:rPr lang="tr-TR" sz="1600" b="1" dirty="0">
                <a:solidFill>
                  <a:schemeClr val="dk1"/>
                </a:solidFill>
              </a:rPr>
              <a:t>Kural olarak, başvuruların “orijinal” ve hedef grubun ihtiyaçlarına, </a:t>
            </a:r>
            <a:r>
              <a:rPr lang="tr-TR" sz="1600" b="1" dirty="0" smtClean="0"/>
              <a:t>sorunlarına</a:t>
            </a:r>
            <a:r>
              <a:rPr lang="tr-TR" sz="1600" b="1" dirty="0" smtClean="0">
                <a:solidFill>
                  <a:schemeClr val="dk1"/>
                </a:solidFill>
              </a:rPr>
              <a:t> </a:t>
            </a:r>
            <a:r>
              <a:rPr lang="tr-TR" sz="1600" b="1" dirty="0">
                <a:solidFill>
                  <a:schemeClr val="dk1"/>
                </a:solidFill>
              </a:rPr>
              <a:t>özgü ve uygun çözümler ve uygulama yöntemleri ile tasarlanmış olması gerekmektedir</a:t>
            </a:r>
            <a:r>
              <a:rPr lang="tr-TR" sz="1600" b="1" dirty="0" smtClean="0">
                <a:solidFill>
                  <a:schemeClr val="dk1"/>
                </a:solidFill>
              </a:rPr>
              <a:t>.</a:t>
            </a:r>
          </a:p>
          <a:p>
            <a:pPr marL="0" indent="0">
              <a:buNone/>
            </a:pPr>
            <a:r>
              <a:rPr lang="tr-TR" sz="1600" b="1" dirty="0" smtClean="0">
                <a:solidFill>
                  <a:schemeClr val="dk1"/>
                </a:solidFill>
              </a:rPr>
              <a:t> </a:t>
            </a:r>
            <a:endParaRPr lang="tr-TR" sz="1600" b="1" dirty="0">
              <a:solidFill>
                <a:schemeClr val="dk1"/>
              </a:solidFill>
            </a:endParaRPr>
          </a:p>
          <a:p>
            <a:pPr marL="0" indent="0">
              <a:buNone/>
            </a:pPr>
            <a:r>
              <a:rPr lang="tr-TR" sz="1600" b="1" dirty="0">
                <a:solidFill>
                  <a:schemeClr val="dk1"/>
                </a:solidFill>
              </a:rPr>
              <a:t>Bu nedenle, başvurularda; </a:t>
            </a:r>
          </a:p>
          <a:p>
            <a:r>
              <a:rPr lang="tr-TR" sz="1600" b="1" dirty="0">
                <a:solidFill>
                  <a:schemeClr val="dk1"/>
                </a:solidFill>
              </a:rPr>
              <a:t>Benzer faaliyet alanlarının, yazılış tarzlarının veya farklılaştırılmış benzer cümlelerin,</a:t>
            </a:r>
          </a:p>
          <a:p>
            <a:r>
              <a:rPr lang="tr-TR" sz="1600" b="1" dirty="0">
                <a:solidFill>
                  <a:schemeClr val="dk1"/>
                </a:solidFill>
              </a:rPr>
              <a:t>Benzer bütçenin,</a:t>
            </a:r>
          </a:p>
          <a:p>
            <a:r>
              <a:rPr lang="tr-TR" sz="1600" b="1" dirty="0">
                <a:solidFill>
                  <a:schemeClr val="dk1"/>
                </a:solidFill>
              </a:rPr>
              <a:t>Uygulama </a:t>
            </a:r>
            <a:r>
              <a:rPr lang="tr-TR" sz="1600" b="1" dirty="0" smtClean="0">
                <a:solidFill>
                  <a:schemeClr val="dk1"/>
                </a:solidFill>
              </a:rPr>
              <a:t>şekillerinin, uygulama yeri</a:t>
            </a:r>
            <a:r>
              <a:rPr lang="tr-TR" sz="1600" b="1" dirty="0">
                <a:solidFill>
                  <a:schemeClr val="dk1"/>
                </a:solidFill>
              </a:rPr>
              <a:t>, başvuru </a:t>
            </a:r>
            <a:r>
              <a:rPr lang="tr-TR" sz="1600" b="1" dirty="0" smtClean="0">
                <a:solidFill>
                  <a:schemeClr val="dk1"/>
                </a:solidFill>
              </a:rPr>
              <a:t>sahibi/eş-başvuran(</a:t>
            </a:r>
            <a:r>
              <a:rPr lang="tr-TR" sz="1600" b="1" dirty="0" err="1" smtClean="0">
                <a:solidFill>
                  <a:schemeClr val="dk1"/>
                </a:solidFill>
              </a:rPr>
              <a:t>lar</a:t>
            </a:r>
            <a:r>
              <a:rPr lang="tr-TR" sz="1600" b="1" dirty="0" smtClean="0">
                <a:solidFill>
                  <a:schemeClr val="dk1"/>
                </a:solidFill>
              </a:rPr>
              <a:t>), adı </a:t>
            </a:r>
            <a:r>
              <a:rPr lang="tr-TR" sz="1600" b="1" dirty="0">
                <a:solidFill>
                  <a:schemeClr val="dk1"/>
                </a:solidFill>
              </a:rPr>
              <a:t>ve hedef grup sayısı gibi bazı küçük </a:t>
            </a:r>
            <a:r>
              <a:rPr lang="tr-TR" sz="1600" b="1" dirty="0" smtClean="0">
                <a:solidFill>
                  <a:schemeClr val="dk1"/>
                </a:solidFill>
              </a:rPr>
              <a:t>değişikliklerle</a:t>
            </a:r>
          </a:p>
          <a:p>
            <a:endParaRPr lang="tr-TR" sz="1600" b="1" dirty="0">
              <a:solidFill>
                <a:schemeClr val="dk1"/>
              </a:solidFill>
            </a:endParaRPr>
          </a:p>
          <a:p>
            <a:pPr marL="0" indent="0">
              <a:buNone/>
            </a:pPr>
            <a:r>
              <a:rPr lang="tr-TR" sz="1600" b="1" dirty="0">
                <a:solidFill>
                  <a:schemeClr val="dk1"/>
                </a:solidFill>
              </a:rPr>
              <a:t>sunulması </a:t>
            </a:r>
            <a:r>
              <a:rPr lang="tr-TR" sz="1600" b="1" dirty="0" smtClean="0">
                <a:solidFill>
                  <a:schemeClr val="dk1"/>
                </a:solidFill>
              </a:rPr>
              <a:t>durumunda </a:t>
            </a:r>
            <a:r>
              <a:rPr lang="tr-TR" sz="1600" b="1" dirty="0"/>
              <a:t>“kopya başvurular</a:t>
            </a:r>
            <a:r>
              <a:rPr lang="tr-TR" sz="1600" b="1" dirty="0" smtClean="0"/>
              <a:t>”, </a:t>
            </a:r>
            <a:r>
              <a:rPr lang="tr-TR" sz="1600" b="1" dirty="0"/>
              <a:t>Değerlendirme </a:t>
            </a:r>
            <a:r>
              <a:rPr lang="tr-TR" sz="1600" b="1" dirty="0">
                <a:solidFill>
                  <a:schemeClr val="dk1"/>
                </a:solidFill>
              </a:rPr>
              <a:t>Komitesi ve/veya Sözleşme Makamı tarafından kabul edilebilir geçerli bir dayanak bulunmaz ise, </a:t>
            </a:r>
            <a:r>
              <a:rPr lang="tr-TR" sz="1600" b="1" dirty="0" smtClean="0">
                <a:solidFill>
                  <a:schemeClr val="dk1"/>
                </a:solidFill>
              </a:rPr>
              <a:t>değerlendirme dışı bırakılabilecektir.</a:t>
            </a:r>
            <a:endParaRPr lang="tr-TR" sz="1600" b="1" dirty="0">
              <a:solidFill>
                <a:schemeClr val="dk1"/>
              </a:solidFill>
            </a:endParaRPr>
          </a:p>
          <a:p>
            <a:endParaRPr lang="tr-TR" sz="1600" b="1" dirty="0">
              <a:solidFill>
                <a:schemeClr val="dk1"/>
              </a:solidFill>
            </a:endParaRPr>
          </a:p>
          <a:p>
            <a:endParaRPr lang="tr-TR" sz="1600" b="1" dirty="0">
              <a:solidFill>
                <a:schemeClr val="dk1"/>
              </a:solidFill>
            </a:endParaRPr>
          </a:p>
        </p:txBody>
      </p:sp>
      <p:pic>
        <p:nvPicPr>
          <p:cNvPr id="4"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3203" y="1509554"/>
            <a:ext cx="629071" cy="577545"/>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5" name="Dikdörtgen 4"/>
          <p:cNvSpPr/>
          <p:nvPr/>
        </p:nvSpPr>
        <p:spPr>
          <a:xfrm>
            <a:off x="3468386" y="1509554"/>
            <a:ext cx="2396938" cy="523220"/>
          </a:xfrm>
          <a:prstGeom prst="rect">
            <a:avLst/>
          </a:prstGeom>
        </p:spPr>
        <p:txBody>
          <a:bodyPr wrap="none">
            <a:spAutoFit/>
          </a:bodyPr>
          <a:lstStyle/>
          <a:p>
            <a:pPr algn="ctr"/>
            <a:r>
              <a:rPr lang="tr-TR" sz="2800" b="1" dirty="0"/>
              <a:t>ÖNEMLİ NOT 4</a:t>
            </a:r>
          </a:p>
        </p:txBody>
      </p:sp>
      <p:sp>
        <p:nvSpPr>
          <p:cNvPr id="7" name="Slayt Numarası Yer Tutucusu 6"/>
          <p:cNvSpPr>
            <a:spLocks noGrp="1"/>
          </p:cNvSpPr>
          <p:nvPr>
            <p:ph type="sldNum" sz="quarter" idx="12"/>
          </p:nvPr>
        </p:nvSpPr>
        <p:spPr/>
        <p:txBody>
          <a:bodyPr/>
          <a:lstStyle/>
          <a:p>
            <a:fld id="{F302176B-0E47-46AC-8F43-DAB4B8A37D06}" type="slidenum">
              <a:rPr lang="tr-TR" smtClean="0"/>
              <a:t>32</a:t>
            </a:fld>
            <a:endParaRPr lang="tr-TR"/>
          </a:p>
        </p:txBody>
      </p:sp>
    </p:spTree>
    <p:extLst>
      <p:ext uri="{BB962C8B-B14F-4D97-AF65-F5344CB8AC3E}">
        <p14:creationId xmlns:p14="http://schemas.microsoft.com/office/powerpoint/2010/main" val="29927159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502" y="1628800"/>
            <a:ext cx="8229600" cy="720080"/>
          </a:xfrm>
        </p:spPr>
        <p:txBody>
          <a:bodyPr>
            <a:noAutofit/>
          </a:bodyPr>
          <a:lstStyle/>
          <a:p>
            <a:r>
              <a:rPr lang="tr-TR" sz="3200" dirty="0" smtClean="0"/>
              <a:t/>
            </a:r>
            <a:br>
              <a:rPr lang="tr-TR" sz="3200" dirty="0" smtClean="0"/>
            </a:br>
            <a:r>
              <a:rPr lang="tr-TR" sz="3200" dirty="0" smtClean="0">
                <a:solidFill>
                  <a:srgbClr val="0066CC"/>
                </a:solidFill>
                <a:effectLst>
                  <a:outerShdw blurRad="38100" dist="38100" dir="2700000" algn="tl">
                    <a:srgbClr val="C0C0C0"/>
                  </a:outerShdw>
                </a:effectLst>
              </a:rPr>
              <a:t>Azami Hibe Sayısı</a:t>
            </a:r>
            <a:r>
              <a:rPr lang="tr-TR" sz="3200" dirty="0">
                <a:solidFill>
                  <a:srgbClr val="0066CC"/>
                </a:solidFill>
                <a:effectLst>
                  <a:outerShdw blurRad="38100" dist="38100" dir="2700000" algn="tl">
                    <a:srgbClr val="C0C0C0"/>
                  </a:outerShdw>
                </a:effectLst>
              </a:rPr>
              <a:t/>
            </a:r>
            <a:br>
              <a:rPr lang="tr-TR" sz="3200" dirty="0">
                <a:solidFill>
                  <a:srgbClr val="0066CC"/>
                </a:solidFill>
                <a:effectLst>
                  <a:outerShdw blurRad="38100" dist="38100" dir="2700000" algn="tl">
                    <a:srgbClr val="C0C0C0"/>
                  </a:outerShdw>
                </a:effectLst>
              </a:rPr>
            </a:br>
            <a:endParaRPr lang="tr-TR" sz="32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348880"/>
            <a:ext cx="8229600" cy="3777283"/>
          </a:xfrm>
        </p:spPr>
        <p:txBody>
          <a:bodyPr>
            <a:normAutofit fontScale="55000" lnSpcReduction="20000"/>
          </a:bodyPr>
          <a:lstStyle/>
          <a:p>
            <a:r>
              <a:rPr lang="tr-TR" dirty="0" smtClean="0"/>
              <a:t>Bir başvuru sahibi, başvuru </a:t>
            </a:r>
            <a:r>
              <a:rPr lang="tr-TR" dirty="0"/>
              <a:t>sahibi olarak, bu teklif çağrısı kapsamında </a:t>
            </a:r>
            <a:r>
              <a:rPr lang="tr-TR" b="1" dirty="0"/>
              <a:t>üçten fazla başvuru yapamaz</a:t>
            </a:r>
            <a:r>
              <a:rPr lang="tr-TR" dirty="0" smtClean="0"/>
              <a:t>.</a:t>
            </a:r>
          </a:p>
          <a:p>
            <a:endParaRPr lang="tr-TR" dirty="0"/>
          </a:p>
          <a:p>
            <a:r>
              <a:rPr lang="tr-TR" dirty="0" smtClean="0"/>
              <a:t>Bir başvuru sahibi, başvuru </a:t>
            </a:r>
            <a:r>
              <a:rPr lang="tr-TR" dirty="0"/>
              <a:t>sahibi olarak, bu teklif çağrısı kapsamında </a:t>
            </a:r>
            <a:r>
              <a:rPr lang="tr-TR" b="1" dirty="0"/>
              <a:t>ikiden fazla hibeden </a:t>
            </a:r>
            <a:r>
              <a:rPr lang="tr-TR" b="1" dirty="0" smtClean="0"/>
              <a:t>yararlanamaz.</a:t>
            </a:r>
          </a:p>
          <a:p>
            <a:endParaRPr lang="tr-TR" b="1" dirty="0"/>
          </a:p>
          <a:p>
            <a:r>
              <a:rPr lang="tr-TR" dirty="0" smtClean="0"/>
              <a:t>Bir başvuru sahibi, bu teklif çağrısı </a:t>
            </a:r>
            <a:r>
              <a:rPr lang="tr-TR" b="1" dirty="0" smtClean="0"/>
              <a:t>kapsamında ikiden fazla eş-başvuran ya da bağlı kuruluş olamaz.</a:t>
            </a:r>
          </a:p>
          <a:p>
            <a:endParaRPr lang="tr-TR" b="1" dirty="0" smtClean="0"/>
          </a:p>
          <a:p>
            <a:r>
              <a:rPr lang="tr-TR" dirty="0" smtClean="0"/>
              <a:t>Bir eş-başvuran/ </a:t>
            </a:r>
            <a:r>
              <a:rPr lang="tr-TR" dirty="0"/>
              <a:t>bağlı </a:t>
            </a:r>
            <a:r>
              <a:rPr lang="tr-TR" dirty="0" smtClean="0"/>
              <a:t>kuruluş,  bu teklif çağrısı kapsamında </a:t>
            </a:r>
            <a:r>
              <a:rPr lang="tr-TR" b="1" dirty="0" smtClean="0"/>
              <a:t>birden fazla projede eş-başvuran </a:t>
            </a:r>
            <a:r>
              <a:rPr lang="tr-TR" b="1" dirty="0"/>
              <a:t>ya da </a:t>
            </a:r>
            <a:r>
              <a:rPr lang="tr-TR" b="1" dirty="0" smtClean="0"/>
              <a:t>bağlı </a:t>
            </a:r>
            <a:r>
              <a:rPr lang="tr-TR" b="1" dirty="0"/>
              <a:t>kuruluş olabilir</a:t>
            </a:r>
            <a:r>
              <a:rPr lang="tr-TR" b="1" dirty="0" smtClean="0"/>
              <a:t>.</a:t>
            </a:r>
          </a:p>
          <a:p>
            <a:endParaRPr lang="tr-TR" dirty="0"/>
          </a:p>
          <a:p>
            <a:r>
              <a:rPr lang="tr-TR" dirty="0"/>
              <a:t>Bir </a:t>
            </a:r>
            <a:r>
              <a:rPr lang="tr-TR" dirty="0" smtClean="0"/>
              <a:t>eş-başvuran/ </a:t>
            </a:r>
            <a:r>
              <a:rPr lang="tr-TR" dirty="0"/>
              <a:t>bağlı </a:t>
            </a:r>
            <a:r>
              <a:rPr lang="tr-TR" dirty="0" smtClean="0"/>
              <a:t>kuruluş, eş-başvuran </a:t>
            </a:r>
            <a:r>
              <a:rPr lang="tr-TR" dirty="0"/>
              <a:t>veya bağlı </a:t>
            </a:r>
            <a:r>
              <a:rPr lang="tr-TR" dirty="0" smtClean="0"/>
              <a:t>kuruluş olarak</a:t>
            </a:r>
            <a:r>
              <a:rPr lang="tr-TR" dirty="0"/>
              <a:t>, bu teklif çağrısı kapsamında </a:t>
            </a:r>
            <a:r>
              <a:rPr lang="tr-TR" b="1" dirty="0"/>
              <a:t>ikiden fazla hibeden </a:t>
            </a:r>
            <a:r>
              <a:rPr lang="tr-TR" b="1" dirty="0" smtClean="0"/>
              <a:t>yararlanamaz</a:t>
            </a:r>
            <a:r>
              <a:rPr lang="tr-TR" dirty="0" smtClean="0"/>
              <a:t>.</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33</a:t>
            </a:fld>
            <a:endParaRPr lang="tr-TR"/>
          </a:p>
        </p:txBody>
      </p:sp>
    </p:spTree>
    <p:extLst>
      <p:ext uri="{BB962C8B-B14F-4D97-AF65-F5344CB8AC3E}">
        <p14:creationId xmlns:p14="http://schemas.microsoft.com/office/powerpoint/2010/main" val="260322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348880"/>
            <a:ext cx="8363272" cy="316835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pPr marL="0" indent="0">
              <a:buNone/>
            </a:pPr>
            <a:r>
              <a:rPr lang="tr-TR" sz="2400" dirty="0">
                <a:solidFill>
                  <a:schemeClr val="dk1"/>
                </a:solidFill>
              </a:rPr>
              <a:t>Bir tüzel kişilik</a:t>
            </a:r>
            <a:r>
              <a:rPr lang="en-GB" sz="2400" b="1" dirty="0">
                <a:solidFill>
                  <a:schemeClr val="dk1"/>
                </a:solidFill>
              </a:rPr>
              <a:t>:</a:t>
            </a:r>
            <a:r>
              <a:rPr lang="tr-TR" sz="2400" b="1" dirty="0">
                <a:solidFill>
                  <a:schemeClr val="dk1"/>
                </a:solidFill>
              </a:rPr>
              <a:t> </a:t>
            </a:r>
          </a:p>
          <a:p>
            <a:r>
              <a:rPr lang="tr-TR" sz="2400" b="1" dirty="0">
                <a:solidFill>
                  <a:schemeClr val="dk1"/>
                </a:solidFill>
              </a:rPr>
              <a:t>Başvuru sahibi olarak 2 projede hibeden yararlanabilir ve,</a:t>
            </a:r>
          </a:p>
          <a:p>
            <a:r>
              <a:rPr lang="tr-TR" sz="2400" b="1" dirty="0" smtClean="0">
                <a:solidFill>
                  <a:schemeClr val="dk1"/>
                </a:solidFill>
              </a:rPr>
              <a:t>Eş-başvuran </a:t>
            </a:r>
            <a:r>
              <a:rPr lang="tr-TR" sz="2400" b="1" dirty="0">
                <a:solidFill>
                  <a:schemeClr val="dk1"/>
                </a:solidFill>
              </a:rPr>
              <a:t>ya da bağlı kuruluş olarak 2 projeden yararlanabilir. </a:t>
            </a:r>
          </a:p>
          <a:p>
            <a:pPr marL="0" indent="0">
              <a:buNone/>
            </a:pPr>
            <a:r>
              <a:rPr lang="tr-TR" sz="2400" dirty="0">
                <a:solidFill>
                  <a:schemeClr val="dk1"/>
                </a:solidFill>
              </a:rPr>
              <a:t>Diğer bir ifadeyle</a:t>
            </a:r>
            <a:r>
              <a:rPr lang="en-GB" sz="2400" dirty="0">
                <a:solidFill>
                  <a:schemeClr val="dk1"/>
                </a:solidFill>
              </a:rPr>
              <a:t>, </a:t>
            </a:r>
            <a:r>
              <a:rPr lang="tr-TR" sz="2400" dirty="0">
                <a:solidFill>
                  <a:schemeClr val="dk1"/>
                </a:solidFill>
              </a:rPr>
              <a:t>bir tüzel kişilik 2 si başvuru sahibi, 2 si </a:t>
            </a:r>
            <a:r>
              <a:rPr lang="tr-TR" sz="2400" dirty="0" smtClean="0">
                <a:solidFill>
                  <a:schemeClr val="dk1"/>
                </a:solidFill>
              </a:rPr>
              <a:t>eş-başvuran </a:t>
            </a:r>
            <a:r>
              <a:rPr lang="tr-TR" sz="2400" dirty="0">
                <a:solidFill>
                  <a:schemeClr val="dk1"/>
                </a:solidFill>
              </a:rPr>
              <a:t>ya da bağlı kuruluş olarak </a:t>
            </a:r>
            <a:r>
              <a:rPr lang="tr-TR" sz="2400" u="sng" dirty="0">
                <a:solidFill>
                  <a:schemeClr val="dk1"/>
                </a:solidFill>
              </a:rPr>
              <a:t>en fazla </a:t>
            </a:r>
            <a:r>
              <a:rPr lang="tr-TR" sz="2400" dirty="0">
                <a:solidFill>
                  <a:schemeClr val="dk1"/>
                </a:solidFill>
              </a:rPr>
              <a:t>4 projede yer alabilir.</a:t>
            </a:r>
          </a:p>
        </p:txBody>
      </p:sp>
      <p:pic>
        <p:nvPicPr>
          <p:cNvPr id="4"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3294" y="1712170"/>
            <a:ext cx="619731" cy="523220"/>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5" name="Dikdörtgen 4"/>
          <p:cNvSpPr/>
          <p:nvPr/>
        </p:nvSpPr>
        <p:spPr>
          <a:xfrm>
            <a:off x="3879359" y="1712170"/>
            <a:ext cx="2396938" cy="523220"/>
          </a:xfrm>
          <a:prstGeom prst="rect">
            <a:avLst/>
          </a:prstGeom>
        </p:spPr>
        <p:txBody>
          <a:bodyPr wrap="none">
            <a:spAutoFit/>
          </a:bodyPr>
          <a:lstStyle/>
          <a:p>
            <a:pPr algn="ctr"/>
            <a:r>
              <a:rPr lang="tr-TR" sz="2800" b="1" dirty="0"/>
              <a:t>ÖNEMLİ NOT 5</a:t>
            </a:r>
          </a:p>
        </p:txBody>
      </p:sp>
      <p:sp>
        <p:nvSpPr>
          <p:cNvPr id="7" name="Slayt Numarası Yer Tutucusu 6"/>
          <p:cNvSpPr>
            <a:spLocks noGrp="1"/>
          </p:cNvSpPr>
          <p:nvPr>
            <p:ph type="sldNum" sz="quarter" idx="12"/>
          </p:nvPr>
        </p:nvSpPr>
        <p:spPr/>
        <p:txBody>
          <a:bodyPr/>
          <a:lstStyle/>
          <a:p>
            <a:fld id="{F302176B-0E47-46AC-8F43-DAB4B8A37D06}" type="slidenum">
              <a:rPr lang="tr-TR" smtClean="0"/>
              <a:t>34</a:t>
            </a:fld>
            <a:endParaRPr lang="tr-TR"/>
          </a:p>
        </p:txBody>
      </p:sp>
    </p:spTree>
    <p:extLst>
      <p:ext uri="{BB962C8B-B14F-4D97-AF65-F5344CB8AC3E}">
        <p14:creationId xmlns:p14="http://schemas.microsoft.com/office/powerpoint/2010/main" val="1406708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268760"/>
            <a:ext cx="8229600" cy="792088"/>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204865"/>
            <a:ext cx="8229600" cy="3600400"/>
          </a:xfrm>
        </p:spPr>
        <p:txBody>
          <a:bodyPr>
            <a:normAutofit/>
          </a:bodyPr>
          <a:lstStyle/>
          <a:p>
            <a:pPr marL="0" indent="0" algn="ctr">
              <a:buNone/>
            </a:pPr>
            <a:r>
              <a:rPr lang="tr-TR" sz="2800" dirty="0" smtClean="0"/>
              <a:t>Maliyetlerin Uygunluğu</a:t>
            </a:r>
          </a:p>
          <a:p>
            <a:r>
              <a:rPr lang="tr-TR" sz="2000" dirty="0"/>
              <a:t>Hibe kapsamında sadece ‘uygun maliyetler’ karşılanır. </a:t>
            </a:r>
          </a:p>
          <a:p>
            <a:r>
              <a:rPr lang="tr-TR" sz="2000" dirty="0" smtClean="0"/>
              <a:t>Bütçe </a:t>
            </a:r>
            <a:r>
              <a:rPr lang="tr-TR" sz="2000" dirty="0"/>
              <a:t>hem bir maliyet tahmini, hem de "uygun maliyetler” için bir tavan niteliğindedir.</a:t>
            </a:r>
          </a:p>
          <a:p>
            <a:r>
              <a:rPr lang="tr-TR" sz="2000" dirty="0"/>
              <a:t>Uygun maliyetlerin ödenmesi aşağıdakilerden bir veya birkaçına göre yapılabilir:  </a:t>
            </a:r>
          </a:p>
          <a:p>
            <a:pPr lvl="1"/>
            <a:r>
              <a:rPr lang="tr-TR" sz="2000" dirty="0"/>
              <a:t>Hibe faydalanıcı(</a:t>
            </a:r>
            <a:r>
              <a:rPr lang="tr-TR" sz="2000" dirty="0" err="1"/>
              <a:t>lar</a:t>
            </a:r>
            <a:r>
              <a:rPr lang="tr-TR" sz="2000" dirty="0"/>
              <a:t>)ı ve Bağlı Kuruluş(</a:t>
            </a:r>
            <a:r>
              <a:rPr lang="tr-TR" sz="2000" dirty="0" err="1"/>
              <a:t>lar</a:t>
            </a:r>
            <a:r>
              <a:rPr lang="tr-TR" sz="2000" dirty="0"/>
              <a:t>) tarafından harcaması gerçekleştirilmiş masraflar</a:t>
            </a:r>
          </a:p>
          <a:p>
            <a:pPr lvl="1"/>
            <a:r>
              <a:rPr lang="tr-TR" sz="2000" dirty="0"/>
              <a:t>Bir ya da daha fazla basitleştirilmiş maliyet seçeneği.</a:t>
            </a:r>
          </a:p>
          <a:p>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35</a:t>
            </a:fld>
            <a:endParaRPr lang="tr-TR"/>
          </a:p>
        </p:txBody>
      </p:sp>
    </p:spTree>
    <p:extLst>
      <p:ext uri="{BB962C8B-B14F-4D97-AF65-F5344CB8AC3E}">
        <p14:creationId xmlns:p14="http://schemas.microsoft.com/office/powerpoint/2010/main" val="2952683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268760"/>
            <a:ext cx="8229600" cy="792088"/>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204865"/>
            <a:ext cx="8229600" cy="3600400"/>
          </a:xfrm>
        </p:spPr>
        <p:txBody>
          <a:bodyPr>
            <a:normAutofit fontScale="77500" lnSpcReduction="20000"/>
          </a:bodyPr>
          <a:lstStyle/>
          <a:p>
            <a:pPr marL="0" indent="0" algn="ctr">
              <a:buNone/>
            </a:pPr>
            <a:r>
              <a:rPr lang="tr-TR" sz="3300" dirty="0" smtClean="0"/>
              <a:t>Maliyetlerin Uygunluğu</a:t>
            </a:r>
          </a:p>
          <a:p>
            <a:pPr marL="0" indent="0">
              <a:buNone/>
            </a:pPr>
            <a:endParaRPr lang="tr-TR" sz="2600" dirty="0" smtClean="0"/>
          </a:p>
          <a:p>
            <a:pPr marL="0" indent="0">
              <a:buNone/>
            </a:pPr>
            <a:r>
              <a:rPr lang="tr-TR" sz="2600" dirty="0" smtClean="0"/>
              <a:t>Basitleştirilmiş </a:t>
            </a:r>
            <a:r>
              <a:rPr lang="tr-TR" sz="2600" dirty="0"/>
              <a:t>maliyet seçenekleri aşağıdaki şekillerde olabilir:</a:t>
            </a:r>
          </a:p>
          <a:p>
            <a:pPr lvl="0"/>
            <a:endParaRPr lang="tr-TR" sz="2600" b="1" dirty="0" smtClean="0"/>
          </a:p>
          <a:p>
            <a:pPr lvl="0"/>
            <a:r>
              <a:rPr lang="tr-TR" sz="2600" b="1" dirty="0" smtClean="0"/>
              <a:t>Birim </a:t>
            </a:r>
            <a:r>
              <a:rPr lang="tr-TR" sz="2600" b="1" dirty="0"/>
              <a:t>maliyetler:</a:t>
            </a:r>
            <a:r>
              <a:rPr lang="tr-TR" sz="2600" dirty="0"/>
              <a:t> </a:t>
            </a:r>
            <a:r>
              <a:rPr lang="tr-TR" sz="2600" u="sng" dirty="0"/>
              <a:t>Birim başına miktar</a:t>
            </a:r>
            <a:r>
              <a:rPr lang="tr-TR" sz="2600" dirty="0"/>
              <a:t> referans alınarak önceden net biçimde belirlenen, uygun maliyetlerin tüm kategorilerini veya belli kategorilerini kapsar.</a:t>
            </a:r>
          </a:p>
          <a:p>
            <a:pPr lvl="0"/>
            <a:r>
              <a:rPr lang="tr-TR" sz="2600" b="1" dirty="0"/>
              <a:t>Götürü miktar</a:t>
            </a:r>
            <a:r>
              <a:rPr lang="tr-TR" sz="2600" dirty="0"/>
              <a:t>: </a:t>
            </a:r>
            <a:r>
              <a:rPr lang="tr-TR" sz="2600" u="sng" dirty="0"/>
              <a:t>Götürü</a:t>
            </a:r>
            <a:r>
              <a:rPr lang="tr-TR" sz="2600" dirty="0"/>
              <a:t> olarak önceden net biçimde belirlenen, uygun maliyetlerin tüm kategorilerini veya belli kategorilerini kapsar.</a:t>
            </a:r>
          </a:p>
          <a:p>
            <a:r>
              <a:rPr lang="tr-TR" sz="2600" b="1" dirty="0"/>
              <a:t>Sabit oranlı finansman:</a:t>
            </a:r>
            <a:r>
              <a:rPr lang="tr-TR" sz="2600" dirty="0"/>
              <a:t> beklenen </a:t>
            </a:r>
            <a:r>
              <a:rPr lang="tr-TR" sz="2600" u="sng" dirty="0"/>
              <a:t>sabit bir yüzdelik oran </a:t>
            </a:r>
            <a:r>
              <a:rPr lang="tr-TR" sz="2600" dirty="0"/>
              <a:t>uygulamasıyla, önceden net biçimde belirlenen uygun maliyetlerin belli kategorilerini kapsar. </a:t>
            </a:r>
          </a:p>
        </p:txBody>
      </p:sp>
      <p:sp>
        <p:nvSpPr>
          <p:cNvPr id="4" name="Slayt Numarası Yer Tutucusu 3"/>
          <p:cNvSpPr>
            <a:spLocks noGrp="1"/>
          </p:cNvSpPr>
          <p:nvPr>
            <p:ph type="sldNum" sz="quarter" idx="12"/>
          </p:nvPr>
        </p:nvSpPr>
        <p:spPr/>
        <p:txBody>
          <a:bodyPr/>
          <a:lstStyle/>
          <a:p>
            <a:fld id="{F302176B-0E47-46AC-8F43-DAB4B8A37D06}" type="slidenum">
              <a:rPr lang="tr-TR" smtClean="0"/>
              <a:t>36</a:t>
            </a:fld>
            <a:endParaRPr lang="tr-TR"/>
          </a:p>
        </p:txBody>
      </p:sp>
    </p:spTree>
    <p:extLst>
      <p:ext uri="{BB962C8B-B14F-4D97-AF65-F5344CB8AC3E}">
        <p14:creationId xmlns:p14="http://schemas.microsoft.com/office/powerpoint/2010/main" val="19637064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6196" y="1205880"/>
            <a:ext cx="8229600" cy="710952"/>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1988840"/>
            <a:ext cx="8229600" cy="4392488"/>
          </a:xfrm>
        </p:spPr>
        <p:txBody>
          <a:bodyPr>
            <a:normAutofit/>
          </a:bodyPr>
          <a:lstStyle/>
          <a:p>
            <a:pPr marL="0" indent="0" algn="ctr">
              <a:buNone/>
            </a:pPr>
            <a:r>
              <a:rPr lang="tr-TR" sz="2800" smtClean="0"/>
              <a:t>Maliyetlerin </a:t>
            </a:r>
            <a:r>
              <a:rPr lang="tr-TR" sz="2800" dirty="0" smtClean="0"/>
              <a:t>Uygunluğu</a:t>
            </a:r>
          </a:p>
          <a:p>
            <a:pPr marL="0" indent="0" algn="ctr">
              <a:buNone/>
            </a:pPr>
            <a:r>
              <a:rPr lang="tr-TR" sz="2400" dirty="0" smtClean="0"/>
              <a:t>Uygun Maliyetler</a:t>
            </a:r>
          </a:p>
          <a:p>
            <a:pPr lvl="0" algn="just"/>
            <a:r>
              <a:rPr lang="en-GB" sz="2000" dirty="0" err="1"/>
              <a:t>Projede</a:t>
            </a:r>
            <a:r>
              <a:rPr lang="en-GB" sz="2000" dirty="0"/>
              <a:t> </a:t>
            </a:r>
            <a:r>
              <a:rPr lang="en-GB" sz="2000" dirty="0" err="1"/>
              <a:t>görevlendirilen</a:t>
            </a:r>
            <a:r>
              <a:rPr lang="en-GB" sz="2000" dirty="0"/>
              <a:t> </a:t>
            </a:r>
            <a:r>
              <a:rPr lang="en-GB" sz="2000" dirty="0" err="1"/>
              <a:t>personele</a:t>
            </a:r>
            <a:r>
              <a:rPr lang="en-GB" sz="2000" dirty="0"/>
              <a:t> </a:t>
            </a:r>
            <a:r>
              <a:rPr lang="en-GB" sz="2000" dirty="0" err="1"/>
              <a:t>verilen</a:t>
            </a:r>
            <a:r>
              <a:rPr lang="en-GB" sz="2000" dirty="0"/>
              <a:t> net </a:t>
            </a:r>
            <a:r>
              <a:rPr lang="en-GB" sz="2000" dirty="0" err="1"/>
              <a:t>maaşlar</a:t>
            </a:r>
            <a:r>
              <a:rPr lang="en-GB" sz="2000" dirty="0"/>
              <a:t> </a:t>
            </a:r>
            <a:r>
              <a:rPr lang="en-GB" sz="2000" dirty="0" err="1"/>
              <a:t>ile</a:t>
            </a:r>
            <a:r>
              <a:rPr lang="en-GB" sz="2000" dirty="0"/>
              <a:t> </a:t>
            </a:r>
            <a:r>
              <a:rPr lang="en-GB" sz="2000" dirty="0" err="1"/>
              <a:t>sosyal</a:t>
            </a:r>
            <a:r>
              <a:rPr lang="en-GB" sz="2000" dirty="0"/>
              <a:t> </a:t>
            </a:r>
            <a:r>
              <a:rPr lang="en-GB" sz="2000" dirty="0" err="1"/>
              <a:t>sigorta</a:t>
            </a:r>
            <a:r>
              <a:rPr lang="en-GB" sz="2000" dirty="0"/>
              <a:t> </a:t>
            </a:r>
            <a:r>
              <a:rPr lang="en-GB" sz="2000" dirty="0" err="1"/>
              <a:t>primleri</a:t>
            </a:r>
            <a:r>
              <a:rPr lang="en-GB" sz="2000" dirty="0"/>
              <a:t> ve </a:t>
            </a:r>
            <a:r>
              <a:rPr lang="en-GB" sz="2000" dirty="0" err="1"/>
              <a:t>maaşlarla</a:t>
            </a:r>
            <a:r>
              <a:rPr lang="en-GB" sz="2000" dirty="0"/>
              <a:t> </a:t>
            </a:r>
            <a:r>
              <a:rPr lang="en-GB" sz="2000" dirty="0" err="1"/>
              <a:t>ilgili</a:t>
            </a:r>
            <a:r>
              <a:rPr lang="en-GB" sz="2000" dirty="0"/>
              <a:t> </a:t>
            </a:r>
            <a:r>
              <a:rPr lang="en-GB" sz="2000" dirty="0" err="1"/>
              <a:t>diğer</a:t>
            </a:r>
            <a:r>
              <a:rPr lang="en-GB" sz="2000" dirty="0"/>
              <a:t> </a:t>
            </a:r>
            <a:r>
              <a:rPr lang="en-GB" sz="2000" dirty="0" err="1"/>
              <a:t>giderler</a:t>
            </a:r>
            <a:r>
              <a:rPr lang="en-GB" sz="2000" dirty="0"/>
              <a:t>; </a:t>
            </a:r>
            <a:r>
              <a:rPr lang="en-GB" sz="2000" dirty="0" err="1"/>
              <a:t>projede</a:t>
            </a:r>
            <a:r>
              <a:rPr lang="en-GB" sz="2000" dirty="0"/>
              <a:t> </a:t>
            </a:r>
            <a:r>
              <a:rPr lang="en-GB" sz="2000" dirty="0" err="1"/>
              <a:t>yürütülmesinin</a:t>
            </a:r>
            <a:r>
              <a:rPr lang="en-GB" sz="2000" dirty="0"/>
              <a:t> </a:t>
            </a:r>
            <a:r>
              <a:rPr lang="en-GB" sz="2000" dirty="0" err="1"/>
              <a:t>elzem</a:t>
            </a:r>
            <a:r>
              <a:rPr lang="en-GB" sz="2000" dirty="0"/>
              <a:t> </a:t>
            </a:r>
            <a:r>
              <a:rPr lang="en-GB" sz="2000" dirty="0" err="1"/>
              <a:t>olduğunun</a:t>
            </a:r>
            <a:r>
              <a:rPr lang="en-GB" sz="2000" dirty="0"/>
              <a:t> </a:t>
            </a:r>
            <a:r>
              <a:rPr lang="en-GB" sz="2000" dirty="0" err="1"/>
              <a:t>beyan</a:t>
            </a:r>
            <a:r>
              <a:rPr lang="en-GB" sz="2000" dirty="0"/>
              <a:t> </a:t>
            </a:r>
            <a:r>
              <a:rPr lang="en-GB" sz="2000" dirty="0" err="1"/>
              <a:t>edildiği</a:t>
            </a:r>
            <a:r>
              <a:rPr lang="en-GB" sz="2000" dirty="0"/>
              <a:t> </a:t>
            </a:r>
            <a:r>
              <a:rPr lang="en-GB" sz="2000" dirty="0" err="1"/>
              <a:t>faaliyetler</a:t>
            </a:r>
            <a:r>
              <a:rPr lang="en-GB" sz="2000" dirty="0"/>
              <a:t> </a:t>
            </a:r>
            <a:r>
              <a:rPr lang="en-GB" sz="2000" dirty="0" err="1"/>
              <a:t>hariç</a:t>
            </a:r>
            <a:r>
              <a:rPr lang="en-GB" sz="2000" dirty="0"/>
              <a:t> </a:t>
            </a:r>
            <a:r>
              <a:rPr lang="en-GB" sz="2000" dirty="0" err="1"/>
              <a:t>olmak</a:t>
            </a:r>
            <a:r>
              <a:rPr lang="en-GB" sz="2000" dirty="0"/>
              <a:t> </a:t>
            </a:r>
            <a:r>
              <a:rPr lang="en-GB" sz="2000" dirty="0" err="1"/>
              <a:t>üzere</a:t>
            </a:r>
            <a:r>
              <a:rPr lang="en-GB" sz="2000" dirty="0"/>
              <a:t>, </a:t>
            </a:r>
            <a:r>
              <a:rPr lang="en-GB" sz="2000" dirty="0" err="1"/>
              <a:t>maaş</a:t>
            </a:r>
            <a:r>
              <a:rPr lang="en-GB" sz="2000" dirty="0"/>
              <a:t> ve </a:t>
            </a:r>
            <a:r>
              <a:rPr lang="en-GB" sz="2000" dirty="0" err="1"/>
              <a:t>maliyetler</a:t>
            </a:r>
            <a:r>
              <a:rPr lang="en-GB" sz="2000" dirty="0"/>
              <a:t> </a:t>
            </a:r>
            <a:r>
              <a:rPr lang="en-GB" sz="2000" dirty="0" err="1"/>
              <a:t>faydalanıcı</a:t>
            </a:r>
            <a:r>
              <a:rPr lang="en-GB" sz="2000" dirty="0"/>
              <a:t>(lar) </a:t>
            </a:r>
            <a:r>
              <a:rPr lang="en-GB" sz="2000" dirty="0" err="1"/>
              <a:t>tarafından</a:t>
            </a:r>
            <a:r>
              <a:rPr lang="en-GB" sz="2000" dirty="0"/>
              <a:t> </a:t>
            </a:r>
            <a:r>
              <a:rPr lang="en-GB" sz="2000" dirty="0" err="1"/>
              <a:t>normalde</a:t>
            </a:r>
            <a:r>
              <a:rPr lang="en-GB" sz="2000" dirty="0"/>
              <a:t> </a:t>
            </a:r>
            <a:r>
              <a:rPr lang="en-GB" sz="2000" dirty="0" err="1"/>
              <a:t>ödenen</a:t>
            </a:r>
            <a:r>
              <a:rPr lang="en-GB" sz="2000" dirty="0"/>
              <a:t> </a:t>
            </a:r>
            <a:r>
              <a:rPr lang="en-GB" sz="2000" dirty="0" err="1"/>
              <a:t>tutarları</a:t>
            </a:r>
            <a:r>
              <a:rPr lang="en-GB" sz="2000" dirty="0"/>
              <a:t> </a:t>
            </a:r>
            <a:r>
              <a:rPr lang="en-GB" sz="2000" dirty="0" err="1"/>
              <a:t>aşmamalıdır</a:t>
            </a:r>
            <a:r>
              <a:rPr lang="en-GB" sz="2000" dirty="0" smtClean="0"/>
              <a:t>;</a:t>
            </a:r>
            <a:endParaRPr lang="tr-TR" sz="2000" dirty="0" smtClean="0"/>
          </a:p>
          <a:p>
            <a:pPr marL="0" lvl="0" indent="0" algn="just">
              <a:buNone/>
            </a:pPr>
            <a:endParaRPr lang="tr-TR" sz="2000" dirty="0"/>
          </a:p>
          <a:p>
            <a:pPr lvl="0" algn="just"/>
            <a:r>
              <a:rPr lang="en-GB" sz="2000" dirty="0" err="1"/>
              <a:t>Faydalanıcı</a:t>
            </a:r>
            <a:r>
              <a:rPr lang="en-GB" sz="2000" dirty="0"/>
              <a:t>(lar) </a:t>
            </a:r>
            <a:r>
              <a:rPr lang="en-GB" sz="2000" dirty="0" err="1"/>
              <a:t>tarafından</a:t>
            </a:r>
            <a:r>
              <a:rPr lang="en-GB" sz="2000" dirty="0"/>
              <a:t> </a:t>
            </a:r>
            <a:r>
              <a:rPr lang="en-GB" sz="2000" dirty="0" err="1"/>
              <a:t>normalde</a:t>
            </a:r>
            <a:r>
              <a:rPr lang="en-GB" sz="2000" dirty="0"/>
              <a:t> </a:t>
            </a:r>
            <a:r>
              <a:rPr lang="en-GB" sz="2000" dirty="0" err="1"/>
              <a:t>ödenen</a:t>
            </a:r>
            <a:r>
              <a:rPr lang="en-GB" sz="2000" dirty="0"/>
              <a:t> </a:t>
            </a:r>
            <a:r>
              <a:rPr lang="en-GB" sz="2000" dirty="0" err="1"/>
              <a:t>oranı</a:t>
            </a:r>
            <a:r>
              <a:rPr lang="en-GB" sz="2000" dirty="0"/>
              <a:t> ve </a:t>
            </a:r>
            <a:r>
              <a:rPr lang="en-GB" sz="2000" dirty="0" err="1"/>
              <a:t>Avrupa</a:t>
            </a:r>
            <a:r>
              <a:rPr lang="en-GB" sz="2000" dirty="0"/>
              <a:t> </a:t>
            </a:r>
            <a:r>
              <a:rPr lang="en-GB" sz="2000" dirty="0" err="1"/>
              <a:t>Komisyonu</a:t>
            </a:r>
            <a:r>
              <a:rPr lang="en-GB" sz="2000" dirty="0"/>
              <a:t> </a:t>
            </a:r>
            <a:r>
              <a:rPr lang="en-GB" sz="2000" dirty="0" err="1"/>
              <a:t>tarafından</a:t>
            </a:r>
            <a:r>
              <a:rPr lang="en-GB" sz="2000" dirty="0"/>
              <a:t> </a:t>
            </a:r>
            <a:r>
              <a:rPr lang="en-GB" sz="2000" dirty="0" err="1"/>
              <a:t>faaliyetin</a:t>
            </a:r>
            <a:r>
              <a:rPr lang="en-GB" sz="2000" dirty="0"/>
              <a:t> </a:t>
            </a:r>
            <a:r>
              <a:rPr lang="en-GB" sz="2000" dirty="0" err="1"/>
              <a:t>gerçekleşeceği</a:t>
            </a:r>
            <a:r>
              <a:rPr lang="en-GB" sz="2000" dirty="0"/>
              <a:t> zaman </a:t>
            </a:r>
            <a:r>
              <a:rPr lang="en-GB" sz="2000" dirty="0" err="1"/>
              <a:t>için</a:t>
            </a:r>
            <a:r>
              <a:rPr lang="en-GB" sz="2000" dirty="0"/>
              <a:t> </a:t>
            </a:r>
            <a:r>
              <a:rPr lang="en-GB" sz="2000" dirty="0" err="1"/>
              <a:t>geçerli</a:t>
            </a:r>
            <a:r>
              <a:rPr lang="en-GB" sz="2000" dirty="0"/>
              <a:t> </a:t>
            </a:r>
            <a:r>
              <a:rPr lang="en-GB" sz="2000" dirty="0" err="1" smtClean="0"/>
              <a:t>tutarları</a:t>
            </a:r>
            <a:r>
              <a:rPr lang="en-GB" sz="2000" dirty="0" smtClean="0"/>
              <a:t> </a:t>
            </a:r>
            <a:r>
              <a:rPr lang="en-GB" sz="2000" dirty="0" err="1" smtClean="0"/>
              <a:t>aşmayan</a:t>
            </a:r>
            <a:r>
              <a:rPr lang="en-GB" sz="2000" dirty="0"/>
              <a:t>, </a:t>
            </a:r>
            <a:r>
              <a:rPr lang="en-GB" sz="2000" dirty="0" err="1"/>
              <a:t>projede</a:t>
            </a:r>
            <a:r>
              <a:rPr lang="en-GB" sz="2000" dirty="0"/>
              <a:t> </a:t>
            </a:r>
            <a:r>
              <a:rPr lang="en-GB" sz="2000" dirty="0" err="1"/>
              <a:t>görev</a:t>
            </a:r>
            <a:r>
              <a:rPr lang="en-GB" sz="2000" dirty="0"/>
              <a:t> </a:t>
            </a:r>
            <a:r>
              <a:rPr lang="en-GB" sz="2000" dirty="0" err="1"/>
              <a:t>alan</a:t>
            </a:r>
            <a:r>
              <a:rPr lang="en-GB" sz="2000" dirty="0"/>
              <a:t> </a:t>
            </a:r>
            <a:r>
              <a:rPr lang="en-GB" sz="2000" dirty="0" err="1"/>
              <a:t>personel</a:t>
            </a:r>
            <a:r>
              <a:rPr lang="en-GB" sz="2000" dirty="0"/>
              <a:t> </a:t>
            </a:r>
            <a:r>
              <a:rPr lang="en-GB" sz="2000" dirty="0" err="1"/>
              <a:t>ve</a:t>
            </a:r>
            <a:r>
              <a:rPr lang="en-GB" sz="2000" dirty="0"/>
              <a:t> </a:t>
            </a:r>
            <a:r>
              <a:rPr lang="en-GB" sz="2000" dirty="0" err="1"/>
              <a:t>diğer</a:t>
            </a:r>
            <a:r>
              <a:rPr lang="en-GB" sz="2000" dirty="0"/>
              <a:t> </a:t>
            </a:r>
            <a:r>
              <a:rPr lang="en-GB" sz="2000" dirty="0" err="1"/>
              <a:t>kişilerin</a:t>
            </a:r>
            <a:r>
              <a:rPr lang="en-GB" sz="2000" dirty="0"/>
              <a:t> </a:t>
            </a:r>
            <a:r>
              <a:rPr lang="en-GB" sz="2000" dirty="0" err="1"/>
              <a:t>harcırah</a:t>
            </a:r>
            <a:r>
              <a:rPr lang="en-GB" sz="2000" dirty="0"/>
              <a:t> </a:t>
            </a:r>
            <a:r>
              <a:rPr lang="en-GB" sz="2000" dirty="0" err="1"/>
              <a:t>ve</a:t>
            </a:r>
            <a:r>
              <a:rPr lang="en-GB" sz="2000" dirty="0"/>
              <a:t> </a:t>
            </a:r>
            <a:r>
              <a:rPr lang="en-GB" sz="2000" dirty="0" err="1"/>
              <a:t>seyahat</a:t>
            </a:r>
            <a:r>
              <a:rPr lang="en-GB" sz="2000" dirty="0"/>
              <a:t> </a:t>
            </a:r>
            <a:r>
              <a:rPr lang="en-GB" sz="2000" dirty="0" err="1"/>
              <a:t>masrafları</a:t>
            </a:r>
            <a:r>
              <a:rPr lang="en-GB" sz="2000" dirty="0" smtClean="0"/>
              <a:t>;</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37</a:t>
            </a:fld>
            <a:endParaRPr lang="tr-TR"/>
          </a:p>
        </p:txBody>
      </p:sp>
    </p:spTree>
    <p:extLst>
      <p:ext uri="{BB962C8B-B14F-4D97-AF65-F5344CB8AC3E}">
        <p14:creationId xmlns:p14="http://schemas.microsoft.com/office/powerpoint/2010/main" val="3279771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268760"/>
            <a:ext cx="8229600" cy="72008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060848"/>
            <a:ext cx="8229600" cy="4065315"/>
          </a:xfrm>
        </p:spPr>
        <p:txBody>
          <a:bodyPr>
            <a:normAutofit/>
          </a:bodyPr>
          <a:lstStyle/>
          <a:p>
            <a:pPr marL="0" indent="0" algn="ctr">
              <a:buNone/>
            </a:pPr>
            <a:r>
              <a:rPr lang="tr-TR" sz="2800" dirty="0" smtClean="0"/>
              <a:t>Maliyetleri Uygunluğu</a:t>
            </a:r>
          </a:p>
          <a:p>
            <a:pPr marL="0" indent="0" algn="ctr">
              <a:buNone/>
            </a:pPr>
            <a:r>
              <a:rPr lang="tr-TR" sz="2400" dirty="0" smtClean="0"/>
              <a:t>Uygun Maliyetler</a:t>
            </a:r>
          </a:p>
          <a:p>
            <a:pPr marL="0" indent="0" algn="ctr">
              <a:buNone/>
            </a:pPr>
            <a:endParaRPr lang="tr-TR" sz="2400" dirty="0" smtClean="0"/>
          </a:p>
          <a:p>
            <a:r>
              <a:rPr lang="en-GB" sz="2000" dirty="0" err="1"/>
              <a:t>Proje</a:t>
            </a:r>
            <a:r>
              <a:rPr lang="en-GB" sz="2000" dirty="0"/>
              <a:t> </a:t>
            </a:r>
            <a:r>
              <a:rPr lang="en-GB" sz="2000" dirty="0" err="1"/>
              <a:t>amaçlarına</a:t>
            </a:r>
            <a:r>
              <a:rPr lang="en-GB" sz="2000" dirty="0"/>
              <a:t> </a:t>
            </a:r>
            <a:r>
              <a:rPr lang="en-GB" sz="2000" dirty="0" err="1"/>
              <a:t>yönelik</a:t>
            </a:r>
            <a:r>
              <a:rPr lang="en-GB" sz="2000" dirty="0"/>
              <a:t> </a:t>
            </a:r>
            <a:r>
              <a:rPr lang="en-GB" sz="2000" dirty="0" err="1"/>
              <a:t>olarak</a:t>
            </a:r>
            <a:r>
              <a:rPr lang="en-GB" sz="2000" dirty="0"/>
              <a:t> </a:t>
            </a:r>
            <a:r>
              <a:rPr lang="en-GB" sz="2000" dirty="0" err="1"/>
              <a:t>ekipman</a:t>
            </a:r>
            <a:r>
              <a:rPr lang="en-GB" sz="2000" dirty="0"/>
              <a:t> </a:t>
            </a:r>
            <a:r>
              <a:rPr lang="en-GB" sz="2000" dirty="0" err="1"/>
              <a:t>ve</a:t>
            </a:r>
            <a:r>
              <a:rPr lang="en-GB" sz="2000" dirty="0"/>
              <a:t> </a:t>
            </a:r>
            <a:r>
              <a:rPr lang="en-GB" sz="2000" dirty="0" err="1"/>
              <a:t>malzemelerin</a:t>
            </a:r>
            <a:r>
              <a:rPr lang="en-GB" sz="2000" dirty="0"/>
              <a:t> </a:t>
            </a:r>
            <a:r>
              <a:rPr lang="en-GB" sz="2000" dirty="0" err="1"/>
              <a:t>alınması</a:t>
            </a:r>
            <a:r>
              <a:rPr lang="en-GB" sz="2000" dirty="0"/>
              <a:t> (</a:t>
            </a:r>
            <a:r>
              <a:rPr lang="en-GB" sz="2000" dirty="0" err="1"/>
              <a:t>yeni</a:t>
            </a:r>
            <a:r>
              <a:rPr lang="en-GB" sz="2000" dirty="0"/>
              <a:t>) </a:t>
            </a:r>
            <a:r>
              <a:rPr lang="en-GB" sz="2000" dirty="0" err="1"/>
              <a:t>veya</a:t>
            </a:r>
            <a:r>
              <a:rPr lang="en-GB" sz="2000" dirty="0"/>
              <a:t> </a:t>
            </a:r>
            <a:r>
              <a:rPr lang="en-GB" sz="2000" dirty="0" err="1"/>
              <a:t>kiralanmasına</a:t>
            </a:r>
            <a:r>
              <a:rPr lang="en-GB" sz="2000" dirty="0"/>
              <a:t> (</a:t>
            </a:r>
            <a:r>
              <a:rPr lang="en-GB" sz="2000" dirty="0" err="1"/>
              <a:t>yeni</a:t>
            </a:r>
            <a:r>
              <a:rPr lang="en-GB" sz="2000" dirty="0"/>
              <a:t> </a:t>
            </a:r>
            <a:r>
              <a:rPr lang="en-GB" sz="2000" dirty="0" err="1"/>
              <a:t>veya</a:t>
            </a:r>
            <a:r>
              <a:rPr lang="en-GB" sz="2000" dirty="0"/>
              <a:t> </a:t>
            </a:r>
            <a:r>
              <a:rPr lang="en-GB" sz="2000" dirty="0" err="1"/>
              <a:t>ikinci</a:t>
            </a:r>
            <a:r>
              <a:rPr lang="en-GB" sz="2000" dirty="0"/>
              <a:t> el) </a:t>
            </a:r>
            <a:r>
              <a:rPr lang="en-GB" sz="2000" dirty="0" err="1"/>
              <a:t>ilişkin</a:t>
            </a:r>
            <a:r>
              <a:rPr lang="en-GB" sz="2000" dirty="0"/>
              <a:t> </a:t>
            </a:r>
            <a:r>
              <a:rPr lang="en-GB" sz="2000" dirty="0" err="1"/>
              <a:t>maliyetler</a:t>
            </a:r>
            <a:r>
              <a:rPr lang="en-GB" sz="2000" dirty="0"/>
              <a:t> </a:t>
            </a:r>
            <a:r>
              <a:rPr lang="en-GB" sz="2000" dirty="0" err="1"/>
              <a:t>ve</a:t>
            </a:r>
            <a:r>
              <a:rPr lang="en-GB" sz="2000" dirty="0"/>
              <a:t> </a:t>
            </a:r>
            <a:r>
              <a:rPr lang="en-GB" sz="2000" dirty="0" err="1"/>
              <a:t>piyasa</a:t>
            </a:r>
            <a:r>
              <a:rPr lang="en-GB" sz="2000" dirty="0"/>
              <a:t> </a:t>
            </a:r>
            <a:r>
              <a:rPr lang="en-GB" sz="2000" dirty="0" err="1"/>
              <a:t>oranlarına</a:t>
            </a:r>
            <a:r>
              <a:rPr lang="en-GB" sz="2000" dirty="0"/>
              <a:t> </a:t>
            </a:r>
            <a:r>
              <a:rPr lang="en-GB" sz="2000" dirty="0" err="1"/>
              <a:t>karşılık</a:t>
            </a:r>
            <a:r>
              <a:rPr lang="en-GB" sz="2000" dirty="0"/>
              <a:t> </a:t>
            </a:r>
            <a:r>
              <a:rPr lang="en-GB" sz="2000" dirty="0" err="1"/>
              <a:t>gelmeleri</a:t>
            </a:r>
            <a:r>
              <a:rPr lang="en-GB" sz="2000" dirty="0"/>
              <a:t> </a:t>
            </a:r>
            <a:r>
              <a:rPr lang="en-GB" sz="2000" dirty="0" err="1"/>
              <a:t>koşuluyla</a:t>
            </a:r>
            <a:r>
              <a:rPr lang="en-GB" sz="2000" dirty="0"/>
              <a:t> </a:t>
            </a:r>
            <a:r>
              <a:rPr lang="en-GB" sz="2000" dirty="0" err="1"/>
              <a:t>hizmet</a:t>
            </a:r>
            <a:r>
              <a:rPr lang="en-GB" sz="2000" dirty="0"/>
              <a:t> </a:t>
            </a:r>
            <a:r>
              <a:rPr lang="en-GB" sz="2000" dirty="0" err="1"/>
              <a:t>ücretleri</a:t>
            </a:r>
            <a:r>
              <a:rPr lang="en-GB" sz="2000" dirty="0"/>
              <a:t>. </a:t>
            </a:r>
            <a:endParaRPr lang="en-GB" sz="2000" dirty="0" smtClean="0"/>
          </a:p>
          <a:p>
            <a:r>
              <a:rPr lang="en-GB" sz="2000" dirty="0" err="1" smtClean="0"/>
              <a:t>Sarf</a:t>
            </a:r>
            <a:r>
              <a:rPr lang="en-GB" sz="2000" dirty="0" smtClean="0"/>
              <a:t> </a:t>
            </a:r>
            <a:r>
              <a:rPr lang="en-GB" sz="2000" dirty="0" err="1"/>
              <a:t>malzemelerine</a:t>
            </a:r>
            <a:r>
              <a:rPr lang="en-GB" sz="2000" dirty="0"/>
              <a:t> </a:t>
            </a:r>
            <a:r>
              <a:rPr lang="en-GB" sz="2000" dirty="0" err="1"/>
              <a:t>ilişkin</a:t>
            </a:r>
            <a:r>
              <a:rPr lang="en-GB" sz="2000" dirty="0"/>
              <a:t> </a:t>
            </a:r>
            <a:r>
              <a:rPr lang="en-GB" sz="2000" dirty="0" err="1"/>
              <a:t>giderler</a:t>
            </a:r>
            <a:r>
              <a:rPr lang="en-GB" sz="2000" dirty="0"/>
              <a:t>;</a:t>
            </a:r>
            <a:endParaRPr lang="tr-TR" sz="2000" dirty="0"/>
          </a:p>
          <a:p>
            <a:pPr lvl="0"/>
            <a:r>
              <a:rPr lang="en-GB" sz="2000" dirty="0" err="1"/>
              <a:t>Projenin</a:t>
            </a:r>
            <a:r>
              <a:rPr lang="en-GB" sz="2000" dirty="0"/>
              <a:t> </a:t>
            </a:r>
            <a:r>
              <a:rPr lang="en-GB" sz="2000" dirty="0" err="1"/>
              <a:t>amaçları</a:t>
            </a:r>
            <a:r>
              <a:rPr lang="en-GB" sz="2000" dirty="0"/>
              <a:t> </a:t>
            </a:r>
            <a:r>
              <a:rPr lang="en-GB" sz="2000" dirty="0" err="1"/>
              <a:t>için</a:t>
            </a:r>
            <a:r>
              <a:rPr lang="en-GB" sz="2000" dirty="0"/>
              <a:t> </a:t>
            </a:r>
            <a:r>
              <a:rPr lang="en-GB" sz="2000" dirty="0" err="1"/>
              <a:t>Faydalanıcı</a:t>
            </a:r>
            <a:r>
              <a:rPr lang="en-GB" sz="2000" dirty="0"/>
              <a:t> </a:t>
            </a:r>
            <a:r>
              <a:rPr lang="en-GB" sz="2000" dirty="0" err="1"/>
              <a:t>tarafından</a:t>
            </a:r>
            <a:r>
              <a:rPr lang="en-GB" sz="2000" dirty="0"/>
              <a:t> </a:t>
            </a:r>
            <a:r>
              <a:rPr lang="en-GB" sz="2000" dirty="0" err="1"/>
              <a:t>sağlanan</a:t>
            </a:r>
            <a:r>
              <a:rPr lang="en-GB" sz="2000" dirty="0"/>
              <a:t> </a:t>
            </a:r>
            <a:r>
              <a:rPr lang="en-GB" sz="2000" dirty="0" err="1"/>
              <a:t>ve</a:t>
            </a:r>
            <a:r>
              <a:rPr lang="en-GB" sz="2000" dirty="0"/>
              <a:t> </a:t>
            </a:r>
            <a:r>
              <a:rPr lang="en-GB" sz="2000" dirty="0" err="1"/>
              <a:t>sözleşmenin</a:t>
            </a:r>
            <a:r>
              <a:rPr lang="en-GB" sz="2000" dirty="0"/>
              <a:t> </a:t>
            </a:r>
            <a:r>
              <a:rPr lang="en-GB" sz="2000" dirty="0" err="1"/>
              <a:t>gerektirdiği</a:t>
            </a:r>
            <a:r>
              <a:rPr lang="en-GB" sz="2000" dirty="0"/>
              <a:t> </a:t>
            </a:r>
            <a:r>
              <a:rPr lang="en-GB" sz="2000" dirty="0" err="1"/>
              <a:t>maliyetler</a:t>
            </a:r>
            <a:r>
              <a:rPr lang="en-GB" sz="2000" dirty="0"/>
              <a:t>;</a:t>
            </a:r>
            <a:endParaRPr lang="tr-TR" sz="2000" dirty="0"/>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38</a:t>
            </a:fld>
            <a:endParaRPr lang="tr-TR"/>
          </a:p>
        </p:txBody>
      </p:sp>
    </p:spTree>
    <p:extLst>
      <p:ext uri="{BB962C8B-B14F-4D97-AF65-F5344CB8AC3E}">
        <p14:creationId xmlns:p14="http://schemas.microsoft.com/office/powerpoint/2010/main" val="12143379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277888"/>
            <a:ext cx="8229600" cy="92697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132856"/>
            <a:ext cx="8229600" cy="3993307"/>
          </a:xfrm>
        </p:spPr>
        <p:txBody>
          <a:bodyPr>
            <a:normAutofit lnSpcReduction="10000"/>
          </a:bodyPr>
          <a:lstStyle/>
          <a:p>
            <a:pPr marL="0" indent="0" algn="ctr">
              <a:buNone/>
            </a:pPr>
            <a:r>
              <a:rPr lang="tr-TR" sz="2800" dirty="0" smtClean="0"/>
              <a:t>Maliyetlerin Uygunluğu</a:t>
            </a:r>
          </a:p>
          <a:p>
            <a:pPr marL="0" indent="0" algn="ctr">
              <a:buNone/>
            </a:pPr>
            <a:r>
              <a:rPr lang="tr-TR" sz="2400" dirty="0" smtClean="0"/>
              <a:t>Uygun Maliyetler</a:t>
            </a:r>
          </a:p>
          <a:p>
            <a:pPr algn="just"/>
            <a:endParaRPr lang="tr-TR" sz="2400" dirty="0" smtClean="0"/>
          </a:p>
          <a:p>
            <a:pPr algn="just"/>
            <a:r>
              <a:rPr lang="tr-TR" sz="2000" dirty="0"/>
              <a:t>G</a:t>
            </a:r>
            <a:r>
              <a:rPr lang="tr-TR" sz="2000" dirty="0" smtClean="0"/>
              <a:t>örünürlük </a:t>
            </a:r>
            <a:r>
              <a:rPr lang="tr-TR" sz="2000" dirty="0"/>
              <a:t>giderleri </a:t>
            </a:r>
            <a:r>
              <a:rPr lang="tr-TR" sz="2000" dirty="0" smtClean="0"/>
              <a:t>(Standart </a:t>
            </a:r>
            <a:r>
              <a:rPr lang="tr-TR" sz="2000" dirty="0"/>
              <a:t>Hibe Sözleşmesi, Genel Koşullar, Madde 14’ün şartlarının yerine getirilmesi </a:t>
            </a:r>
            <a:r>
              <a:rPr lang="tr-TR" sz="2000" dirty="0" smtClean="0"/>
              <a:t>durumunda)</a:t>
            </a:r>
          </a:p>
          <a:p>
            <a:pPr algn="just"/>
            <a:r>
              <a:rPr lang="tr-TR" sz="2000" dirty="0" smtClean="0"/>
              <a:t>Kamu kurumu çalışanlarının maaşları eş finansman olarak kabul edilebilir ancak proje kapsamında yaptıkları iş, proje uygulanmasa da yapacakları bir iş olmamalıdır.</a:t>
            </a:r>
          </a:p>
          <a:p>
            <a:pPr lvl="0" algn="just"/>
            <a:r>
              <a:rPr lang="en-GB" sz="2000" dirty="0" err="1"/>
              <a:t>Doğrudan</a:t>
            </a:r>
            <a:r>
              <a:rPr lang="en-GB" sz="2000" dirty="0"/>
              <a:t> </a:t>
            </a:r>
            <a:r>
              <a:rPr lang="en-GB" sz="2000" dirty="0" err="1"/>
              <a:t>sözleşmenin</a:t>
            </a:r>
            <a:r>
              <a:rPr lang="en-GB" sz="2000" dirty="0"/>
              <a:t> </a:t>
            </a:r>
            <a:r>
              <a:rPr lang="en-GB" sz="2000" dirty="0" err="1"/>
              <a:t>gerekliliklerinden</a:t>
            </a:r>
            <a:r>
              <a:rPr lang="en-GB" sz="2000" dirty="0"/>
              <a:t> </a:t>
            </a:r>
            <a:r>
              <a:rPr lang="en-GB" sz="2000" dirty="0" err="1"/>
              <a:t>kaynaklanan</a:t>
            </a:r>
            <a:r>
              <a:rPr lang="en-GB" sz="2000" dirty="0"/>
              <a:t> </a:t>
            </a:r>
            <a:r>
              <a:rPr lang="en-GB" sz="2000" dirty="0" err="1"/>
              <a:t>maliyetler</a:t>
            </a:r>
            <a:r>
              <a:rPr lang="en-GB" sz="2000" dirty="0"/>
              <a:t> (</a:t>
            </a:r>
            <a:r>
              <a:rPr lang="en-GB" sz="2000" dirty="0" err="1"/>
              <a:t>bilginin</a:t>
            </a:r>
            <a:r>
              <a:rPr lang="en-GB" sz="2000" dirty="0"/>
              <a:t> </a:t>
            </a:r>
            <a:r>
              <a:rPr lang="en-GB" sz="2000" dirty="0" err="1"/>
              <a:t>yaygınlaştırılması</a:t>
            </a:r>
            <a:r>
              <a:rPr lang="en-GB" sz="2000" dirty="0"/>
              <a:t>, </a:t>
            </a:r>
            <a:r>
              <a:rPr lang="en-GB" sz="2000" dirty="0" err="1"/>
              <a:t>belirli</a:t>
            </a:r>
            <a:r>
              <a:rPr lang="en-GB" sz="2000" dirty="0"/>
              <a:t> </a:t>
            </a:r>
            <a:r>
              <a:rPr lang="en-GB" sz="2000" dirty="0" err="1"/>
              <a:t>bir</a:t>
            </a:r>
            <a:r>
              <a:rPr lang="en-GB" sz="2000" dirty="0"/>
              <a:t> </a:t>
            </a:r>
            <a:r>
              <a:rPr lang="en-GB" sz="2000" dirty="0" err="1"/>
              <a:t>faaliyete</a:t>
            </a:r>
            <a:r>
              <a:rPr lang="en-GB" sz="2000" dirty="0"/>
              <a:t> </a:t>
            </a:r>
            <a:r>
              <a:rPr lang="en-GB" sz="2000" dirty="0" err="1"/>
              <a:t>yönelik</a:t>
            </a:r>
            <a:r>
              <a:rPr lang="en-GB" sz="2000" dirty="0"/>
              <a:t> </a:t>
            </a:r>
            <a:r>
              <a:rPr lang="en-GB" sz="2000" dirty="0" err="1"/>
              <a:t>değerlendirmeler</a:t>
            </a:r>
            <a:r>
              <a:rPr lang="en-GB" sz="2000" dirty="0"/>
              <a:t>, </a:t>
            </a:r>
            <a:r>
              <a:rPr lang="en-GB" sz="2000" dirty="0" err="1"/>
              <a:t>denetim</a:t>
            </a:r>
            <a:r>
              <a:rPr lang="en-GB" sz="2000" dirty="0"/>
              <a:t>, </a:t>
            </a:r>
            <a:r>
              <a:rPr lang="en-GB" sz="2000" dirty="0" err="1"/>
              <a:t>çeviri</a:t>
            </a:r>
            <a:r>
              <a:rPr lang="en-GB" sz="2000" dirty="0"/>
              <a:t>, </a:t>
            </a:r>
            <a:r>
              <a:rPr lang="en-GB" sz="2000" dirty="0" err="1"/>
              <a:t>basım</a:t>
            </a:r>
            <a:r>
              <a:rPr lang="en-GB" sz="2000" dirty="0"/>
              <a:t>, </a:t>
            </a:r>
            <a:r>
              <a:rPr lang="en-GB" sz="2000" dirty="0" err="1"/>
              <a:t>sigorta</a:t>
            </a:r>
            <a:r>
              <a:rPr lang="en-GB" sz="2000" dirty="0"/>
              <a:t> vb.).</a:t>
            </a:r>
            <a:endParaRPr lang="tr-TR" sz="2000" dirty="0"/>
          </a:p>
          <a:p>
            <a:pPr algn="just"/>
            <a:endParaRPr lang="tr-TR" sz="2000" b="1" dirty="0"/>
          </a:p>
          <a:p>
            <a:pPr algn="just"/>
            <a:endParaRPr lang="tr-TR" sz="24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39</a:t>
            </a:fld>
            <a:endParaRPr lang="tr-TR"/>
          </a:p>
        </p:txBody>
      </p:sp>
    </p:spTree>
    <p:extLst>
      <p:ext uri="{BB962C8B-B14F-4D97-AF65-F5344CB8AC3E}">
        <p14:creationId xmlns:p14="http://schemas.microsoft.com/office/powerpoint/2010/main" val="841306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5418" y="1349896"/>
            <a:ext cx="8229600" cy="1143000"/>
          </a:xfrm>
        </p:spPr>
        <p:txBody>
          <a:bodyPr>
            <a:normAutofit/>
          </a:bodyPr>
          <a:lstStyle/>
          <a:p>
            <a:r>
              <a:rPr lang="tr-TR" sz="2900" dirty="0" smtClean="0">
                <a:solidFill>
                  <a:srgbClr val="0066CC"/>
                </a:solidFill>
                <a:effectLst>
                  <a:outerShdw blurRad="38100" dist="38100" dir="2700000" algn="tl">
                    <a:srgbClr val="C0C0C0"/>
                  </a:outerShdw>
                </a:effectLst>
              </a:rPr>
              <a:t>ÖNCELİK ALANLARI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492896"/>
            <a:ext cx="8229600" cy="3417243"/>
          </a:xfrm>
        </p:spPr>
        <p:txBody>
          <a:bodyPr>
            <a:noAutofit/>
          </a:bodyPr>
          <a:lstStyle/>
          <a:p>
            <a:pPr marL="0" indent="0">
              <a:buNone/>
            </a:pPr>
            <a:r>
              <a:rPr lang="en-GB" sz="2000" dirty="0" err="1"/>
              <a:t>Teklif</a:t>
            </a:r>
            <a:r>
              <a:rPr lang="en-GB" sz="2000" dirty="0"/>
              <a:t> </a:t>
            </a:r>
            <a:r>
              <a:rPr lang="en-GB" sz="2000" dirty="0" err="1"/>
              <a:t>edilen</a:t>
            </a:r>
            <a:r>
              <a:rPr lang="en-GB" sz="2000" dirty="0"/>
              <a:t> </a:t>
            </a:r>
            <a:r>
              <a:rPr lang="en-GB" sz="2000" dirty="0" err="1"/>
              <a:t>proje</a:t>
            </a:r>
            <a:r>
              <a:rPr lang="en-GB" sz="2000" dirty="0"/>
              <a:t> </a:t>
            </a:r>
            <a:r>
              <a:rPr lang="en-GB" sz="2000" dirty="0" err="1"/>
              <a:t>çalışma</a:t>
            </a:r>
            <a:r>
              <a:rPr lang="en-GB" sz="2000" dirty="0"/>
              <a:t> </a:t>
            </a:r>
            <a:r>
              <a:rPr lang="en-GB" sz="2000" dirty="0" err="1"/>
              <a:t>hayatına</a:t>
            </a:r>
            <a:r>
              <a:rPr lang="en-GB" sz="2000" dirty="0"/>
              <a:t> </a:t>
            </a:r>
            <a:r>
              <a:rPr lang="en-GB" sz="2000" dirty="0" err="1"/>
              <a:t>ilişkin</a:t>
            </a:r>
            <a:r>
              <a:rPr lang="en-GB" sz="2000" dirty="0"/>
              <a:t> </a:t>
            </a:r>
            <a:r>
              <a:rPr lang="en-GB" sz="2000" dirty="0" err="1"/>
              <a:t>şu</a:t>
            </a:r>
            <a:r>
              <a:rPr lang="en-GB" sz="2000" dirty="0"/>
              <a:t> </a:t>
            </a:r>
            <a:r>
              <a:rPr lang="en-GB" sz="2000" dirty="0" err="1"/>
              <a:t>öncelik</a:t>
            </a:r>
            <a:r>
              <a:rPr lang="en-GB" sz="2000" dirty="0"/>
              <a:t> </a:t>
            </a:r>
            <a:r>
              <a:rPr lang="en-GB" sz="2000" dirty="0" err="1"/>
              <a:t>alanlarından</a:t>
            </a:r>
            <a:r>
              <a:rPr lang="en-GB" sz="2000" dirty="0"/>
              <a:t> en </a:t>
            </a:r>
            <a:r>
              <a:rPr lang="en-GB" sz="2000" dirty="0" err="1"/>
              <a:t>az</a:t>
            </a:r>
            <a:r>
              <a:rPr lang="en-GB" sz="2000" dirty="0"/>
              <a:t> </a:t>
            </a:r>
            <a:r>
              <a:rPr lang="en-GB" sz="2000" dirty="0" err="1"/>
              <a:t>birinin</a:t>
            </a:r>
            <a:r>
              <a:rPr lang="en-GB" sz="2000" dirty="0"/>
              <a:t> </a:t>
            </a:r>
            <a:r>
              <a:rPr lang="en-GB" sz="2000" dirty="0" err="1"/>
              <a:t>kapsamına</a:t>
            </a:r>
            <a:r>
              <a:rPr lang="en-GB" sz="2000" dirty="0"/>
              <a:t> </a:t>
            </a:r>
            <a:r>
              <a:rPr lang="en-GB" sz="2000" dirty="0" err="1" smtClean="0"/>
              <a:t>girmelidir</a:t>
            </a:r>
            <a:r>
              <a:rPr lang="en-GB" sz="2000" dirty="0" smtClean="0"/>
              <a:t>:</a:t>
            </a:r>
            <a:endParaRPr lang="tr-TR" sz="2000" b="1" dirty="0" smtClean="0"/>
          </a:p>
          <a:p>
            <a:pPr marL="0" indent="0">
              <a:buNone/>
            </a:pPr>
            <a:endParaRPr lang="en-GB" sz="2000" u="sng" dirty="0" smtClean="0"/>
          </a:p>
          <a:p>
            <a:pPr marL="0" indent="0">
              <a:buNone/>
            </a:pPr>
            <a:r>
              <a:rPr lang="en-GB" sz="2000" u="sng" dirty="0" err="1" smtClean="0"/>
              <a:t>Öncelik</a:t>
            </a:r>
            <a:r>
              <a:rPr lang="en-GB" sz="2000" u="sng" dirty="0" smtClean="0"/>
              <a:t> </a:t>
            </a:r>
            <a:r>
              <a:rPr lang="en-GB" sz="2000" u="sng" dirty="0"/>
              <a:t>Alanı 1: </a:t>
            </a:r>
            <a:endParaRPr lang="tr-TR" sz="2000" u="sng" dirty="0" smtClean="0"/>
          </a:p>
          <a:p>
            <a:pPr marL="0" indent="0">
              <a:buNone/>
            </a:pPr>
            <a:r>
              <a:rPr lang="tr-TR" sz="2000" dirty="0" smtClean="0"/>
              <a:t>H</a:t>
            </a:r>
            <a:r>
              <a:rPr lang="en-GB" sz="2000" dirty="0" err="1" smtClean="0"/>
              <a:t>er</a:t>
            </a:r>
            <a:r>
              <a:rPr lang="en-GB" sz="2000" dirty="0" smtClean="0"/>
              <a:t> </a:t>
            </a:r>
            <a:r>
              <a:rPr lang="tr-TR" sz="2000" dirty="0" err="1" smtClean="0"/>
              <a:t>D</a:t>
            </a:r>
            <a:r>
              <a:rPr lang="en-GB" sz="2000" dirty="0" err="1" smtClean="0"/>
              <a:t>üzeyde</a:t>
            </a:r>
            <a:r>
              <a:rPr lang="en-GB" sz="2000" dirty="0" smtClean="0"/>
              <a:t> </a:t>
            </a:r>
            <a:r>
              <a:rPr lang="tr-TR" sz="2000" dirty="0" smtClean="0"/>
              <a:t>İ</a:t>
            </a:r>
            <a:r>
              <a:rPr lang="en-GB" sz="2000" dirty="0" err="1" smtClean="0"/>
              <a:t>kili</a:t>
            </a:r>
            <a:r>
              <a:rPr lang="en-GB" sz="2000" dirty="0" smtClean="0"/>
              <a:t> </a:t>
            </a:r>
            <a:r>
              <a:rPr lang="tr-TR" sz="2000" dirty="0" err="1" smtClean="0"/>
              <a:t>S</a:t>
            </a:r>
            <a:r>
              <a:rPr lang="en-GB" sz="2000" dirty="0" err="1" smtClean="0"/>
              <a:t>osyal</a:t>
            </a:r>
            <a:r>
              <a:rPr lang="en-GB" sz="2000" dirty="0" smtClean="0"/>
              <a:t> </a:t>
            </a:r>
            <a:r>
              <a:rPr lang="tr-TR" sz="2000" dirty="0" smtClean="0"/>
              <a:t>D</a:t>
            </a:r>
            <a:r>
              <a:rPr lang="en-GB" sz="2000" dirty="0" err="1" smtClean="0"/>
              <a:t>iyalo</a:t>
            </a:r>
            <a:r>
              <a:rPr lang="tr-TR" sz="2000" dirty="0" smtClean="0"/>
              <a:t>ğ</a:t>
            </a:r>
            <a:r>
              <a:rPr lang="en-GB" sz="2000" dirty="0" smtClean="0"/>
              <a:t>un </a:t>
            </a:r>
            <a:r>
              <a:rPr lang="en-GB" sz="2000" dirty="0" err="1" smtClean="0"/>
              <a:t>İyileştirilmesi</a:t>
            </a:r>
            <a:endParaRPr lang="tr-TR" sz="2000" dirty="0" smtClean="0"/>
          </a:p>
          <a:p>
            <a:pPr marL="0" indent="0">
              <a:buNone/>
            </a:pPr>
            <a:endParaRPr lang="tr-TR" sz="2000" dirty="0" smtClean="0"/>
          </a:p>
          <a:p>
            <a:pPr marL="0" indent="0">
              <a:buNone/>
            </a:pPr>
            <a:r>
              <a:rPr lang="en-GB" sz="2000" u="sng" dirty="0" err="1"/>
              <a:t>Öncelik</a:t>
            </a:r>
            <a:r>
              <a:rPr lang="en-GB" sz="2000" u="sng" dirty="0"/>
              <a:t> Alanı </a:t>
            </a:r>
            <a:r>
              <a:rPr lang="tr-TR" sz="2000" u="sng" dirty="0" smtClean="0"/>
              <a:t>2: </a:t>
            </a:r>
          </a:p>
          <a:p>
            <a:pPr marL="0" indent="0">
              <a:buNone/>
            </a:pPr>
            <a:r>
              <a:rPr lang="tr-TR" sz="2000" dirty="0" smtClean="0"/>
              <a:t>Sosyal Diyaloğa Etkin Katılım İçin Kapasite Artırımı</a:t>
            </a:r>
            <a:endParaRPr lang="tr-TR" sz="2000" dirty="0"/>
          </a:p>
          <a:p>
            <a:endParaRPr lang="tr-TR" sz="20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7190854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348881"/>
            <a:ext cx="8280920" cy="33123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r>
              <a:rPr lang="tr-TR" sz="2100" b="1" dirty="0"/>
              <a:t>Aşağıda belirtilen koşullar dışında 657 </a:t>
            </a:r>
            <a:r>
              <a:rPr lang="tr-TR" sz="2100" b="1" dirty="0" err="1"/>
              <a:t>No’lu</a:t>
            </a:r>
            <a:r>
              <a:rPr lang="tr-TR" sz="2100" b="1" dirty="0"/>
              <a:t> Kanuna tabi çalışan devlet memurları proje kapsamında istihdam edilemez ve herhangi bir maaş ödenemez: </a:t>
            </a:r>
            <a:endParaRPr lang="tr-TR" sz="2100" dirty="0"/>
          </a:p>
          <a:p>
            <a:pPr lvl="1"/>
            <a:r>
              <a:rPr lang="tr-TR" sz="2100" b="1" dirty="0"/>
              <a:t>Proje kapsamında görevlendirilen devlet memurlarının Hibe Faydalanıcıları veya bağlı kuruluş(</a:t>
            </a:r>
            <a:r>
              <a:rPr lang="tr-TR" sz="2100" b="1" dirty="0" err="1"/>
              <a:t>lar</a:t>
            </a:r>
            <a:r>
              <a:rPr lang="tr-TR" sz="2100" b="1" dirty="0"/>
              <a:t>)</a:t>
            </a:r>
            <a:r>
              <a:rPr lang="tr-TR" sz="2100" b="1" dirty="0" err="1"/>
              <a:t>ının</a:t>
            </a:r>
            <a:r>
              <a:rPr lang="tr-TR" sz="2100" b="1" dirty="0"/>
              <a:t> bordrolu çalışanı olması ve söz konusu kurumlardan gerekli izinleri almış olmaları durumunda.</a:t>
            </a:r>
            <a:endParaRPr lang="tr-TR" sz="2100" dirty="0"/>
          </a:p>
          <a:p>
            <a:r>
              <a:rPr lang="tr-TR" sz="2100" b="1" dirty="0"/>
              <a:t>Diğer kamu görevlileri ve akademik personel kendilerinin ve kurumlarının tabi olduğu kanun(</a:t>
            </a:r>
            <a:r>
              <a:rPr lang="tr-TR" sz="2100" b="1" dirty="0" err="1"/>
              <a:t>lar</a:t>
            </a:r>
            <a:r>
              <a:rPr lang="tr-TR" sz="2100" b="1" dirty="0"/>
              <a:t>) çerçevesinde istihdam edilebilirler.</a:t>
            </a:r>
            <a:endParaRPr lang="tr-TR" sz="2100" dirty="0"/>
          </a:p>
        </p:txBody>
      </p:sp>
      <p:sp>
        <p:nvSpPr>
          <p:cNvPr id="4" name="Dikdörtgen 3"/>
          <p:cNvSpPr/>
          <p:nvPr/>
        </p:nvSpPr>
        <p:spPr>
          <a:xfrm>
            <a:off x="3951367" y="1546898"/>
            <a:ext cx="2396938" cy="523220"/>
          </a:xfrm>
          <a:prstGeom prst="rect">
            <a:avLst/>
          </a:prstGeom>
        </p:spPr>
        <p:txBody>
          <a:bodyPr wrap="none">
            <a:spAutoFit/>
          </a:bodyPr>
          <a:lstStyle/>
          <a:p>
            <a:pPr algn="ctr"/>
            <a:r>
              <a:rPr lang="tr-TR" sz="2800" b="1" dirty="0" smtClean="0"/>
              <a:t>ÖNEMLİ NOT 6</a:t>
            </a:r>
            <a:endParaRPr lang="tr-TR" sz="2800" dirty="0"/>
          </a:p>
        </p:txBody>
      </p:sp>
      <p:pic>
        <p:nvPicPr>
          <p:cNvPr id="5" name="Picture 3" descr="C:\Users\ikg\AppData\Local\Microsoft\Windows\Temporary Internet Files\Content.IE5\2LW1DZ9F\eastshores-Warning-Notifica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3" y="1610178"/>
            <a:ext cx="504057" cy="462771"/>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rgbClr val="FFFFFF"/>
                </a:solidFill>
              </a14:hiddenFill>
            </a:ext>
          </a:extLst>
        </p:spPr>
      </p:pic>
      <p:sp>
        <p:nvSpPr>
          <p:cNvPr id="7" name="Slayt Numarası Yer Tutucusu 6"/>
          <p:cNvSpPr>
            <a:spLocks noGrp="1"/>
          </p:cNvSpPr>
          <p:nvPr>
            <p:ph type="sldNum" sz="quarter" idx="12"/>
          </p:nvPr>
        </p:nvSpPr>
        <p:spPr/>
        <p:txBody>
          <a:bodyPr/>
          <a:lstStyle/>
          <a:p>
            <a:fld id="{F302176B-0E47-46AC-8F43-DAB4B8A37D06}" type="slidenum">
              <a:rPr lang="tr-TR" smtClean="0"/>
              <a:t>40</a:t>
            </a:fld>
            <a:endParaRPr lang="tr-TR"/>
          </a:p>
        </p:txBody>
      </p:sp>
    </p:spTree>
    <p:extLst>
      <p:ext uri="{BB962C8B-B14F-4D97-AF65-F5344CB8AC3E}">
        <p14:creationId xmlns:p14="http://schemas.microsoft.com/office/powerpoint/2010/main" val="16457158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367" y="1476605"/>
            <a:ext cx="8229600" cy="728259"/>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67544" y="2492896"/>
            <a:ext cx="8229600" cy="2616845"/>
          </a:xfrm>
        </p:spPr>
        <p:txBody>
          <a:bodyPr>
            <a:noAutofit/>
          </a:bodyPr>
          <a:lstStyle/>
          <a:p>
            <a:pPr marL="0" indent="0">
              <a:buNone/>
            </a:pPr>
            <a:r>
              <a:rPr lang="tr-TR" sz="2000" u="sng" dirty="0" smtClean="0"/>
              <a:t>Yedek akçe:</a:t>
            </a:r>
            <a:endParaRPr lang="tr-TR" sz="2000" dirty="0"/>
          </a:p>
          <a:p>
            <a:r>
              <a:rPr lang="tr-TR" sz="2000" dirty="0"/>
              <a:t>Tahmini doğrudan uygun giderlerin %5’ini aşmayan bir yedek akçe, proje bütçesine dâhil edilebilir. Yedek akçe sadece, Sözleşme Makamının </a:t>
            </a:r>
            <a:r>
              <a:rPr lang="tr-TR" sz="2000" b="1" dirty="0"/>
              <a:t>önceden yazılı izni </a:t>
            </a:r>
            <a:r>
              <a:rPr lang="tr-TR" sz="2000" dirty="0"/>
              <a:t>alınarak </a:t>
            </a:r>
            <a:r>
              <a:rPr lang="tr-TR" sz="2000" dirty="0" smtClean="0"/>
              <a:t>kullanılabilir</a:t>
            </a:r>
          </a:p>
          <a:p>
            <a:pPr marL="0" indent="0">
              <a:buNone/>
            </a:pPr>
            <a:endParaRPr lang="tr-TR" sz="2000" u="sng" dirty="0" smtClean="0"/>
          </a:p>
          <a:p>
            <a:endParaRPr lang="tr-TR" sz="1600" dirty="0"/>
          </a:p>
          <a:p>
            <a:endParaRPr lang="tr-TR" sz="16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41</a:t>
            </a:fld>
            <a:endParaRPr lang="tr-TR"/>
          </a:p>
        </p:txBody>
      </p:sp>
    </p:spTree>
    <p:extLst>
      <p:ext uri="{BB962C8B-B14F-4D97-AF65-F5344CB8AC3E}">
        <p14:creationId xmlns:p14="http://schemas.microsoft.com/office/powerpoint/2010/main" val="7763963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24744"/>
            <a:ext cx="8229600" cy="1008112"/>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p>
        </p:txBody>
      </p:sp>
      <p:sp>
        <p:nvSpPr>
          <p:cNvPr id="3" name="İçerik Yer Tutucusu 2"/>
          <p:cNvSpPr>
            <a:spLocks noGrp="1"/>
          </p:cNvSpPr>
          <p:nvPr>
            <p:ph idx="1"/>
          </p:nvPr>
        </p:nvSpPr>
        <p:spPr>
          <a:xfrm>
            <a:off x="457200" y="2132856"/>
            <a:ext cx="8229600" cy="3993307"/>
          </a:xfrm>
        </p:spPr>
        <p:txBody>
          <a:bodyPr>
            <a:normAutofit/>
          </a:bodyPr>
          <a:lstStyle/>
          <a:p>
            <a:pPr marL="0" indent="0">
              <a:buNone/>
            </a:pPr>
            <a:r>
              <a:rPr lang="tr-TR" sz="2000" u="sng" dirty="0"/>
              <a:t>Uygun dolaylı maliyetler: </a:t>
            </a:r>
          </a:p>
          <a:p>
            <a:r>
              <a:rPr lang="tr-TR" sz="2000" dirty="0"/>
              <a:t>Projeyi yürütürken ortaya çıkan dolaylı maliyetler (idari giderler), tahmini toplam uygun maliyetlerin en fazla %7’si olarak hesaplanır.</a:t>
            </a:r>
          </a:p>
          <a:p>
            <a:endParaRPr lang="tr-TR" sz="2000" dirty="0"/>
          </a:p>
          <a:p>
            <a:r>
              <a:rPr lang="tr-TR" sz="2000" dirty="0"/>
              <a:t>Dolaylı maliyetler (idari giderler) standart hibe bütçe formatının (Ek B) her hangi bir kalemi altından karşılanabilen bir maliyeti içermediği sürece uygun bir gider olarak kabul edilir.</a:t>
            </a:r>
          </a:p>
          <a:p>
            <a:endParaRPr lang="tr-TR" sz="2000" dirty="0"/>
          </a:p>
          <a:p>
            <a:r>
              <a:rPr lang="tr-TR" sz="2000" dirty="0"/>
              <a:t>Eğer Başvuru Sahipleri veya Bağlı Kuruluş(</a:t>
            </a:r>
            <a:r>
              <a:rPr lang="tr-TR" sz="2000" dirty="0" err="1"/>
              <a:t>lar</a:t>
            </a:r>
            <a:r>
              <a:rPr lang="tr-TR" sz="2000" dirty="0"/>
              <a:t>), AB tarafından finanse edilen bir işletme hibesi almaktaysa, teklif edilen projenin bütçesinden hiçbir dolaylı maliyet talep edilemez.</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42</a:t>
            </a:fld>
            <a:endParaRPr lang="tr-TR"/>
          </a:p>
        </p:txBody>
      </p:sp>
    </p:spTree>
    <p:extLst>
      <p:ext uri="{BB962C8B-B14F-4D97-AF65-F5344CB8AC3E}">
        <p14:creationId xmlns:p14="http://schemas.microsoft.com/office/powerpoint/2010/main" val="15278037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96752"/>
            <a:ext cx="7643192" cy="1152128"/>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204864"/>
            <a:ext cx="8229600" cy="3921299"/>
          </a:xfrm>
        </p:spPr>
        <p:txBody>
          <a:bodyPr>
            <a:normAutofit lnSpcReduction="10000"/>
          </a:bodyPr>
          <a:lstStyle/>
          <a:p>
            <a:pPr marL="0" indent="0" algn="ctr">
              <a:buNone/>
            </a:pPr>
            <a:r>
              <a:rPr lang="tr-TR" sz="2800" dirty="0" smtClean="0"/>
              <a:t>Maliyetlerin Uygunluğu</a:t>
            </a:r>
            <a:endParaRPr lang="tr-TR" sz="2800" u="sng" dirty="0" smtClean="0"/>
          </a:p>
          <a:p>
            <a:pPr marL="0" indent="0">
              <a:buNone/>
            </a:pPr>
            <a:r>
              <a:rPr lang="tr-TR" sz="2000" u="sng" dirty="0" smtClean="0"/>
              <a:t>Ayni Katkılar</a:t>
            </a:r>
          </a:p>
          <a:p>
            <a:pPr algn="just"/>
            <a:r>
              <a:rPr lang="tr-TR" sz="2000" dirty="0"/>
              <a:t>Ayni katkılar mal veya hizmetlerin ücretsiz olarak üçüncü bir taraf tarafından faydalanıcı(</a:t>
            </a:r>
            <a:r>
              <a:rPr lang="tr-TR" sz="2000" dirty="0" err="1"/>
              <a:t>lar</a:t>
            </a:r>
            <a:r>
              <a:rPr lang="tr-TR" sz="2000" dirty="0"/>
              <a:t>) veya Bağlı Kuruluş(</a:t>
            </a:r>
            <a:r>
              <a:rPr lang="tr-TR" sz="2000" dirty="0" err="1"/>
              <a:t>lar</a:t>
            </a:r>
            <a:r>
              <a:rPr lang="tr-TR" sz="2000" dirty="0"/>
              <a:t>)a sağlanmasıdır. Ayni katkılar faydalanıcı(</a:t>
            </a:r>
            <a:r>
              <a:rPr lang="tr-TR" sz="2000" dirty="0" err="1"/>
              <a:t>lar</a:t>
            </a:r>
            <a:r>
              <a:rPr lang="tr-TR" sz="2000" dirty="0"/>
              <a:t>) veya Bağlı Kuruluş(</a:t>
            </a:r>
            <a:r>
              <a:rPr lang="tr-TR" sz="2000" dirty="0" err="1"/>
              <a:t>lar</a:t>
            </a:r>
            <a:r>
              <a:rPr lang="tr-TR" sz="2000" dirty="0"/>
              <a:t>) için bir harcama teşkil etmediğinden, uygun maliyet olarak değerlendirilmez. </a:t>
            </a:r>
            <a:endParaRPr lang="tr-TR" sz="2000" dirty="0" smtClean="0"/>
          </a:p>
          <a:p>
            <a:pPr algn="just"/>
            <a:endParaRPr lang="tr-TR" sz="2000" dirty="0"/>
          </a:p>
          <a:p>
            <a:pPr algn="just"/>
            <a:r>
              <a:rPr lang="tr-TR" sz="2000" dirty="0"/>
              <a:t>Ayni katkılar, </a:t>
            </a:r>
            <a:r>
              <a:rPr lang="tr-TR" sz="2000" dirty="0" smtClean="0"/>
              <a:t>eş </a:t>
            </a:r>
            <a:r>
              <a:rPr lang="tr-TR" sz="2000" dirty="0"/>
              <a:t>finansman olarak değerlendirilemez</a:t>
            </a:r>
            <a:r>
              <a:rPr lang="tr-TR" sz="2000" dirty="0" smtClean="0"/>
              <a:t>.</a:t>
            </a:r>
          </a:p>
          <a:p>
            <a:pPr algn="just"/>
            <a:endParaRPr lang="tr-TR" sz="2000" dirty="0"/>
          </a:p>
          <a:p>
            <a:pPr algn="just"/>
            <a:r>
              <a:rPr lang="tr-TR" sz="2000" dirty="0"/>
              <a:t>Ancak, sunulan projede ayni katkı yer almakta ise, bu katkıların temin edilmesi gerekmektedir.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43</a:t>
            </a:fld>
            <a:endParaRPr lang="tr-TR"/>
          </a:p>
        </p:txBody>
      </p:sp>
    </p:spTree>
    <p:extLst>
      <p:ext uri="{BB962C8B-B14F-4D97-AF65-F5344CB8AC3E}">
        <p14:creationId xmlns:p14="http://schemas.microsoft.com/office/powerpoint/2010/main" val="2009143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8229600" cy="792088"/>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132856"/>
            <a:ext cx="8229600" cy="3993307"/>
          </a:xfrm>
        </p:spPr>
        <p:txBody>
          <a:bodyPr>
            <a:normAutofit fontScale="47500" lnSpcReduction="20000"/>
          </a:bodyPr>
          <a:lstStyle/>
          <a:p>
            <a:pPr marL="0" indent="0" algn="ctr">
              <a:buNone/>
            </a:pPr>
            <a:r>
              <a:rPr lang="tr-TR" sz="5100" dirty="0" smtClean="0"/>
              <a:t>Maliyetlerin </a:t>
            </a:r>
            <a:r>
              <a:rPr lang="tr-TR" sz="5100" dirty="0"/>
              <a:t>Uygunluğu</a:t>
            </a:r>
          </a:p>
          <a:p>
            <a:pPr marL="0" indent="0">
              <a:buNone/>
            </a:pPr>
            <a:endParaRPr lang="tr-TR" u="sng" dirty="0" smtClean="0"/>
          </a:p>
          <a:p>
            <a:pPr marL="0" indent="0">
              <a:buNone/>
            </a:pPr>
            <a:r>
              <a:rPr lang="tr-TR" sz="4200" u="sng" dirty="0" smtClean="0"/>
              <a:t>Uygun </a:t>
            </a:r>
            <a:r>
              <a:rPr lang="tr-TR" sz="4200" u="sng" dirty="0"/>
              <a:t>olmayan maliyetler</a:t>
            </a:r>
            <a:r>
              <a:rPr lang="tr-TR" sz="4200" u="sng" dirty="0" smtClean="0"/>
              <a:t>:</a:t>
            </a:r>
            <a:endParaRPr lang="tr-TR" sz="4200" dirty="0"/>
          </a:p>
          <a:p>
            <a:r>
              <a:rPr lang="tr-TR" sz="4200" dirty="0" smtClean="0"/>
              <a:t>Borçlar </a:t>
            </a:r>
            <a:r>
              <a:rPr lang="tr-TR" sz="4200" dirty="0"/>
              <a:t>ve borçlar ile ilgili masraflar (faiz),</a:t>
            </a:r>
          </a:p>
          <a:p>
            <a:r>
              <a:rPr lang="tr-TR" sz="4200" dirty="0" smtClean="0"/>
              <a:t>Zararlar </a:t>
            </a:r>
            <a:r>
              <a:rPr lang="tr-TR" sz="4200" dirty="0"/>
              <a:t>veya gelecekteki olası yükümlülükler,</a:t>
            </a:r>
          </a:p>
          <a:p>
            <a:r>
              <a:rPr lang="tr-TR" sz="4200" dirty="0" smtClean="0"/>
              <a:t>Faydalanıcı(</a:t>
            </a:r>
            <a:r>
              <a:rPr lang="tr-TR" sz="4200" dirty="0" err="1" smtClean="0"/>
              <a:t>lar</a:t>
            </a:r>
            <a:r>
              <a:rPr lang="tr-TR" sz="4200" dirty="0"/>
              <a:t>) tarafından başka bir program ya da faaliyet kapsamında beyan edilmiş ve Avrupa Birliği bütçesinden </a:t>
            </a:r>
            <a:r>
              <a:rPr lang="tr-TR" sz="4200" dirty="0" smtClean="0"/>
              <a:t>(Avrupa </a:t>
            </a:r>
            <a:r>
              <a:rPr lang="tr-TR" sz="4200" dirty="0"/>
              <a:t>Kalkınma Fonu da dâhil) </a:t>
            </a:r>
            <a:r>
              <a:rPr lang="tr-TR" sz="4200" dirty="0" smtClean="0"/>
              <a:t>karşılanan harcamalar</a:t>
            </a:r>
            <a:r>
              <a:rPr lang="tr-TR" sz="4200" dirty="0"/>
              <a:t>,</a:t>
            </a:r>
          </a:p>
          <a:p>
            <a:r>
              <a:rPr lang="tr-TR" sz="4200" dirty="0"/>
              <a:t>Arazi ve bina alımları</a:t>
            </a:r>
          </a:p>
          <a:p>
            <a:r>
              <a:rPr lang="tr-TR" sz="4200" dirty="0" smtClean="0"/>
              <a:t>Kur </a:t>
            </a:r>
            <a:r>
              <a:rPr lang="tr-TR" sz="4200" dirty="0"/>
              <a:t>farkından kaynaklanan zararlar,</a:t>
            </a:r>
          </a:p>
          <a:p>
            <a:r>
              <a:rPr lang="tr-TR" sz="4200" dirty="0" smtClean="0"/>
              <a:t>Üçüncü </a:t>
            </a:r>
            <a:r>
              <a:rPr lang="tr-TR" sz="4200" dirty="0"/>
              <a:t>taraflara verilen krediler,</a:t>
            </a:r>
          </a:p>
          <a:p>
            <a:r>
              <a:rPr lang="tr-TR" sz="4200" dirty="0" smtClean="0"/>
              <a:t>Katma </a:t>
            </a:r>
            <a:r>
              <a:rPr lang="tr-TR" sz="4200" dirty="0"/>
              <a:t>değer vergisi de dahil olmak üzere vergiler;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44</a:t>
            </a:fld>
            <a:endParaRPr lang="tr-TR"/>
          </a:p>
        </p:txBody>
      </p:sp>
    </p:spTree>
    <p:extLst>
      <p:ext uri="{BB962C8B-B14F-4D97-AF65-F5344CB8AC3E}">
        <p14:creationId xmlns:p14="http://schemas.microsoft.com/office/powerpoint/2010/main" val="7393537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349896"/>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492896"/>
            <a:ext cx="8229600" cy="3633267"/>
          </a:xfrm>
        </p:spPr>
        <p:txBody>
          <a:bodyPr>
            <a:normAutofit fontScale="40000" lnSpcReduction="20000"/>
          </a:bodyPr>
          <a:lstStyle/>
          <a:p>
            <a:pPr marL="0" indent="0" algn="ctr">
              <a:buNone/>
            </a:pPr>
            <a:r>
              <a:rPr lang="tr-TR" sz="5100" dirty="0" smtClean="0"/>
              <a:t>Maliyetlerin </a:t>
            </a:r>
            <a:r>
              <a:rPr lang="tr-TR" sz="5100" dirty="0"/>
              <a:t>Uygunluğu</a:t>
            </a:r>
          </a:p>
          <a:p>
            <a:pPr marL="0" indent="0">
              <a:buNone/>
            </a:pPr>
            <a:endParaRPr lang="tr-TR" u="sng" dirty="0" smtClean="0"/>
          </a:p>
          <a:p>
            <a:pPr marL="0" indent="0">
              <a:buNone/>
            </a:pPr>
            <a:r>
              <a:rPr lang="tr-TR" sz="5000" u="sng" dirty="0" smtClean="0"/>
              <a:t>Uygun </a:t>
            </a:r>
            <a:r>
              <a:rPr lang="tr-TR" sz="5000" u="sng" dirty="0"/>
              <a:t>olmayan maliyetler</a:t>
            </a:r>
            <a:r>
              <a:rPr lang="tr-TR" sz="5000" u="sng" dirty="0" smtClean="0"/>
              <a:t>:</a:t>
            </a:r>
            <a:endParaRPr lang="tr-TR" sz="5000" dirty="0"/>
          </a:p>
          <a:p>
            <a:r>
              <a:rPr lang="tr-TR" sz="5000" dirty="0" smtClean="0"/>
              <a:t>Gümrük </a:t>
            </a:r>
            <a:r>
              <a:rPr lang="tr-TR" sz="5000" dirty="0"/>
              <a:t>ve ithalat vergileri, ve diğer harçlar;</a:t>
            </a:r>
          </a:p>
          <a:p>
            <a:r>
              <a:rPr lang="tr-TR" sz="5000" dirty="0"/>
              <a:t>Para cezaları, mali cezalar ve mahkeme giderleri;</a:t>
            </a:r>
          </a:p>
          <a:p>
            <a:r>
              <a:rPr lang="tr-TR" sz="5000" dirty="0" smtClean="0"/>
              <a:t>İkinci </a:t>
            </a:r>
            <a:r>
              <a:rPr lang="tr-TR" sz="5000" dirty="0"/>
              <a:t>el ekipman;</a:t>
            </a:r>
          </a:p>
          <a:p>
            <a:r>
              <a:rPr lang="tr-TR" sz="5000" dirty="0"/>
              <a:t>Banka masrafları, teminat ve benzeri ücretleri maliyeti;</a:t>
            </a:r>
          </a:p>
          <a:p>
            <a:r>
              <a:rPr lang="tr-TR" sz="5000" dirty="0" smtClean="0"/>
              <a:t>Ayni </a:t>
            </a:r>
            <a:r>
              <a:rPr lang="tr-TR" sz="5000" dirty="0"/>
              <a:t>katkı;</a:t>
            </a:r>
          </a:p>
          <a:p>
            <a:r>
              <a:rPr lang="tr-TR" sz="5000" dirty="0" smtClean="0"/>
              <a:t>Amortisman </a:t>
            </a:r>
            <a:r>
              <a:rPr lang="tr-TR" sz="5000" dirty="0"/>
              <a:t>giderleri;</a:t>
            </a:r>
          </a:p>
          <a:p>
            <a:r>
              <a:rPr lang="tr-TR" sz="5000" dirty="0"/>
              <a:t>Leasing giderleri;</a:t>
            </a:r>
          </a:p>
          <a:p>
            <a:r>
              <a:rPr lang="tr-TR" sz="5000" dirty="0" smtClean="0"/>
              <a:t>İşletme </a:t>
            </a:r>
            <a:r>
              <a:rPr lang="tr-TR" sz="5000" dirty="0"/>
              <a:t>maliyetleri.</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45</a:t>
            </a:fld>
            <a:endParaRPr lang="tr-TR"/>
          </a:p>
        </p:txBody>
      </p:sp>
    </p:spTree>
    <p:extLst>
      <p:ext uri="{BB962C8B-B14F-4D97-AF65-F5344CB8AC3E}">
        <p14:creationId xmlns:p14="http://schemas.microsoft.com/office/powerpoint/2010/main" val="20208737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349896"/>
            <a:ext cx="8229600" cy="1143000"/>
          </a:xfrm>
        </p:spPr>
        <p:txBody>
          <a:bodyPr>
            <a:normAutofit/>
          </a:bodyPr>
          <a:lstStyle/>
          <a:p>
            <a:r>
              <a:rPr lang="en-GB" sz="3200" dirty="0">
                <a:solidFill>
                  <a:srgbClr val="0066CC"/>
                </a:solidFill>
                <a:effectLst>
                  <a:outerShdw blurRad="38100" dist="38100" dir="2700000" algn="tl">
                    <a:srgbClr val="C0C0C0"/>
                  </a:outerShdw>
                </a:effectLst>
              </a:rPr>
              <a:t>TEKLİF ÇAĞRISINA İLİŞKİN KURALLAR</a:t>
            </a:r>
            <a:endParaRPr lang="tr-TR" sz="32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492896"/>
            <a:ext cx="8229600" cy="3633267"/>
          </a:xfrm>
        </p:spPr>
        <p:txBody>
          <a:bodyPr>
            <a:normAutofit fontScale="55000" lnSpcReduction="20000"/>
          </a:bodyPr>
          <a:lstStyle/>
          <a:p>
            <a:pPr marL="0" indent="0" algn="ctr">
              <a:buNone/>
            </a:pPr>
            <a:r>
              <a:rPr lang="tr-TR" sz="4600" b="1" dirty="0" smtClean="0"/>
              <a:t>Maliyetlerin </a:t>
            </a:r>
            <a:r>
              <a:rPr lang="tr-TR" sz="4600" b="1" dirty="0"/>
              <a:t>Uygunluğu</a:t>
            </a:r>
          </a:p>
          <a:p>
            <a:pPr marL="0" indent="0">
              <a:buNone/>
            </a:pPr>
            <a:endParaRPr lang="tr-TR" u="sng" dirty="0" smtClean="0"/>
          </a:p>
          <a:p>
            <a:pPr marL="0" indent="0">
              <a:buNone/>
            </a:pPr>
            <a:r>
              <a:rPr lang="tr-TR" u="sng" dirty="0" smtClean="0"/>
              <a:t>Uygun </a:t>
            </a:r>
            <a:r>
              <a:rPr lang="tr-TR" u="sng" dirty="0"/>
              <a:t>olmayan maliyetler:</a:t>
            </a:r>
          </a:p>
          <a:p>
            <a:pPr marL="0" indent="0">
              <a:buNone/>
            </a:pPr>
            <a:endParaRPr lang="tr-TR" dirty="0"/>
          </a:p>
          <a:p>
            <a:r>
              <a:rPr lang="tr-TR" dirty="0" smtClean="0"/>
              <a:t>Gümrük </a:t>
            </a:r>
            <a:r>
              <a:rPr lang="tr-TR" dirty="0"/>
              <a:t>ve ithalat vergileri, ve diğer harçlar;</a:t>
            </a:r>
          </a:p>
          <a:p>
            <a:r>
              <a:rPr lang="tr-TR" dirty="0"/>
              <a:t>Para cezaları, mali cezalar ve mahkeme giderleri;</a:t>
            </a:r>
          </a:p>
          <a:p>
            <a:r>
              <a:rPr lang="tr-TR" dirty="0" smtClean="0"/>
              <a:t>İkinci </a:t>
            </a:r>
            <a:r>
              <a:rPr lang="tr-TR" dirty="0"/>
              <a:t>el ekipman;</a:t>
            </a:r>
          </a:p>
          <a:p>
            <a:r>
              <a:rPr lang="tr-TR" dirty="0"/>
              <a:t>Banka masrafları, teminat ve benzeri ücretleri maliyeti;</a:t>
            </a:r>
          </a:p>
          <a:p>
            <a:r>
              <a:rPr lang="tr-TR" dirty="0" smtClean="0"/>
              <a:t>Ayni </a:t>
            </a:r>
            <a:r>
              <a:rPr lang="tr-TR" dirty="0"/>
              <a:t>katkı;</a:t>
            </a:r>
          </a:p>
          <a:p>
            <a:r>
              <a:rPr lang="tr-TR" dirty="0" smtClean="0"/>
              <a:t>Amortisman </a:t>
            </a:r>
            <a:r>
              <a:rPr lang="tr-TR" dirty="0"/>
              <a:t>giderleri;</a:t>
            </a:r>
          </a:p>
          <a:p>
            <a:r>
              <a:rPr lang="tr-TR" dirty="0"/>
              <a:t>Leasing giderleri;</a:t>
            </a:r>
          </a:p>
          <a:p>
            <a:r>
              <a:rPr lang="tr-TR" dirty="0" smtClean="0"/>
              <a:t>İşletme </a:t>
            </a:r>
            <a:r>
              <a:rPr lang="tr-TR" dirty="0"/>
              <a:t>maliyetleri.</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46</a:t>
            </a:fld>
            <a:endParaRPr lang="tr-TR"/>
          </a:p>
        </p:txBody>
      </p:sp>
    </p:spTree>
    <p:extLst>
      <p:ext uri="{BB962C8B-B14F-4D97-AF65-F5344CB8AC3E}">
        <p14:creationId xmlns:p14="http://schemas.microsoft.com/office/powerpoint/2010/main" val="21682188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90" y="1568673"/>
            <a:ext cx="8575030" cy="481744"/>
          </a:xfrm>
        </p:spPr>
        <p:txBody>
          <a:bodyPr>
            <a:noAutofit/>
          </a:bodyPr>
          <a:lstStyle/>
          <a:p>
            <a:r>
              <a:rPr lang="tr-TR" sz="2800" dirty="0">
                <a:solidFill>
                  <a:srgbClr val="0066CC"/>
                </a:solidFill>
                <a:effectLst>
                  <a:outerShdw blurRad="38100" dist="38100" dir="2700000" algn="tl">
                    <a:srgbClr val="C0C0C0"/>
                  </a:outerShdw>
                </a:effectLst>
              </a:rPr>
              <a:t>Başvuru Süreci</a:t>
            </a:r>
          </a:p>
        </p:txBody>
      </p:sp>
      <p:sp>
        <p:nvSpPr>
          <p:cNvPr id="5" name="Rectangle 4"/>
          <p:cNvSpPr/>
          <p:nvPr/>
        </p:nvSpPr>
        <p:spPr>
          <a:xfrm>
            <a:off x="348376" y="2321647"/>
            <a:ext cx="2173184" cy="10925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Başvuru sahibi hibe rehberini inceler proje fikrinin uygun olduğu değerlendirmesini yapar</a:t>
            </a:r>
            <a:endParaRPr lang="tr-TR" sz="1400" dirty="0">
              <a:solidFill>
                <a:schemeClr val="bg1"/>
              </a:solidFill>
            </a:endParaRPr>
          </a:p>
        </p:txBody>
      </p:sp>
      <p:sp>
        <p:nvSpPr>
          <p:cNvPr id="6" name="Rectangle 5"/>
          <p:cNvSpPr/>
          <p:nvPr/>
        </p:nvSpPr>
        <p:spPr>
          <a:xfrm>
            <a:off x="2991999" y="2323634"/>
            <a:ext cx="2576947" cy="109448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Hazırlık için proje fikrini analiz eder, mantıksal çerçeve dokümanını hazırlar, faaliyet planını çıkarır ve bütçesini düzenler</a:t>
            </a:r>
            <a:endParaRPr lang="tr-TR" sz="1400" dirty="0">
              <a:solidFill>
                <a:schemeClr val="bg1"/>
              </a:solidFill>
            </a:endParaRPr>
          </a:p>
        </p:txBody>
      </p:sp>
      <p:sp>
        <p:nvSpPr>
          <p:cNvPr id="7" name="Rectangle 6"/>
          <p:cNvSpPr/>
          <p:nvPr/>
        </p:nvSpPr>
        <p:spPr>
          <a:xfrm>
            <a:off x="5954817" y="2361747"/>
            <a:ext cx="2738303" cy="10563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Hazırladığı dokümanlar çerçevesinde proje ön teklifini hazırlar ve en geç rehberde belirtilen son tarih ve saatte ihale makamına sunar</a:t>
            </a:r>
            <a:endParaRPr lang="tr-TR" sz="1400" dirty="0">
              <a:solidFill>
                <a:schemeClr val="bg1"/>
              </a:solidFill>
            </a:endParaRPr>
          </a:p>
        </p:txBody>
      </p:sp>
      <p:sp>
        <p:nvSpPr>
          <p:cNvPr id="9" name="Rectangle 8"/>
          <p:cNvSpPr/>
          <p:nvPr/>
        </p:nvSpPr>
        <p:spPr>
          <a:xfrm>
            <a:off x="841182" y="3660112"/>
            <a:ext cx="3284829" cy="117565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İhale makamı proje ön tekliflerini değerlendirir ve puanlandırır. </a:t>
            </a:r>
            <a:r>
              <a:rPr lang="tr-TR" sz="1400" dirty="0"/>
              <a:t>İlk olarak, en az 30 puan alan proje teklifleri ön seçimde dikkate </a:t>
            </a:r>
            <a:r>
              <a:rPr lang="tr-TR" sz="1400" dirty="0" smtClean="0"/>
              <a:t>alınarak tam başvuru istenir.</a:t>
            </a:r>
            <a:endParaRPr lang="tr-TR" sz="1400" dirty="0">
              <a:solidFill>
                <a:schemeClr val="bg1"/>
              </a:solidFill>
            </a:endParaRPr>
          </a:p>
        </p:txBody>
      </p:sp>
      <p:sp>
        <p:nvSpPr>
          <p:cNvPr id="10" name="Rectangle 9"/>
          <p:cNvSpPr/>
          <p:nvPr/>
        </p:nvSpPr>
        <p:spPr>
          <a:xfrm>
            <a:off x="4707866" y="3660111"/>
            <a:ext cx="3248511" cy="117565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a:solidFill>
                  <a:schemeClr val="bg1"/>
                </a:solidFill>
              </a:rPr>
              <a:t>Başvuru sahibi proje ön teklifini detaylandırarak tam başvuru formu, bütçe, mantıkal çerçeve ve diğer istenen belgeleri hazırlayarak</a:t>
            </a:r>
            <a:r>
              <a:rPr lang="en-US" sz="1400" dirty="0">
                <a:solidFill>
                  <a:schemeClr val="bg1"/>
                </a:solidFill>
              </a:rPr>
              <a:t>,</a:t>
            </a:r>
            <a:r>
              <a:rPr lang="tr-TR" sz="1400" dirty="0">
                <a:solidFill>
                  <a:schemeClr val="bg1"/>
                </a:solidFill>
              </a:rPr>
              <a:t> en geç rehberde belirtilen son tarih ve saatte ihale makamına </a:t>
            </a:r>
            <a:r>
              <a:rPr lang="tr-TR" sz="1400" dirty="0" smtClean="0">
                <a:solidFill>
                  <a:schemeClr val="bg1"/>
                </a:solidFill>
              </a:rPr>
              <a:t>sunar</a:t>
            </a:r>
            <a:endParaRPr lang="tr-TR" sz="1400" dirty="0">
              <a:solidFill>
                <a:schemeClr val="bg1"/>
              </a:solidFill>
            </a:endParaRPr>
          </a:p>
        </p:txBody>
      </p:sp>
      <p:sp>
        <p:nvSpPr>
          <p:cNvPr id="11" name="Rectangle 10"/>
          <p:cNvSpPr/>
          <p:nvPr/>
        </p:nvSpPr>
        <p:spPr>
          <a:xfrm>
            <a:off x="840522" y="5134651"/>
            <a:ext cx="3285489" cy="88663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Proje teklifi değerlendirilir ve şartlı seçilen projelerden başvuru sahibi eş-başvuran ve bağlı kuruluşların uygunluğuna dair destekleyici belgeler istenir</a:t>
            </a:r>
            <a:endParaRPr lang="tr-TR" sz="1400" dirty="0">
              <a:solidFill>
                <a:schemeClr val="bg1"/>
              </a:solidFill>
            </a:endParaRPr>
          </a:p>
        </p:txBody>
      </p:sp>
      <p:sp>
        <p:nvSpPr>
          <p:cNvPr id="12" name="Flowchart: Connector 11"/>
          <p:cNvSpPr/>
          <p:nvPr/>
        </p:nvSpPr>
        <p:spPr>
          <a:xfrm>
            <a:off x="348376" y="2162725"/>
            <a:ext cx="391886" cy="463141"/>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GB" dirty="0"/>
          </a:p>
        </p:txBody>
      </p:sp>
      <p:sp>
        <p:nvSpPr>
          <p:cNvPr id="13" name="Flowchart: Connector 12"/>
          <p:cNvSpPr/>
          <p:nvPr/>
        </p:nvSpPr>
        <p:spPr>
          <a:xfrm>
            <a:off x="2711488" y="2171740"/>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GB" dirty="0"/>
          </a:p>
        </p:txBody>
      </p:sp>
      <p:sp>
        <p:nvSpPr>
          <p:cNvPr id="14" name="Flowchart: Connector 13"/>
          <p:cNvSpPr/>
          <p:nvPr/>
        </p:nvSpPr>
        <p:spPr>
          <a:xfrm>
            <a:off x="5972641" y="2115225"/>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GB" dirty="0"/>
          </a:p>
        </p:txBody>
      </p:sp>
      <p:sp>
        <p:nvSpPr>
          <p:cNvPr id="15" name="Flowchart: Connector 14"/>
          <p:cNvSpPr/>
          <p:nvPr/>
        </p:nvSpPr>
        <p:spPr>
          <a:xfrm>
            <a:off x="842466" y="3520464"/>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GB" dirty="0"/>
          </a:p>
        </p:txBody>
      </p:sp>
      <p:sp>
        <p:nvSpPr>
          <p:cNvPr id="16" name="Flowchart: Connector 15"/>
          <p:cNvSpPr/>
          <p:nvPr/>
        </p:nvSpPr>
        <p:spPr>
          <a:xfrm>
            <a:off x="4629400" y="3514519"/>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GB" dirty="0"/>
          </a:p>
        </p:txBody>
      </p:sp>
      <p:sp>
        <p:nvSpPr>
          <p:cNvPr id="17" name="Flowchart: Connector 16"/>
          <p:cNvSpPr/>
          <p:nvPr/>
        </p:nvSpPr>
        <p:spPr>
          <a:xfrm>
            <a:off x="644579" y="4885266"/>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n-GB" dirty="0"/>
          </a:p>
        </p:txBody>
      </p:sp>
      <p:sp>
        <p:nvSpPr>
          <p:cNvPr id="18" name="Rectangle 17"/>
          <p:cNvSpPr/>
          <p:nvPr/>
        </p:nvSpPr>
        <p:spPr>
          <a:xfrm>
            <a:off x="4743561" y="5075273"/>
            <a:ext cx="3212816" cy="94601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smtClean="0">
                <a:solidFill>
                  <a:schemeClr val="bg1"/>
                </a:solidFill>
              </a:rPr>
              <a:t>Son aşamada başvuru sahibi, eş başvuran ve bağlı kuruluşun uygunluğu da değerlendirildikten sonra kazanan projelerle hibe sözleşmesi imzalanır</a:t>
            </a:r>
            <a:endParaRPr lang="tr-TR" sz="1400" dirty="0">
              <a:solidFill>
                <a:schemeClr val="bg1"/>
              </a:solidFill>
            </a:endParaRPr>
          </a:p>
        </p:txBody>
      </p:sp>
      <p:sp>
        <p:nvSpPr>
          <p:cNvPr id="19" name="Flowchart: Connector 18"/>
          <p:cNvSpPr/>
          <p:nvPr/>
        </p:nvSpPr>
        <p:spPr>
          <a:xfrm>
            <a:off x="4433457" y="4936659"/>
            <a:ext cx="391886" cy="38001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GB" dirty="0"/>
          </a:p>
        </p:txBody>
      </p:sp>
      <p:sp>
        <p:nvSpPr>
          <p:cNvPr id="3" name="Slayt Numarası Yer Tutucusu 2"/>
          <p:cNvSpPr>
            <a:spLocks noGrp="1"/>
          </p:cNvSpPr>
          <p:nvPr>
            <p:ph type="sldNum" sz="quarter" idx="12"/>
          </p:nvPr>
        </p:nvSpPr>
        <p:spPr/>
        <p:txBody>
          <a:bodyPr/>
          <a:lstStyle/>
          <a:p>
            <a:fld id="{F302176B-0E47-46AC-8F43-DAB4B8A37D06}" type="slidenum">
              <a:rPr lang="tr-TR" smtClean="0"/>
              <a:t>47</a:t>
            </a:fld>
            <a:endParaRPr lang="tr-TR"/>
          </a:p>
        </p:txBody>
      </p:sp>
    </p:spTree>
    <p:extLst>
      <p:ext uri="{BB962C8B-B14F-4D97-AF65-F5344CB8AC3E}">
        <p14:creationId xmlns:p14="http://schemas.microsoft.com/office/powerpoint/2010/main" val="37262932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71" y="1425031"/>
            <a:ext cx="8575030" cy="997523"/>
          </a:xfrm>
        </p:spPr>
        <p:txBody>
          <a:bodyPr>
            <a:noAutofit/>
          </a:bodyPr>
          <a:lstStyle/>
          <a:p>
            <a:r>
              <a:rPr lang="tr-TR" sz="3200" dirty="0">
                <a:solidFill>
                  <a:srgbClr val="0066CC"/>
                </a:solidFill>
                <a:effectLst>
                  <a:outerShdw blurRad="38100" dist="38100" dir="2700000" algn="tl">
                    <a:srgbClr val="C0C0C0"/>
                  </a:outerShdw>
                </a:effectLst>
              </a:rPr>
              <a:t>Başvuru için Doldurulması Gereken Dökümanlar</a:t>
            </a:r>
            <a:endParaRPr lang="en-US" sz="32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4860032" y="2492794"/>
            <a:ext cx="3528391" cy="2933645"/>
          </a:xfrm>
        </p:spPr>
        <p:style>
          <a:lnRef idx="0">
            <a:schemeClr val="accent1"/>
          </a:lnRef>
          <a:fillRef idx="3">
            <a:schemeClr val="accent1"/>
          </a:fillRef>
          <a:effectRef idx="3">
            <a:schemeClr val="accent1"/>
          </a:effectRef>
          <a:fontRef idx="minor">
            <a:schemeClr val="lt1"/>
          </a:fontRef>
        </p:style>
        <p:txBody>
          <a:bodyPr rtlCol="0" anchor="ctr"/>
          <a:lstStyle/>
          <a:p>
            <a:pPr marL="457200" lvl="1"/>
            <a:endParaRPr lang="tr-TR" sz="1800" dirty="0" smtClean="0">
              <a:solidFill>
                <a:schemeClr val="lt1"/>
              </a:solidFill>
            </a:endParaRPr>
          </a:p>
          <a:p>
            <a:pPr marL="171450" lvl="1" indent="0" algn="ctr">
              <a:buNone/>
            </a:pPr>
            <a:r>
              <a:rPr lang="tr-TR" sz="1800" dirty="0" smtClean="0">
                <a:solidFill>
                  <a:schemeClr val="tx1"/>
                </a:solidFill>
              </a:rPr>
              <a:t>II. AŞAMA</a:t>
            </a:r>
            <a:endParaRPr lang="tr-TR" sz="1800" dirty="0">
              <a:solidFill>
                <a:schemeClr val="tx1"/>
              </a:solidFill>
            </a:endParaRPr>
          </a:p>
          <a:p>
            <a:pPr marL="457200" lvl="1"/>
            <a:r>
              <a:rPr lang="tr-TR" sz="1800" dirty="0" smtClean="0">
                <a:solidFill>
                  <a:schemeClr val="lt1"/>
                </a:solidFill>
              </a:rPr>
              <a:t>Tam başvuru </a:t>
            </a:r>
            <a:r>
              <a:rPr lang="tr-TR" sz="1800" dirty="0">
                <a:solidFill>
                  <a:schemeClr val="lt1"/>
                </a:solidFill>
              </a:rPr>
              <a:t>formu</a:t>
            </a:r>
          </a:p>
          <a:p>
            <a:pPr marL="457200" lvl="1"/>
            <a:r>
              <a:rPr lang="tr-TR" sz="1800" dirty="0">
                <a:solidFill>
                  <a:schemeClr val="lt1"/>
                </a:solidFill>
              </a:rPr>
              <a:t>Bütçe</a:t>
            </a:r>
          </a:p>
          <a:p>
            <a:pPr marL="457200" lvl="1"/>
            <a:r>
              <a:rPr lang="tr-TR" sz="1800" dirty="0">
                <a:solidFill>
                  <a:schemeClr val="lt1"/>
                </a:solidFill>
              </a:rPr>
              <a:t>Mantıksal çerçeve</a:t>
            </a:r>
          </a:p>
          <a:p>
            <a:pPr marL="171450" lvl="1" indent="0">
              <a:buNone/>
            </a:pPr>
            <a:endParaRPr lang="en-US" sz="1800" dirty="0">
              <a:solidFill>
                <a:schemeClr val="lt1"/>
              </a:solidFill>
            </a:endParaRPr>
          </a:p>
          <a:p>
            <a:pPr marL="457200" lvl="1"/>
            <a:endParaRPr lang="en-US" sz="1800" dirty="0">
              <a:solidFill>
                <a:schemeClr val="lt1"/>
              </a:solidFill>
            </a:endParaRPr>
          </a:p>
          <a:p>
            <a:pPr marL="0" algn="ctr"/>
            <a:endParaRPr lang="en-US" sz="1400" dirty="0">
              <a:solidFill>
                <a:schemeClr val="bg1"/>
              </a:solidFill>
            </a:endParaRPr>
          </a:p>
        </p:txBody>
      </p:sp>
      <p:sp>
        <p:nvSpPr>
          <p:cNvPr id="4" name="Content Placeholder 2"/>
          <p:cNvSpPr txBox="1">
            <a:spLocks/>
          </p:cNvSpPr>
          <p:nvPr/>
        </p:nvSpPr>
        <p:spPr>
          <a:xfrm>
            <a:off x="778982" y="2439570"/>
            <a:ext cx="3498574" cy="304009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defPPr>
              <a:defRPr lang="tr-TR"/>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dirty="0" smtClean="0">
                <a:solidFill>
                  <a:schemeClr val="tx1"/>
                </a:solidFill>
              </a:rPr>
              <a:t>I</a:t>
            </a:r>
            <a:r>
              <a:rPr lang="tr-TR" sz="1600" dirty="0" smtClean="0">
                <a:solidFill>
                  <a:schemeClr val="tx1"/>
                </a:solidFill>
              </a:rPr>
              <a:t>. AŞAMA</a:t>
            </a:r>
          </a:p>
          <a:p>
            <a:endParaRPr lang="tr-TR" dirty="0">
              <a:solidFill>
                <a:schemeClr val="tx1"/>
              </a:solidFill>
            </a:endParaRPr>
          </a:p>
          <a:p>
            <a:pPr lvl="1"/>
            <a:r>
              <a:rPr lang="tr-TR" dirty="0" smtClean="0"/>
              <a:t>Yalnızca “Proje ön teklifi”</a:t>
            </a:r>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t>48</a:t>
            </a:fld>
            <a:endParaRPr lang="tr-TR"/>
          </a:p>
        </p:txBody>
      </p:sp>
    </p:spTree>
    <p:extLst>
      <p:ext uri="{BB962C8B-B14F-4D97-AF65-F5344CB8AC3E}">
        <p14:creationId xmlns:p14="http://schemas.microsoft.com/office/powerpoint/2010/main" val="32509025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720080"/>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724394" y="2420888"/>
            <a:ext cx="7695211" cy="2448272"/>
          </a:xfrm>
        </p:spPr>
        <p:txBody>
          <a:bodyPr>
            <a:normAutofit fontScale="40000" lnSpcReduction="20000"/>
          </a:bodyPr>
          <a:lstStyle/>
          <a:p>
            <a:pPr marL="45720" indent="0">
              <a:buNone/>
            </a:pPr>
            <a:r>
              <a:rPr lang="en-US" sz="5000" dirty="0" err="1" smtClean="0"/>
              <a:t>Proje</a:t>
            </a:r>
            <a:r>
              <a:rPr lang="en-US" sz="5000" dirty="0" smtClean="0"/>
              <a:t> </a:t>
            </a:r>
            <a:r>
              <a:rPr lang="en-US" sz="5000" dirty="0" err="1" smtClean="0"/>
              <a:t>ön</a:t>
            </a:r>
            <a:r>
              <a:rPr lang="en-US" sz="5000" dirty="0" smtClean="0"/>
              <a:t> </a:t>
            </a:r>
            <a:r>
              <a:rPr lang="en-US" sz="5000" dirty="0" err="1" smtClean="0"/>
              <a:t>teklifi</a:t>
            </a:r>
            <a:r>
              <a:rPr lang="en-US" sz="5000" dirty="0" smtClean="0"/>
              <a:t> </a:t>
            </a:r>
            <a:r>
              <a:rPr lang="en-US" sz="5000" dirty="0" err="1" smtClean="0"/>
              <a:t>aşağıdakilerden</a:t>
            </a:r>
            <a:r>
              <a:rPr lang="en-US" sz="5000" dirty="0" smtClean="0"/>
              <a:t> </a:t>
            </a:r>
            <a:r>
              <a:rPr lang="en-US" sz="5000" dirty="0" err="1" smtClean="0"/>
              <a:t>oluşur</a:t>
            </a:r>
            <a:r>
              <a:rPr lang="en-US" sz="5000" dirty="0" smtClean="0"/>
              <a:t>:</a:t>
            </a:r>
            <a:endParaRPr lang="tr-TR" sz="5000" dirty="0"/>
          </a:p>
          <a:p>
            <a:pPr marL="45720" indent="0">
              <a:buNone/>
            </a:pPr>
            <a:endParaRPr lang="en-US" sz="5000" dirty="0" smtClean="0"/>
          </a:p>
          <a:p>
            <a:r>
              <a:rPr lang="en-US" sz="5000" dirty="0" err="1">
                <a:hlinkClick r:id="rId2" action="ppaction://hlinkfile"/>
              </a:rPr>
              <a:t>Ön</a:t>
            </a:r>
            <a:r>
              <a:rPr lang="en-US" sz="5000" dirty="0">
                <a:hlinkClick r:id="rId2" action="ppaction://hlinkfile"/>
              </a:rPr>
              <a:t> </a:t>
            </a:r>
            <a:r>
              <a:rPr lang="en-US" sz="5000" dirty="0" err="1">
                <a:hlinkClick r:id="rId2" action="ppaction://hlinkfile"/>
              </a:rPr>
              <a:t>teklif</a:t>
            </a:r>
            <a:r>
              <a:rPr lang="en-US" sz="5000" dirty="0">
                <a:hlinkClick r:id="rId2" action="ppaction://hlinkfile"/>
              </a:rPr>
              <a:t> </a:t>
            </a:r>
            <a:r>
              <a:rPr lang="en-US" sz="5000" dirty="0" err="1">
                <a:hlinkClick r:id="rId2" action="ppaction://hlinkfile"/>
              </a:rPr>
              <a:t>dokümanı</a:t>
            </a:r>
            <a:endParaRPr lang="en-US" sz="5000" dirty="0"/>
          </a:p>
          <a:p>
            <a:r>
              <a:rPr lang="tr-TR" sz="5000" dirty="0"/>
              <a:t>Başvuru </a:t>
            </a:r>
            <a:r>
              <a:rPr lang="tr-TR" sz="5000" dirty="0" smtClean="0"/>
              <a:t>sahibinin, eş-başvuranların ve bağlı kuruluşların  </a:t>
            </a:r>
            <a:r>
              <a:rPr lang="tr-TR" sz="5000" dirty="0"/>
              <a:t>beyanı</a:t>
            </a:r>
          </a:p>
          <a:p>
            <a:r>
              <a:rPr lang="tr-TR" sz="5000" dirty="0" smtClean="0"/>
              <a:t>Proje ön teklifi kontrol listesi</a:t>
            </a:r>
          </a:p>
          <a:p>
            <a:r>
              <a:rPr lang="tr-TR" sz="5000" dirty="0" smtClean="0"/>
              <a:t>Başvuru belgelerinin elektronik kopyası</a:t>
            </a:r>
          </a:p>
          <a:p>
            <a:endParaRPr lang="en-US" dirty="0" smtClean="0"/>
          </a:p>
          <a:p>
            <a:pPr marL="45720" indent="0">
              <a:buNone/>
            </a:pPr>
            <a:r>
              <a:rPr lang="en-US" dirty="0" smtClean="0"/>
              <a:t>	</a:t>
            </a:r>
          </a:p>
          <a:p>
            <a:pPr marL="320040" lvl="1" indent="0">
              <a:buNone/>
            </a:pPr>
            <a:r>
              <a:rPr lang="en-US" dirty="0" smtClean="0"/>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t>49</a:t>
            </a:fld>
            <a:endParaRPr lang="tr-TR"/>
          </a:p>
        </p:txBody>
      </p:sp>
    </p:spTree>
    <p:extLst>
      <p:ext uri="{BB962C8B-B14F-4D97-AF65-F5344CB8AC3E}">
        <p14:creationId xmlns:p14="http://schemas.microsoft.com/office/powerpoint/2010/main" val="71207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453950"/>
            <a:ext cx="8229600" cy="994122"/>
          </a:xfrm>
        </p:spPr>
        <p:txBody>
          <a:bodyPr>
            <a:normAutofit/>
          </a:bodyPr>
          <a:lstStyle/>
          <a:p>
            <a:r>
              <a:rPr lang="tr-TR" sz="2900" dirty="0" smtClean="0">
                <a:solidFill>
                  <a:srgbClr val="0066CC"/>
                </a:solidFill>
                <a:effectLst>
                  <a:outerShdw blurRad="38100" dist="38100" dir="2700000" algn="tl">
                    <a:srgbClr val="C0C0C0"/>
                  </a:outerShdw>
                </a:effectLst>
              </a:rPr>
              <a:t>HİBE TUTARI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420888"/>
            <a:ext cx="8229600" cy="3705275"/>
          </a:xfrm>
        </p:spPr>
        <p:txBody>
          <a:bodyPr>
            <a:noAutofit/>
          </a:bodyPr>
          <a:lstStyle/>
          <a:p>
            <a:pPr marL="0" indent="0" algn="just">
              <a:buNone/>
            </a:pPr>
            <a:r>
              <a:rPr lang="en-GB" sz="2000" dirty="0"/>
              <a:t>Bu </a:t>
            </a:r>
            <a:r>
              <a:rPr lang="en-GB" sz="2000" dirty="0" err="1"/>
              <a:t>teklif</a:t>
            </a:r>
            <a:r>
              <a:rPr lang="en-GB" sz="2000" dirty="0"/>
              <a:t> </a:t>
            </a:r>
            <a:r>
              <a:rPr lang="en-GB" sz="2000" dirty="0" err="1"/>
              <a:t>çağrısı</a:t>
            </a:r>
            <a:r>
              <a:rPr lang="en-GB" sz="2000" dirty="0"/>
              <a:t> </a:t>
            </a:r>
            <a:r>
              <a:rPr lang="en-GB" sz="2000" dirty="0" err="1"/>
              <a:t>kapsamında</a:t>
            </a:r>
            <a:r>
              <a:rPr lang="en-GB" sz="2000" dirty="0"/>
              <a:t> </a:t>
            </a:r>
            <a:r>
              <a:rPr lang="en-GB" sz="2000" dirty="0" err="1"/>
              <a:t>talep</a:t>
            </a:r>
            <a:r>
              <a:rPr lang="en-GB" sz="2000" dirty="0"/>
              <a:t> </a:t>
            </a:r>
            <a:r>
              <a:rPr lang="en-GB" sz="2000" dirty="0" err="1"/>
              <a:t>edilen</a:t>
            </a:r>
            <a:r>
              <a:rPr lang="en-GB" sz="2000" dirty="0"/>
              <a:t> </a:t>
            </a:r>
            <a:r>
              <a:rPr lang="en-GB" sz="2000" dirty="0" err="1" smtClean="0"/>
              <a:t>hibe</a:t>
            </a:r>
            <a:r>
              <a:rPr lang="tr-TR" sz="2000" dirty="0" smtClean="0"/>
              <a:t> miktarı </a:t>
            </a:r>
            <a:r>
              <a:rPr lang="en-GB" sz="2000" dirty="0" err="1" smtClean="0"/>
              <a:t>aşağıda</a:t>
            </a:r>
            <a:r>
              <a:rPr lang="en-GB" sz="2000" dirty="0" smtClean="0"/>
              <a:t> </a:t>
            </a:r>
            <a:r>
              <a:rPr lang="en-GB" sz="2000" dirty="0" err="1"/>
              <a:t>belirtilen</a:t>
            </a:r>
            <a:r>
              <a:rPr lang="en-GB" sz="2000" dirty="0"/>
              <a:t> </a:t>
            </a:r>
            <a:r>
              <a:rPr lang="en-GB" sz="2000" dirty="0" err="1"/>
              <a:t>asgari</a:t>
            </a:r>
            <a:r>
              <a:rPr lang="en-GB" sz="2000" dirty="0"/>
              <a:t> ve </a:t>
            </a:r>
            <a:r>
              <a:rPr lang="en-GB" sz="2000" dirty="0" err="1"/>
              <a:t>azami</a:t>
            </a:r>
            <a:r>
              <a:rPr lang="en-GB" sz="2000" dirty="0"/>
              <a:t> </a:t>
            </a:r>
            <a:r>
              <a:rPr lang="en-GB" sz="2000" dirty="0" err="1"/>
              <a:t>tutarlar</a:t>
            </a:r>
            <a:r>
              <a:rPr lang="en-GB" sz="2000" dirty="0"/>
              <a:t> </a:t>
            </a:r>
            <a:r>
              <a:rPr lang="en-GB" sz="2000" dirty="0" err="1"/>
              <a:t>arasında</a:t>
            </a:r>
            <a:r>
              <a:rPr lang="en-GB" sz="2000" dirty="0"/>
              <a:t> </a:t>
            </a:r>
            <a:r>
              <a:rPr lang="en-GB" sz="2000" dirty="0" err="1" smtClean="0"/>
              <a:t>ol</a:t>
            </a:r>
            <a:r>
              <a:rPr lang="tr-TR" sz="2000" dirty="0" smtClean="0"/>
              <a:t>malıdır;</a:t>
            </a:r>
          </a:p>
          <a:p>
            <a:pPr marL="0" indent="0" algn="just">
              <a:buNone/>
            </a:pPr>
            <a:endParaRPr lang="tr-TR" sz="2000" dirty="0"/>
          </a:p>
          <a:p>
            <a:pPr marL="0" indent="0">
              <a:buNone/>
            </a:pPr>
            <a:r>
              <a:rPr lang="tr-TR" sz="2000" dirty="0" smtClean="0"/>
              <a:t>	Minimum tutar</a:t>
            </a:r>
            <a:r>
              <a:rPr lang="en-GB" sz="2000" dirty="0" smtClean="0"/>
              <a:t>: </a:t>
            </a:r>
            <a:r>
              <a:rPr lang="tr-TR" sz="2000" dirty="0" smtClean="0"/>
              <a:t>		  </a:t>
            </a:r>
            <a:r>
              <a:rPr lang="en-GB" sz="2000" dirty="0" smtClean="0"/>
              <a:t>20.000 </a:t>
            </a:r>
            <a:r>
              <a:rPr lang="tr-TR" sz="2000" dirty="0" smtClean="0"/>
              <a:t>€</a:t>
            </a:r>
            <a:endParaRPr lang="tr-TR" sz="2000" dirty="0"/>
          </a:p>
          <a:p>
            <a:pPr marL="0" lvl="0" indent="0">
              <a:buNone/>
            </a:pPr>
            <a:r>
              <a:rPr lang="tr-TR" sz="2000" dirty="0" smtClean="0"/>
              <a:t>	Maksimum tutar</a:t>
            </a:r>
            <a:r>
              <a:rPr lang="en-GB" sz="2000" dirty="0" smtClean="0"/>
              <a:t>: </a:t>
            </a:r>
            <a:r>
              <a:rPr lang="tr-TR" sz="2000" dirty="0"/>
              <a:t>	</a:t>
            </a:r>
            <a:r>
              <a:rPr lang="en-GB" sz="2000" dirty="0" smtClean="0"/>
              <a:t>100.000</a:t>
            </a:r>
            <a:r>
              <a:rPr lang="tr-TR" sz="2000" dirty="0" smtClean="0"/>
              <a:t> €</a:t>
            </a:r>
          </a:p>
          <a:p>
            <a:pPr marL="0" lvl="0" indent="0">
              <a:buNone/>
            </a:pPr>
            <a:r>
              <a:rPr lang="tr-TR" sz="2000" b="1" dirty="0"/>
              <a:t>	</a:t>
            </a:r>
            <a:endParaRPr lang="tr-TR" sz="2000" b="1" dirty="0" smtClean="0"/>
          </a:p>
          <a:p>
            <a:pPr marL="0" lvl="0" indent="0" algn="just">
              <a:buNone/>
            </a:pPr>
            <a:r>
              <a:rPr lang="tr-TR" sz="2000" dirty="0"/>
              <a:t>Bu teklif çağrısı kapsamında talep edilen </a:t>
            </a:r>
            <a:r>
              <a:rPr lang="tr-TR" sz="2000" dirty="0" smtClean="0"/>
              <a:t>hibe miktarı, </a:t>
            </a:r>
            <a:r>
              <a:rPr lang="tr-TR" sz="2000" b="1" dirty="0"/>
              <a:t>projenin toplam uygun </a:t>
            </a:r>
            <a:r>
              <a:rPr lang="tr-TR" sz="2000" b="1" dirty="0" smtClean="0"/>
              <a:t>maliyetlerinin %50’sinden az %90’nından fazla olamaz</a:t>
            </a:r>
            <a:r>
              <a:rPr lang="tr-TR" sz="2000" dirty="0" smtClean="0"/>
              <a:t>.</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18250891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84" y="1412776"/>
            <a:ext cx="8229600" cy="576064"/>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315384" y="1916832"/>
            <a:ext cx="8353603" cy="3384376"/>
          </a:xfrm>
        </p:spPr>
        <p:txBody>
          <a:bodyPr>
            <a:normAutofit fontScale="92500"/>
          </a:bodyPr>
          <a:lstStyle/>
          <a:p>
            <a:pPr marL="0" indent="0">
              <a:buNone/>
            </a:pPr>
            <a:r>
              <a:rPr lang="tr-TR" sz="7200" dirty="0"/>
              <a:t> </a:t>
            </a:r>
            <a:r>
              <a:rPr lang="tr-TR" sz="7200" dirty="0" smtClean="0"/>
              <a:t> </a:t>
            </a:r>
            <a:r>
              <a:rPr lang="tr-TR" sz="2600" dirty="0" smtClean="0"/>
              <a:t>Temel Kurallar:</a:t>
            </a:r>
            <a:r>
              <a:rPr lang="en-US" sz="2600" dirty="0" smtClean="0"/>
              <a:t>	</a:t>
            </a:r>
          </a:p>
          <a:p>
            <a:pPr lvl="1" algn="just"/>
            <a:r>
              <a:rPr lang="tr-TR" sz="2200" dirty="0" smtClean="0"/>
              <a:t>Ön teklif formatında belirtilen kurallara uyulmalı,</a:t>
            </a:r>
            <a:endParaRPr lang="en-US" sz="2200" dirty="0" smtClean="0"/>
          </a:p>
          <a:p>
            <a:pPr lvl="1" algn="just"/>
            <a:r>
              <a:rPr lang="tr-TR" sz="2200" dirty="0"/>
              <a:t>El yazısı ile sunulmuş başvurular kabul edilmeyecektir.</a:t>
            </a:r>
          </a:p>
          <a:p>
            <a:pPr lvl="1" algn="just"/>
            <a:r>
              <a:rPr lang="en-GB" sz="2200" b="1" dirty="0" smtClean="0"/>
              <a:t>5 tam </a:t>
            </a:r>
            <a:r>
              <a:rPr lang="tr-TR" sz="2200" b="1" dirty="0" smtClean="0"/>
              <a:t>sayfayı </a:t>
            </a:r>
            <a:r>
              <a:rPr lang="tr-TR" sz="2200" dirty="0" smtClean="0"/>
              <a:t>geçmemeli (A4  boyutunda, </a:t>
            </a:r>
            <a:r>
              <a:rPr lang="tr-TR" sz="2200" b="1" dirty="0" err="1" smtClean="0"/>
              <a:t>Arial</a:t>
            </a:r>
            <a:r>
              <a:rPr lang="tr-TR" sz="2200" b="1" dirty="0" smtClean="0"/>
              <a:t> 10 fontu,</a:t>
            </a:r>
            <a:r>
              <a:rPr lang="tr-TR" sz="2200" dirty="0" smtClean="0"/>
              <a:t> 2 cm kenar boşluğu ve tek satır aralığı),</a:t>
            </a:r>
          </a:p>
          <a:p>
            <a:pPr lvl="1" algn="just"/>
            <a:r>
              <a:rPr lang="tr-TR" sz="2200" dirty="0" smtClean="0"/>
              <a:t>Anlatım açık ve net olmalı. Ancak her bölüm yeterli detayı içermeli,</a:t>
            </a:r>
          </a:p>
          <a:p>
            <a:pPr lvl="1" algn="just"/>
            <a:r>
              <a:rPr lang="tr-TR" sz="2200" dirty="0" smtClean="0"/>
              <a:t>Tüm bölümler boş bırakılmadan doldurulmalı,</a:t>
            </a:r>
          </a:p>
        </p:txBody>
      </p:sp>
      <p:sp>
        <p:nvSpPr>
          <p:cNvPr id="4" name="Slayt Numarası Yer Tutucusu 3"/>
          <p:cNvSpPr>
            <a:spLocks noGrp="1"/>
          </p:cNvSpPr>
          <p:nvPr>
            <p:ph type="sldNum" sz="quarter" idx="12"/>
          </p:nvPr>
        </p:nvSpPr>
        <p:spPr/>
        <p:txBody>
          <a:bodyPr/>
          <a:lstStyle/>
          <a:p>
            <a:fld id="{F302176B-0E47-46AC-8F43-DAB4B8A37D06}" type="slidenum">
              <a:rPr lang="tr-TR" smtClean="0"/>
              <a:t>50</a:t>
            </a:fld>
            <a:endParaRPr lang="tr-TR"/>
          </a:p>
        </p:txBody>
      </p:sp>
    </p:spTree>
    <p:extLst>
      <p:ext uri="{BB962C8B-B14F-4D97-AF65-F5344CB8AC3E}">
        <p14:creationId xmlns:p14="http://schemas.microsoft.com/office/powerpoint/2010/main" val="1769336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412776"/>
            <a:ext cx="8229600" cy="792088"/>
          </a:xfrm>
        </p:spPr>
        <p:txBody>
          <a:bodyPr>
            <a:normAutofit/>
          </a:bodyPr>
          <a:lstStyle/>
          <a:p>
            <a:r>
              <a:rPr lang="tr-TR" sz="2900" dirty="0">
                <a:solidFill>
                  <a:srgbClr val="0066CC"/>
                </a:solidFill>
                <a:effectLst>
                  <a:outerShdw blurRad="38100" dist="38100" dir="2700000" algn="tl">
                    <a:srgbClr val="C0C0C0"/>
                  </a:outerShdw>
                </a:effectLst>
              </a:rPr>
              <a:t>PROJE ÖN TEKLİFİ</a:t>
            </a:r>
            <a:endParaRPr lang="tr-TR" sz="2900" dirty="0"/>
          </a:p>
        </p:txBody>
      </p:sp>
      <p:sp>
        <p:nvSpPr>
          <p:cNvPr id="3" name="İçerik Yer Tutucusu 2"/>
          <p:cNvSpPr>
            <a:spLocks noGrp="1"/>
          </p:cNvSpPr>
          <p:nvPr>
            <p:ph idx="1"/>
          </p:nvPr>
        </p:nvSpPr>
        <p:spPr>
          <a:xfrm>
            <a:off x="457200" y="2564904"/>
            <a:ext cx="8229600" cy="3561259"/>
          </a:xfrm>
        </p:spPr>
        <p:txBody>
          <a:bodyPr>
            <a:normAutofit fontScale="25000" lnSpcReduction="20000"/>
          </a:bodyPr>
          <a:lstStyle/>
          <a:p>
            <a:pPr marL="457200" lvl="1" indent="0" algn="just">
              <a:buNone/>
            </a:pPr>
            <a:r>
              <a:rPr lang="tr-TR" sz="9600" dirty="0"/>
              <a:t>Temel Kurallar:</a:t>
            </a:r>
          </a:p>
          <a:p>
            <a:pPr marL="457200" lvl="1" indent="0" algn="just">
              <a:buNone/>
            </a:pPr>
            <a:endParaRPr lang="tr-TR" sz="8000" dirty="0" smtClean="0"/>
          </a:p>
          <a:p>
            <a:pPr lvl="1" algn="just"/>
            <a:r>
              <a:rPr lang="en-US" sz="8000" dirty="0"/>
              <a:t>Format </a:t>
            </a:r>
            <a:r>
              <a:rPr lang="tr-TR" sz="8000" dirty="0"/>
              <a:t>sonunda yer alan kontrol listesi doldurulmalı,</a:t>
            </a:r>
          </a:p>
          <a:p>
            <a:pPr lvl="1" algn="just"/>
            <a:r>
              <a:rPr lang="tr-TR" sz="8000" dirty="0"/>
              <a:t>Başvuru sahibi, eş-başvuran ve bağlı kuruluşlara ait  beyan belgeleri doldurulup imzalanmalı ve mühürlenmeli (</a:t>
            </a:r>
            <a:r>
              <a:rPr lang="tr-TR" sz="8000" dirty="0" err="1"/>
              <a:t>orjinal</a:t>
            </a:r>
            <a:r>
              <a:rPr lang="tr-TR" sz="8000" dirty="0"/>
              <a:t>/ıslak imzalı sunulması gerekmektedir),</a:t>
            </a:r>
          </a:p>
          <a:p>
            <a:pPr lvl="1" algn="just"/>
            <a:r>
              <a:rPr lang="tr-TR" sz="8000" dirty="0"/>
              <a:t>Başvuru formunda yer alan yönlendirmelere özellikle dikkat </a:t>
            </a:r>
            <a:r>
              <a:rPr lang="tr-TR" sz="8000" dirty="0" err="1"/>
              <a:t>edi</a:t>
            </a:r>
            <a:r>
              <a:rPr lang="en-US" sz="8000" dirty="0" err="1"/>
              <a:t>lmeli</a:t>
            </a:r>
            <a:r>
              <a:rPr lang="tr-TR" sz="8000" dirty="0"/>
              <a:t>. </a:t>
            </a:r>
          </a:p>
          <a:p>
            <a:pPr lvl="1" algn="just"/>
            <a:r>
              <a:rPr lang="tr-TR" sz="8000" dirty="0"/>
              <a:t>Ön Teklif şablonunda yer alan sorular silinmemelidir.</a:t>
            </a:r>
          </a:p>
          <a:p>
            <a:pPr lvl="1" algn="just"/>
            <a:r>
              <a:rPr lang="tr-TR" sz="8000" dirty="0"/>
              <a:t>Sadece Ön Teklif şablonunda soruların altında yer alan açıklamalar silinebilir.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51</a:t>
            </a:fld>
            <a:endParaRPr lang="tr-TR"/>
          </a:p>
        </p:txBody>
      </p:sp>
    </p:spTree>
    <p:extLst>
      <p:ext uri="{BB962C8B-B14F-4D97-AF65-F5344CB8AC3E}">
        <p14:creationId xmlns:p14="http://schemas.microsoft.com/office/powerpoint/2010/main" val="24049807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40768"/>
            <a:ext cx="8229600" cy="864096"/>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457200" y="2348880"/>
            <a:ext cx="8229600" cy="3777283"/>
          </a:xfrm>
        </p:spPr>
        <p:txBody>
          <a:bodyPr/>
          <a:lstStyle/>
          <a:p>
            <a:pPr marL="0" indent="0">
              <a:buNone/>
            </a:pPr>
            <a:r>
              <a:rPr lang="tr-TR" altLang="en-US" sz="2400" b="1" dirty="0">
                <a:solidFill>
                  <a:srgbClr val="0070C0"/>
                </a:solidFill>
              </a:rPr>
              <a:t>Bölüm </a:t>
            </a:r>
            <a:r>
              <a:rPr lang="tr-TR" altLang="en-US" sz="2400" b="1" dirty="0" smtClean="0">
                <a:solidFill>
                  <a:srgbClr val="0070C0"/>
                </a:solidFill>
              </a:rPr>
              <a:t>1.1.</a:t>
            </a:r>
            <a:r>
              <a:rPr lang="tr-TR" sz="2400" b="1" dirty="0" smtClean="0">
                <a:solidFill>
                  <a:srgbClr val="0070C0"/>
                </a:solidFill>
              </a:rPr>
              <a:t> Proje özeti</a:t>
            </a:r>
          </a:p>
          <a:p>
            <a:pPr marL="0" indent="0">
              <a:buNone/>
            </a:pPr>
            <a:r>
              <a:rPr lang="en-US" sz="1800" b="1" dirty="0" smtClean="0">
                <a:solidFill>
                  <a:srgbClr val="FF0000"/>
                </a:solidFill>
              </a:rPr>
              <a:t>	</a:t>
            </a:r>
          </a:p>
          <a:p>
            <a:pPr lvl="1" algn="just">
              <a:buFont typeface="Arial" charset="-94"/>
              <a:buChar char="•"/>
            </a:pPr>
            <a:r>
              <a:rPr lang="en-US" sz="2000" dirty="0" smtClean="0"/>
              <a:t>Bu </a:t>
            </a:r>
            <a:r>
              <a:rPr lang="tr-TR" sz="2000" dirty="0" smtClean="0"/>
              <a:t>bölüm ön teklifin diğer bölümleri doldurulduktan sonra, projenin özeti niteliğindeki bilgilere cevap verecek şekilde doldurulmalıdır.</a:t>
            </a:r>
          </a:p>
          <a:p>
            <a:pPr marL="457200" lvl="1" indent="0" algn="just">
              <a:buNone/>
            </a:pPr>
            <a:endParaRPr lang="tr-TR" sz="2000" dirty="0" smtClean="0"/>
          </a:p>
          <a:p>
            <a:pPr lvl="1" algn="just">
              <a:buFont typeface="Arial" charset="-94"/>
              <a:buChar char="•"/>
            </a:pPr>
            <a:r>
              <a:rPr lang="tr-TR" sz="2000" dirty="0" smtClean="0"/>
              <a:t>Bu bölümde tablo halinde proje adı, yer, süre, hibe miktarı, hedefler, hedef gruplar, nihai faydalanıcılar, beklenen sonuçlar ve ana faaliyetlere yer verilmelidir.</a:t>
            </a:r>
          </a:p>
        </p:txBody>
      </p:sp>
      <p:sp>
        <p:nvSpPr>
          <p:cNvPr id="4" name="Slayt Numarası Yer Tutucusu 3"/>
          <p:cNvSpPr>
            <a:spLocks noGrp="1"/>
          </p:cNvSpPr>
          <p:nvPr>
            <p:ph type="sldNum" sz="quarter" idx="12"/>
          </p:nvPr>
        </p:nvSpPr>
        <p:spPr/>
        <p:txBody>
          <a:bodyPr/>
          <a:lstStyle/>
          <a:p>
            <a:fld id="{F302176B-0E47-46AC-8F43-DAB4B8A37D06}" type="slidenum">
              <a:rPr lang="tr-TR" smtClean="0"/>
              <a:t>52</a:t>
            </a:fld>
            <a:endParaRPr lang="tr-TR"/>
          </a:p>
        </p:txBody>
      </p:sp>
    </p:spTree>
    <p:extLst>
      <p:ext uri="{BB962C8B-B14F-4D97-AF65-F5344CB8AC3E}">
        <p14:creationId xmlns:p14="http://schemas.microsoft.com/office/powerpoint/2010/main" val="27824797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440334"/>
            <a:ext cx="8229600" cy="692522"/>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p>
        </p:txBody>
      </p:sp>
      <p:sp>
        <p:nvSpPr>
          <p:cNvPr id="3" name="İçerik Yer Tutucusu 2"/>
          <p:cNvSpPr>
            <a:spLocks noGrp="1"/>
          </p:cNvSpPr>
          <p:nvPr>
            <p:ph idx="1"/>
          </p:nvPr>
        </p:nvSpPr>
        <p:spPr>
          <a:xfrm>
            <a:off x="457200" y="2276872"/>
            <a:ext cx="8229600" cy="3773016"/>
          </a:xfrm>
        </p:spPr>
        <p:txBody>
          <a:bodyPr>
            <a:normAutofit lnSpcReduction="10000"/>
          </a:bodyPr>
          <a:lstStyle/>
          <a:p>
            <a:pPr marL="0" lvl="1" indent="0">
              <a:spcAft>
                <a:spcPts val="1200"/>
              </a:spcAft>
              <a:buClr>
                <a:srgbClr val="000066"/>
              </a:buClr>
              <a:buNone/>
            </a:pPr>
            <a:r>
              <a:rPr lang="tr-TR" altLang="en-US" sz="2000" b="1" dirty="0" smtClean="0">
                <a:solidFill>
                  <a:srgbClr val="0070C0"/>
                </a:solidFill>
                <a:latin typeface="Arial" charset="-94"/>
              </a:rPr>
              <a:t> </a:t>
            </a:r>
            <a:r>
              <a:rPr lang="tr-TR" altLang="en-US" sz="2400" b="1" dirty="0">
                <a:solidFill>
                  <a:srgbClr val="0070C0"/>
                </a:solidFill>
              </a:rPr>
              <a:t>Bölüm 1.2. Projenin Tanımı </a:t>
            </a:r>
            <a:r>
              <a:rPr lang="tr-TR" altLang="en-US" sz="2400" dirty="0"/>
              <a:t>(en fazla 1 sayfa)</a:t>
            </a:r>
          </a:p>
          <a:p>
            <a:pPr lvl="1" eaLnBrk="0" hangingPunct="0">
              <a:spcBef>
                <a:spcPct val="0"/>
              </a:spcBef>
              <a:spcAft>
                <a:spcPts val="1200"/>
              </a:spcAft>
              <a:buClr>
                <a:srgbClr val="000066"/>
              </a:buClr>
              <a:buFont typeface="Arial" charset="-94"/>
              <a:buChar char="•"/>
            </a:pPr>
            <a:r>
              <a:rPr lang="tr-TR" altLang="en-US" sz="2000" dirty="0">
                <a:latin typeface="+mj-lt"/>
              </a:rPr>
              <a:t>Proje hazırlığının arka planını anlatınız.</a:t>
            </a:r>
          </a:p>
          <a:p>
            <a:pPr lvl="1" eaLnBrk="0" hangingPunct="0">
              <a:spcBef>
                <a:spcPct val="0"/>
              </a:spcBef>
              <a:spcAft>
                <a:spcPts val="1200"/>
              </a:spcAft>
              <a:buClr>
                <a:srgbClr val="000066"/>
              </a:buClr>
              <a:buFont typeface="Arial" charset="-94"/>
              <a:buChar char="•"/>
            </a:pPr>
            <a:r>
              <a:rPr lang="tr-TR" altLang="en-US" sz="2000" dirty="0">
                <a:latin typeface="+mj-lt"/>
              </a:rPr>
              <a:t>Proje hedeflerini açıklayın (Yukarıda, 1.1 bölümünde yer alan tablodaki hedefleri detaylandırın).</a:t>
            </a:r>
          </a:p>
          <a:p>
            <a:pPr lvl="1" eaLnBrk="0" hangingPunct="0">
              <a:spcBef>
                <a:spcPct val="0"/>
              </a:spcBef>
              <a:spcAft>
                <a:spcPts val="1200"/>
              </a:spcAft>
              <a:buClr>
                <a:srgbClr val="000066"/>
              </a:buClr>
              <a:buFont typeface="Arial" charset="-94"/>
              <a:buChar char="•"/>
            </a:pPr>
            <a:r>
              <a:rPr lang="tr-TR" altLang="en-US" sz="2000" dirty="0">
                <a:latin typeface="+mj-lt"/>
              </a:rPr>
              <a:t>Kilit proje paydaşlarını, onların projeye karşı tutumlarını ve yapılan görüşmeleri açıklayın. </a:t>
            </a:r>
          </a:p>
          <a:p>
            <a:pPr lvl="1" eaLnBrk="0" hangingPunct="0">
              <a:spcBef>
                <a:spcPct val="0"/>
              </a:spcBef>
              <a:spcAft>
                <a:spcPts val="1200"/>
              </a:spcAft>
              <a:buClr>
                <a:srgbClr val="000066"/>
              </a:buClr>
              <a:buFont typeface="Arial" charset="-94"/>
              <a:buChar char="•"/>
            </a:pPr>
            <a:r>
              <a:rPr lang="tr-TR" altLang="en-US" sz="2000" dirty="0">
                <a:latin typeface="+mj-lt"/>
              </a:rPr>
              <a:t>Faaliyet grupları arasındaki bağı/ilişkileri içerecek şekilde öngörülen faaliyet türleri ve sonuçları ve çıktıları ile ilgili özet bilgi veriniz.</a:t>
            </a:r>
          </a:p>
          <a:p>
            <a:pPr lvl="1" eaLnBrk="0" hangingPunct="0">
              <a:spcBef>
                <a:spcPct val="0"/>
              </a:spcBef>
              <a:spcAft>
                <a:spcPts val="1200"/>
              </a:spcAft>
              <a:buClr>
                <a:srgbClr val="000066"/>
              </a:buClr>
              <a:buFont typeface="Arial" charset="-94"/>
              <a:buChar char="•"/>
            </a:pPr>
            <a:r>
              <a:rPr lang="tr-TR" altLang="en-US" sz="2000" dirty="0">
                <a:latin typeface="+mj-lt"/>
              </a:rPr>
              <a:t>Proje için genel bir süre aralığı belirterek, varsa dikkate alınması gereken özel bir hususları açıklayınız. </a:t>
            </a:r>
          </a:p>
        </p:txBody>
      </p:sp>
      <p:sp>
        <p:nvSpPr>
          <p:cNvPr id="4" name="Slayt Numarası Yer Tutucusu 3"/>
          <p:cNvSpPr>
            <a:spLocks noGrp="1"/>
          </p:cNvSpPr>
          <p:nvPr>
            <p:ph type="sldNum" sz="quarter" idx="12"/>
          </p:nvPr>
        </p:nvSpPr>
        <p:spPr/>
        <p:txBody>
          <a:bodyPr/>
          <a:lstStyle/>
          <a:p>
            <a:fld id="{F302176B-0E47-46AC-8F43-DAB4B8A37D06}" type="slidenum">
              <a:rPr lang="tr-TR" smtClean="0"/>
              <a:t>53</a:t>
            </a:fld>
            <a:endParaRPr lang="tr-TR"/>
          </a:p>
        </p:txBody>
      </p:sp>
    </p:spTree>
    <p:extLst>
      <p:ext uri="{BB962C8B-B14F-4D97-AF65-F5344CB8AC3E}">
        <p14:creationId xmlns:p14="http://schemas.microsoft.com/office/powerpoint/2010/main" val="38208021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40768"/>
            <a:ext cx="8229600" cy="576064"/>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457200" y="1988840"/>
            <a:ext cx="8229600" cy="4032448"/>
          </a:xfrm>
        </p:spPr>
        <p:txBody>
          <a:bodyPr>
            <a:normAutofit fontScale="77500" lnSpcReduction="20000"/>
          </a:bodyPr>
          <a:lstStyle/>
          <a:p>
            <a:pPr marL="457200" lvl="1" indent="0">
              <a:spcAft>
                <a:spcPts val="1200"/>
              </a:spcAft>
              <a:buClr>
                <a:srgbClr val="000066"/>
              </a:buClr>
              <a:buNone/>
            </a:pPr>
            <a:r>
              <a:rPr lang="tr-TR" altLang="tr-TR" sz="3100" b="1" dirty="0">
                <a:solidFill>
                  <a:srgbClr val="0070C0"/>
                </a:solidFill>
              </a:rPr>
              <a:t>Bölüm 1.3. Projenin </a:t>
            </a:r>
            <a:r>
              <a:rPr lang="tr-TR" altLang="tr-TR" sz="3100" b="1" dirty="0" err="1">
                <a:solidFill>
                  <a:srgbClr val="0070C0"/>
                </a:solidFill>
              </a:rPr>
              <a:t>İlgililiği</a:t>
            </a:r>
            <a:r>
              <a:rPr lang="tr-TR" altLang="tr-TR" sz="3100" b="1" dirty="0">
                <a:solidFill>
                  <a:srgbClr val="0070C0"/>
                </a:solidFill>
              </a:rPr>
              <a:t> </a:t>
            </a:r>
            <a:r>
              <a:rPr lang="tr-TR" altLang="tr-TR" sz="3100" dirty="0"/>
              <a:t>(en fazla 3 sayfa)</a:t>
            </a:r>
          </a:p>
          <a:p>
            <a:pPr marL="914400" lvl="2" indent="0">
              <a:spcAft>
                <a:spcPts val="600"/>
              </a:spcAft>
              <a:buClr>
                <a:srgbClr val="000066"/>
              </a:buClr>
              <a:buNone/>
            </a:pPr>
            <a:r>
              <a:rPr lang="tr-TR" altLang="tr-TR" sz="3100" b="1" dirty="0">
                <a:solidFill>
                  <a:srgbClr val="0070C0"/>
                </a:solidFill>
              </a:rPr>
              <a:t>1.3.1. Teklif Çağrısının hedefleri/alanları/konuları/öncelikleri ile olan </a:t>
            </a:r>
            <a:r>
              <a:rPr lang="tr-TR" altLang="tr-TR" sz="3100" b="1" dirty="0" err="1">
                <a:solidFill>
                  <a:srgbClr val="0070C0"/>
                </a:solidFill>
              </a:rPr>
              <a:t>ilgililiği</a:t>
            </a:r>
            <a:endParaRPr lang="tr-TR" altLang="tr-TR" sz="3100" b="1" dirty="0">
              <a:solidFill>
                <a:srgbClr val="0070C0"/>
              </a:solidFill>
            </a:endParaRPr>
          </a:p>
          <a:p>
            <a:pPr marL="914400" lvl="2" indent="0">
              <a:spcAft>
                <a:spcPts val="600"/>
              </a:spcAft>
              <a:buClr>
                <a:srgbClr val="000066"/>
              </a:buClr>
              <a:buNone/>
            </a:pPr>
            <a:endParaRPr lang="tr-TR" altLang="tr-TR" sz="2900" b="1" dirty="0">
              <a:solidFill>
                <a:srgbClr val="0070C0"/>
              </a:solidFill>
              <a:latin typeface="Arial" charset="-94"/>
            </a:endParaRPr>
          </a:p>
          <a:p>
            <a:pPr lvl="1" eaLnBrk="0" hangingPunct="0">
              <a:spcBef>
                <a:spcPct val="0"/>
              </a:spcBef>
              <a:spcAft>
                <a:spcPts val="1200"/>
              </a:spcAft>
              <a:buClr>
                <a:srgbClr val="000066"/>
              </a:buClr>
              <a:buFont typeface="Arial" charset="-94"/>
              <a:buChar char="•"/>
            </a:pPr>
            <a:r>
              <a:rPr lang="tr-TR" altLang="tr-TR" sz="2900" dirty="0">
                <a:latin typeface="+mj-lt"/>
              </a:rPr>
              <a:t>Projenin, Teklif Çağrısında yer alan amaç(</a:t>
            </a:r>
            <a:r>
              <a:rPr lang="tr-TR" altLang="tr-TR" sz="2900" dirty="0" err="1">
                <a:latin typeface="+mj-lt"/>
              </a:rPr>
              <a:t>lar</a:t>
            </a:r>
            <a:r>
              <a:rPr lang="tr-TR" altLang="tr-TR" sz="2900" dirty="0">
                <a:latin typeface="+mj-lt"/>
              </a:rPr>
              <a:t>) ve öncelik(</a:t>
            </a:r>
            <a:r>
              <a:rPr lang="tr-TR" altLang="tr-TR" sz="2900" dirty="0" err="1">
                <a:latin typeface="+mj-lt"/>
              </a:rPr>
              <a:t>ler</a:t>
            </a:r>
            <a:r>
              <a:rPr lang="tr-TR" altLang="tr-TR" sz="2900" dirty="0">
                <a:latin typeface="+mj-lt"/>
              </a:rPr>
              <a:t>) ile olan </a:t>
            </a:r>
            <a:r>
              <a:rPr lang="tr-TR" altLang="tr-TR" sz="2900" dirty="0" err="1">
                <a:latin typeface="+mj-lt"/>
              </a:rPr>
              <a:t>ilgililiğini</a:t>
            </a:r>
            <a:r>
              <a:rPr lang="tr-TR" altLang="tr-TR" sz="2900" dirty="0">
                <a:latin typeface="+mj-lt"/>
              </a:rPr>
              <a:t> açıklayınız. </a:t>
            </a:r>
          </a:p>
          <a:p>
            <a:pPr lvl="1" eaLnBrk="0" hangingPunct="0">
              <a:spcBef>
                <a:spcPct val="0"/>
              </a:spcBef>
              <a:spcAft>
                <a:spcPts val="1200"/>
              </a:spcAft>
              <a:buClr>
                <a:srgbClr val="000066"/>
              </a:buClr>
              <a:buFont typeface="Arial" charset="-94"/>
              <a:buChar char="•"/>
            </a:pPr>
            <a:r>
              <a:rPr lang="tr-TR" altLang="tr-TR" sz="2900" dirty="0" smtClean="0">
                <a:latin typeface="+mj-lt"/>
              </a:rPr>
              <a:t>Projenin</a:t>
            </a:r>
            <a:r>
              <a:rPr lang="tr-TR" altLang="tr-TR" sz="2900" dirty="0">
                <a:latin typeface="+mj-lt"/>
              </a:rPr>
              <a:t>, Teklif Çağrısının «diyalog» yönü ile olan </a:t>
            </a:r>
            <a:r>
              <a:rPr lang="tr-TR" altLang="tr-TR" sz="2900" dirty="0" err="1">
                <a:latin typeface="+mj-lt"/>
              </a:rPr>
              <a:t>ilgililiğini</a:t>
            </a:r>
            <a:r>
              <a:rPr lang="tr-TR" altLang="tr-TR" sz="2900" dirty="0">
                <a:latin typeface="+mj-lt"/>
              </a:rPr>
              <a:t> açıklayınız.</a:t>
            </a:r>
          </a:p>
          <a:p>
            <a:pPr lvl="1" eaLnBrk="0" hangingPunct="0">
              <a:spcBef>
                <a:spcPct val="0"/>
              </a:spcBef>
              <a:spcAft>
                <a:spcPts val="1200"/>
              </a:spcAft>
              <a:buClr>
                <a:srgbClr val="000066"/>
              </a:buClr>
              <a:buFont typeface="Arial" charset="-94"/>
              <a:buChar char="•"/>
            </a:pPr>
            <a:r>
              <a:rPr lang="tr-TR" altLang="tr-TR" sz="2900" dirty="0">
                <a:latin typeface="+mj-lt"/>
              </a:rPr>
              <a:t>Başvuru Rehberinde ifade edilen beklenen sonuçlardan özellikle hangilerinin hedefleneceğini açıklayınız.</a:t>
            </a:r>
          </a:p>
        </p:txBody>
      </p:sp>
      <p:sp>
        <p:nvSpPr>
          <p:cNvPr id="4" name="Slayt Numarası Yer Tutucusu 3"/>
          <p:cNvSpPr>
            <a:spLocks noGrp="1"/>
          </p:cNvSpPr>
          <p:nvPr>
            <p:ph type="sldNum" sz="quarter" idx="12"/>
          </p:nvPr>
        </p:nvSpPr>
        <p:spPr/>
        <p:txBody>
          <a:bodyPr/>
          <a:lstStyle/>
          <a:p>
            <a:fld id="{F302176B-0E47-46AC-8F43-DAB4B8A37D06}" type="slidenum">
              <a:rPr lang="tr-TR" smtClean="0"/>
              <a:t>54</a:t>
            </a:fld>
            <a:endParaRPr lang="tr-TR"/>
          </a:p>
        </p:txBody>
      </p:sp>
    </p:spTree>
    <p:extLst>
      <p:ext uri="{BB962C8B-B14F-4D97-AF65-F5344CB8AC3E}">
        <p14:creationId xmlns:p14="http://schemas.microsoft.com/office/powerpoint/2010/main" val="7867564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229600" cy="4353347"/>
          </a:xfrm>
        </p:spPr>
        <p:txBody>
          <a:bodyPr>
            <a:normAutofit fontScale="25000" lnSpcReduction="20000"/>
          </a:bodyPr>
          <a:lstStyle/>
          <a:p>
            <a:pPr marL="914400" lvl="2" indent="0">
              <a:spcAft>
                <a:spcPts val="600"/>
              </a:spcAft>
              <a:buClr>
                <a:srgbClr val="000066"/>
              </a:buClr>
              <a:buNone/>
            </a:pPr>
            <a:r>
              <a:rPr lang="tr-TR" altLang="en-US" sz="8000" b="1" dirty="0" smtClean="0">
                <a:solidFill>
                  <a:srgbClr val="0070C0"/>
                </a:solidFill>
              </a:rPr>
              <a:t>1.3.2. Projenin genelde hedef ülkenin/ülkelerin, bölgenin/ bölgelerin ve/veya ilgili sektörlerin ihtiyaçları ve sorunlarıyla olan </a:t>
            </a:r>
            <a:r>
              <a:rPr lang="tr-TR" altLang="en-US" sz="8000" b="1" dirty="0" err="1" smtClean="0">
                <a:solidFill>
                  <a:srgbClr val="0070C0"/>
                </a:solidFill>
              </a:rPr>
              <a:t>ilgililiği</a:t>
            </a:r>
            <a:r>
              <a:rPr lang="tr-TR" altLang="en-US" sz="8000" b="1" dirty="0" smtClean="0">
                <a:solidFill>
                  <a:srgbClr val="0070C0"/>
                </a:solidFill>
              </a:rPr>
              <a:t> (AB girişimleriyle olan sinerji ve tekrarlardan kaçınma dahil olmak üzere)</a:t>
            </a:r>
          </a:p>
          <a:p>
            <a:pPr marL="914400" lvl="2" indent="0">
              <a:spcAft>
                <a:spcPts val="600"/>
              </a:spcAft>
              <a:buClr>
                <a:srgbClr val="000066"/>
              </a:buClr>
              <a:buNone/>
            </a:pPr>
            <a:endParaRPr lang="tr-TR" altLang="en-US" sz="8000" dirty="0" smtClean="0">
              <a:solidFill>
                <a:srgbClr val="0070C0"/>
              </a:solidFill>
            </a:endParaRPr>
          </a:p>
          <a:p>
            <a:pPr lvl="1" eaLnBrk="0" hangingPunct="0">
              <a:spcBef>
                <a:spcPct val="0"/>
              </a:spcBef>
              <a:spcAft>
                <a:spcPts val="1200"/>
              </a:spcAft>
              <a:buClr>
                <a:srgbClr val="000066"/>
              </a:buClr>
              <a:buFont typeface="Arial" charset="-94"/>
              <a:buChar char="•"/>
            </a:pPr>
            <a:r>
              <a:rPr lang="tr-TR" altLang="en-US" sz="8000" dirty="0">
                <a:latin typeface="+mj-lt"/>
              </a:rPr>
              <a:t>Proje öncesinde hedef ülke(</a:t>
            </a:r>
            <a:r>
              <a:rPr lang="tr-TR" altLang="en-US" sz="8000" dirty="0" err="1">
                <a:latin typeface="+mj-lt"/>
              </a:rPr>
              <a:t>ler</a:t>
            </a:r>
            <a:r>
              <a:rPr lang="tr-TR" altLang="en-US" sz="8000" dirty="0">
                <a:latin typeface="+mj-lt"/>
              </a:rPr>
              <a:t>), bölge(</a:t>
            </a:r>
            <a:r>
              <a:rPr lang="tr-TR" altLang="en-US" sz="8000" dirty="0" err="1">
                <a:latin typeface="+mj-lt"/>
              </a:rPr>
              <a:t>ler</a:t>
            </a:r>
            <a:r>
              <a:rPr lang="tr-TR" altLang="en-US" sz="8000" dirty="0">
                <a:latin typeface="+mj-lt"/>
              </a:rPr>
              <a:t>) ve/veya alan(</a:t>
            </a:r>
            <a:r>
              <a:rPr lang="tr-TR" altLang="en-US" sz="8000" dirty="0" err="1">
                <a:latin typeface="+mj-lt"/>
              </a:rPr>
              <a:t>lar</a:t>
            </a:r>
            <a:r>
              <a:rPr lang="tr-TR" altLang="en-US" sz="8000" dirty="0">
                <a:latin typeface="+mj-lt"/>
              </a:rPr>
              <a:t>)</a:t>
            </a:r>
            <a:r>
              <a:rPr lang="tr-TR" altLang="en-US" sz="8000" dirty="0" err="1">
                <a:latin typeface="+mj-lt"/>
              </a:rPr>
              <a:t>daki</a:t>
            </a:r>
            <a:r>
              <a:rPr lang="tr-TR" altLang="en-US" sz="8000" dirty="0">
                <a:latin typeface="+mj-lt"/>
              </a:rPr>
              <a:t> detaylı durumu açıklayınız (mümkün olduğunda sayısal veriler de eklenmelidir</a:t>
            </a:r>
            <a:r>
              <a:rPr lang="tr-TR" altLang="en-US" sz="8000" dirty="0" smtClean="0">
                <a:latin typeface="+mj-lt"/>
              </a:rPr>
              <a:t>).</a:t>
            </a:r>
          </a:p>
          <a:p>
            <a:pPr lvl="1" eaLnBrk="0" hangingPunct="0">
              <a:spcBef>
                <a:spcPct val="0"/>
              </a:spcBef>
              <a:spcAft>
                <a:spcPts val="1200"/>
              </a:spcAft>
              <a:buClr>
                <a:srgbClr val="000066"/>
              </a:buClr>
              <a:buFont typeface="Arial" charset="-94"/>
              <a:buChar char="•"/>
            </a:pPr>
            <a:r>
              <a:rPr lang="tr-TR" altLang="en-US" sz="8000" dirty="0" smtClean="0">
                <a:latin typeface="+mj-lt"/>
              </a:rPr>
              <a:t>Proje </a:t>
            </a:r>
            <a:r>
              <a:rPr lang="tr-TR" altLang="en-US" sz="8000" dirty="0">
                <a:latin typeface="+mj-lt"/>
              </a:rPr>
              <a:t>tarafından hedeflenen sorunların detaylı analizini yapınız ve birbirleriyle olan ilişkilerini açıklayınız. </a:t>
            </a:r>
            <a:endParaRPr lang="tr-TR" altLang="en-US" sz="8000" dirty="0" smtClean="0">
              <a:latin typeface="+mj-lt"/>
            </a:endParaRPr>
          </a:p>
          <a:p>
            <a:pPr lvl="1" eaLnBrk="0" hangingPunct="0">
              <a:spcBef>
                <a:spcPct val="0"/>
              </a:spcBef>
              <a:spcAft>
                <a:spcPts val="1200"/>
              </a:spcAft>
              <a:buClr>
                <a:srgbClr val="000066"/>
              </a:buClr>
              <a:buFont typeface="Arial" charset="-94"/>
              <a:buChar char="•"/>
            </a:pPr>
            <a:r>
              <a:rPr lang="tr-TR" altLang="en-US" sz="8000" dirty="0" smtClean="0">
                <a:latin typeface="+mj-lt"/>
              </a:rPr>
              <a:t>Yukarıda </a:t>
            </a:r>
            <a:r>
              <a:rPr lang="tr-TR" altLang="en-US" sz="8000" dirty="0">
                <a:latin typeface="+mj-lt"/>
              </a:rPr>
              <a:t>belirtilen konu kapsamında, ulusal, bölgesel ve/veya yerel bazda proje ile ilgili önemli plan(</a:t>
            </a:r>
            <a:r>
              <a:rPr lang="tr-TR" altLang="en-US" sz="8000" dirty="0" err="1">
                <a:latin typeface="+mj-lt"/>
              </a:rPr>
              <a:t>lar</a:t>
            </a:r>
            <a:r>
              <a:rPr lang="tr-TR" altLang="en-US" sz="8000" dirty="0">
                <a:latin typeface="+mj-lt"/>
              </a:rPr>
              <a:t>)dan bahsediniz ve projenin bu plan(</a:t>
            </a:r>
            <a:r>
              <a:rPr lang="tr-TR" altLang="en-US" sz="8000" dirty="0" err="1">
                <a:latin typeface="+mj-lt"/>
              </a:rPr>
              <a:t>lar</a:t>
            </a:r>
            <a:r>
              <a:rPr lang="tr-TR" altLang="en-US" sz="8000" dirty="0">
                <a:latin typeface="+mj-lt"/>
              </a:rPr>
              <a:t>)la olan ilişkisini açıklayınız. </a:t>
            </a:r>
          </a:p>
          <a:p>
            <a:pPr marL="457200" lvl="1" indent="0" eaLnBrk="0" hangingPunct="0">
              <a:spcBef>
                <a:spcPct val="0"/>
              </a:spcBef>
              <a:spcAft>
                <a:spcPts val="1200"/>
              </a:spcAft>
              <a:buClr>
                <a:srgbClr val="000066"/>
              </a:buClr>
              <a:buNone/>
            </a:pPr>
            <a:r>
              <a:rPr lang="tr-TR" altLang="en-US" sz="7200" dirty="0" smtClean="0">
                <a:latin typeface="+mj-lt"/>
              </a:rPr>
              <a:t>. </a:t>
            </a:r>
            <a:endParaRPr lang="tr-TR" altLang="en-US" sz="7200" dirty="0">
              <a:latin typeface="+mj-lt"/>
            </a:endParaRP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55</a:t>
            </a:fld>
            <a:endParaRPr lang="tr-TR"/>
          </a:p>
        </p:txBody>
      </p:sp>
    </p:spTree>
    <p:extLst>
      <p:ext uri="{BB962C8B-B14F-4D97-AF65-F5344CB8AC3E}">
        <p14:creationId xmlns:p14="http://schemas.microsoft.com/office/powerpoint/2010/main" val="11751233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641379"/>
          </a:xfrm>
        </p:spPr>
        <p:txBody>
          <a:bodyPr>
            <a:normAutofit fontScale="32500" lnSpcReduction="20000"/>
          </a:bodyPr>
          <a:lstStyle/>
          <a:p>
            <a:pPr marL="914400" lvl="2" indent="0">
              <a:spcAft>
                <a:spcPts val="600"/>
              </a:spcAft>
              <a:buClr>
                <a:srgbClr val="000066"/>
              </a:buClr>
              <a:buNone/>
            </a:pPr>
            <a:r>
              <a:rPr lang="tr-TR" altLang="en-US" sz="6200" b="1" dirty="0">
                <a:solidFill>
                  <a:srgbClr val="0070C0"/>
                </a:solidFill>
              </a:rPr>
              <a:t>1.3.2. Projenin genelde hedef ülkenin/ülkelerin, bölgenin/ bölgelerin ve/veya ilgili sektörlerin ihtiyaçları ve sorunlarıyla olan </a:t>
            </a:r>
            <a:r>
              <a:rPr lang="tr-TR" altLang="en-US" sz="6200" b="1" dirty="0" err="1">
                <a:solidFill>
                  <a:srgbClr val="0070C0"/>
                </a:solidFill>
              </a:rPr>
              <a:t>ilgililiği</a:t>
            </a:r>
            <a:r>
              <a:rPr lang="tr-TR" altLang="en-US" sz="6200" b="1" dirty="0">
                <a:solidFill>
                  <a:srgbClr val="0070C0"/>
                </a:solidFill>
              </a:rPr>
              <a:t> (AB girişimleriyle olan sinerji ve tekrarlardan kaçınma dahil olmak üzere)</a:t>
            </a:r>
          </a:p>
          <a:p>
            <a:pPr eaLnBrk="0" hangingPunct="0">
              <a:spcBef>
                <a:spcPct val="0"/>
              </a:spcBef>
              <a:spcAft>
                <a:spcPts val="600"/>
              </a:spcAft>
              <a:buClr>
                <a:srgbClr val="000066"/>
              </a:buClr>
            </a:pPr>
            <a:endParaRPr lang="tr-TR" altLang="en-US" sz="6200" dirty="0" smtClean="0">
              <a:solidFill>
                <a:srgbClr val="0070C0"/>
              </a:solidFill>
            </a:endParaRPr>
          </a:p>
          <a:p>
            <a:pPr lvl="1" eaLnBrk="0" hangingPunct="0">
              <a:spcBef>
                <a:spcPct val="0"/>
              </a:spcBef>
              <a:spcAft>
                <a:spcPts val="1200"/>
              </a:spcAft>
              <a:buClr>
                <a:srgbClr val="000066"/>
              </a:buClr>
              <a:buFont typeface="Arial" charset="-94"/>
              <a:buChar char="•"/>
            </a:pPr>
            <a:r>
              <a:rPr lang="tr-TR" altLang="en-US" sz="6200" dirty="0" smtClean="0">
                <a:latin typeface="+mj-lt"/>
              </a:rPr>
              <a:t>Proje</a:t>
            </a:r>
            <a:r>
              <a:rPr lang="tr-TR" altLang="en-US" sz="6200" dirty="0">
                <a:latin typeface="+mj-lt"/>
              </a:rPr>
              <a:t>, daha önce yapılmış bir projenin devamı ise, ortaya çıkan temel sonuçları ve değerlendirme önerilerini dikkate alarak, teklif edilen projenin önceki projenin faaliyetleri ve sonuçları üzerine nasıl kurgulandığını açıklayınız</a:t>
            </a:r>
            <a:r>
              <a:rPr lang="tr-TR" altLang="en-US" sz="6200" dirty="0" smtClean="0">
                <a:latin typeface="+mj-lt"/>
              </a:rPr>
              <a:t>.</a:t>
            </a:r>
          </a:p>
          <a:p>
            <a:pPr marL="457200" lvl="1" indent="0" eaLnBrk="0" hangingPunct="0">
              <a:spcBef>
                <a:spcPct val="0"/>
              </a:spcBef>
              <a:spcAft>
                <a:spcPts val="1200"/>
              </a:spcAft>
              <a:buClr>
                <a:srgbClr val="000066"/>
              </a:buClr>
              <a:buNone/>
            </a:pPr>
            <a:endParaRPr lang="tr-TR" altLang="en-US" sz="6200" dirty="0">
              <a:latin typeface="+mj-lt"/>
            </a:endParaRPr>
          </a:p>
          <a:p>
            <a:pPr lvl="1" eaLnBrk="0" hangingPunct="0">
              <a:spcBef>
                <a:spcPct val="0"/>
              </a:spcBef>
              <a:spcAft>
                <a:spcPts val="1200"/>
              </a:spcAft>
              <a:buClr>
                <a:srgbClr val="000066"/>
              </a:buClr>
              <a:buFont typeface="Arial" charset="-94"/>
              <a:buChar char="•"/>
            </a:pPr>
            <a:r>
              <a:rPr lang="tr-TR" altLang="en-US" sz="6200" dirty="0">
                <a:latin typeface="+mj-lt"/>
              </a:rPr>
              <a:t>Proje, daha büyük bir programın parçası ise, projenin bu programla veya başka bir proje ile nasıl uyumlu ve uygun olduğunu açıklayınız. Özellikle AB kaynaklı olmak üzere, diğer girişimlerle muhtemel ortaklıklar ve birliktelikleri belirtiniz. </a:t>
            </a: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56</a:t>
            </a:fld>
            <a:endParaRPr lang="tr-TR"/>
          </a:p>
        </p:txBody>
      </p:sp>
    </p:spTree>
    <p:extLst>
      <p:ext uri="{BB962C8B-B14F-4D97-AF65-F5344CB8AC3E}">
        <p14:creationId xmlns:p14="http://schemas.microsoft.com/office/powerpoint/2010/main" val="8382193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eaLnBrk="0" hangingPunct="0">
              <a:spcBef>
                <a:spcPct val="0"/>
              </a:spcBef>
              <a:buClr>
                <a:srgbClr val="000066"/>
              </a:buClr>
              <a:buFontTx/>
              <a:buNone/>
            </a:pPr>
            <a:r>
              <a:rPr lang="tr-TR" altLang="en-US" sz="2200" b="1" dirty="0" smtClean="0">
                <a:solidFill>
                  <a:srgbClr val="0070C0"/>
                </a:solidFill>
              </a:rPr>
              <a:t>		1.3.3</a:t>
            </a:r>
            <a:r>
              <a:rPr lang="tr-TR" altLang="en-US" sz="2200" b="1" dirty="0">
                <a:solidFill>
                  <a:srgbClr val="0070C0"/>
                </a:solidFill>
              </a:rPr>
              <a:t>. Hedef grup ve nihai faydalanıcılar ile onların ihtiyaçlarının ve </a:t>
            </a:r>
            <a:r>
              <a:rPr lang="tr-TR" altLang="en-US" sz="2200" b="1" dirty="0" smtClean="0">
                <a:solidFill>
                  <a:srgbClr val="0070C0"/>
                </a:solidFill>
              </a:rPr>
              <a:t>	sorunlarının </a:t>
            </a:r>
            <a:r>
              <a:rPr lang="tr-TR" altLang="en-US" sz="2200" b="1" dirty="0">
                <a:solidFill>
                  <a:srgbClr val="0070C0"/>
                </a:solidFill>
              </a:rPr>
              <a:t>ve projenin bu ihtiyaçları nasıl karşılayacağının </a:t>
            </a:r>
            <a:r>
              <a:rPr lang="tr-TR" altLang="en-US" sz="2200" b="1" dirty="0" smtClean="0">
                <a:solidFill>
                  <a:srgbClr val="0070C0"/>
                </a:solidFill>
              </a:rPr>
              <a:t>	açıklanması </a:t>
            </a:r>
            <a:r>
              <a:rPr lang="tr-TR" altLang="en-US" sz="2200" b="1" dirty="0">
                <a:solidFill>
                  <a:srgbClr val="0070C0"/>
                </a:solidFill>
              </a:rPr>
              <a:t>ve tanımlanması </a:t>
            </a:r>
            <a:endParaRPr lang="tr-TR" altLang="en-US" sz="2200" b="1" dirty="0" smtClean="0">
              <a:solidFill>
                <a:srgbClr val="0070C0"/>
              </a:solidFill>
            </a:endParaRPr>
          </a:p>
          <a:p>
            <a:pPr eaLnBrk="0" hangingPunct="0">
              <a:spcBef>
                <a:spcPct val="0"/>
              </a:spcBef>
              <a:buClr>
                <a:srgbClr val="000066"/>
              </a:buClr>
              <a:buFontTx/>
              <a:buNone/>
            </a:pPr>
            <a:endParaRPr lang="tr-TR" altLang="en-US" b="1" dirty="0">
              <a:solidFill>
                <a:srgbClr val="0070C0"/>
              </a:solidFill>
            </a:endParaRPr>
          </a:p>
          <a:p>
            <a:pPr eaLnBrk="0" hangingPunct="0">
              <a:spcBef>
                <a:spcPct val="0"/>
              </a:spcBef>
              <a:buClr>
                <a:srgbClr val="000066"/>
              </a:buClr>
            </a:pPr>
            <a:r>
              <a:rPr lang="tr-TR" altLang="en-US" sz="2200" dirty="0"/>
              <a:t>Seçim kriterlerini de belirterek, her bir hedef grup ve nihai faydalanıcının (mümkünse sayısal veriler de kullanarak) tanımını yapınız</a:t>
            </a:r>
            <a:r>
              <a:rPr lang="tr-TR" altLang="en-US" sz="2200" dirty="0" smtClean="0"/>
              <a:t>.</a:t>
            </a:r>
          </a:p>
          <a:p>
            <a:pPr eaLnBrk="0" hangingPunct="0">
              <a:spcBef>
                <a:spcPct val="0"/>
              </a:spcBef>
              <a:buClr>
                <a:srgbClr val="000066"/>
              </a:buClr>
            </a:pPr>
            <a:endParaRPr lang="tr-TR" altLang="en-US" sz="2200" dirty="0"/>
          </a:p>
          <a:p>
            <a:pPr eaLnBrk="0" hangingPunct="0">
              <a:spcBef>
                <a:spcPct val="0"/>
              </a:spcBef>
              <a:buClr>
                <a:srgbClr val="000066"/>
              </a:buClr>
            </a:pPr>
            <a:r>
              <a:rPr lang="tr-TR" altLang="en-US" sz="2200" dirty="0"/>
              <a:t>Her bir hedef grubun ve nihai faydalanıcının ihtiyaçlarını ve sorunlarını açıklayınız. </a:t>
            </a:r>
            <a:endParaRPr lang="tr-TR" altLang="en-US" sz="2200" dirty="0" smtClean="0"/>
          </a:p>
          <a:p>
            <a:pPr eaLnBrk="0" hangingPunct="0">
              <a:spcBef>
                <a:spcPct val="0"/>
              </a:spcBef>
              <a:buClr>
                <a:srgbClr val="000066"/>
              </a:buClr>
            </a:pPr>
            <a:endParaRPr lang="tr-TR" altLang="en-US" sz="2200" dirty="0"/>
          </a:p>
          <a:p>
            <a:pPr eaLnBrk="0" hangingPunct="0">
              <a:spcBef>
                <a:spcPct val="0"/>
              </a:spcBef>
              <a:buClr>
                <a:srgbClr val="000066"/>
              </a:buClr>
            </a:pPr>
            <a:r>
              <a:rPr lang="tr-TR" altLang="en-US" sz="2200" dirty="0"/>
              <a:t>Proje teklifinin, hedef grupların ve nihai yararlanıcıların ihtiyaçları ve sorunlarıyla olan ilgisini belirtiniz. </a:t>
            </a:r>
            <a:endParaRPr lang="tr-TR" altLang="en-US" sz="2200" dirty="0" smtClean="0"/>
          </a:p>
          <a:p>
            <a:pPr eaLnBrk="0" hangingPunct="0">
              <a:spcBef>
                <a:spcPct val="0"/>
              </a:spcBef>
              <a:buClr>
                <a:srgbClr val="000066"/>
              </a:buClr>
            </a:pPr>
            <a:endParaRPr lang="tr-TR" altLang="en-US" sz="2200" dirty="0"/>
          </a:p>
          <a:p>
            <a:pPr eaLnBrk="0" hangingPunct="0">
              <a:spcBef>
                <a:spcPct val="0"/>
              </a:spcBef>
              <a:buClr>
                <a:srgbClr val="000066"/>
              </a:buClr>
            </a:pPr>
            <a:r>
              <a:rPr lang="tr-TR" altLang="en-US" sz="2200" dirty="0"/>
              <a:t>Hedef grupların ve nihai faydalanıcıların katılımını sağlamaya yönelik süreçleri açıklayınız</a:t>
            </a:r>
            <a:r>
              <a:rPr lang="tr-TR" altLang="en-US" sz="2200" dirty="0" smtClean="0"/>
              <a:t>.</a:t>
            </a:r>
          </a:p>
          <a:p>
            <a:pPr eaLnBrk="0" hangingPunct="0">
              <a:spcBef>
                <a:spcPct val="0"/>
              </a:spcBef>
              <a:buClr>
                <a:srgbClr val="000066"/>
              </a:buClr>
            </a:pPr>
            <a:endParaRPr lang="tr-TR" altLang="en-US" dirty="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57</a:t>
            </a:fld>
            <a:endParaRPr lang="tr-TR"/>
          </a:p>
        </p:txBody>
      </p:sp>
    </p:spTree>
    <p:extLst>
      <p:ext uri="{BB962C8B-B14F-4D97-AF65-F5344CB8AC3E}">
        <p14:creationId xmlns:p14="http://schemas.microsoft.com/office/powerpoint/2010/main" val="4929790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eaLnBrk="0" hangingPunct="0">
              <a:spcBef>
                <a:spcPct val="0"/>
              </a:spcBef>
              <a:buClr>
                <a:srgbClr val="000066"/>
              </a:buClr>
              <a:buNone/>
            </a:pPr>
            <a:endParaRPr lang="tr-TR" altLang="en-US" dirty="0"/>
          </a:p>
          <a:p>
            <a:pPr eaLnBrk="0" hangingPunct="0">
              <a:spcBef>
                <a:spcPct val="0"/>
              </a:spcBef>
              <a:buClr>
                <a:srgbClr val="000066"/>
              </a:buClr>
              <a:buFontTx/>
              <a:buNone/>
            </a:pPr>
            <a:r>
              <a:rPr lang="tr-TR" altLang="en-US" sz="2000" b="1" dirty="0" smtClean="0">
                <a:solidFill>
                  <a:srgbClr val="0070C0"/>
                </a:solidFill>
              </a:rPr>
              <a:t>		1.3.4</a:t>
            </a:r>
            <a:r>
              <a:rPr lang="tr-TR" altLang="en-US" sz="2000" b="1" dirty="0">
                <a:solidFill>
                  <a:srgbClr val="0070C0"/>
                </a:solidFill>
              </a:rPr>
              <a:t>. Diğer katma-değer </a:t>
            </a:r>
            <a:r>
              <a:rPr lang="tr-TR" altLang="en-US" sz="2000" b="1" dirty="0" smtClean="0">
                <a:solidFill>
                  <a:srgbClr val="0070C0"/>
                </a:solidFill>
              </a:rPr>
              <a:t>unsurları</a:t>
            </a:r>
          </a:p>
          <a:p>
            <a:pPr eaLnBrk="0" hangingPunct="0">
              <a:spcBef>
                <a:spcPct val="0"/>
              </a:spcBef>
              <a:buClr>
                <a:srgbClr val="000066"/>
              </a:buClr>
              <a:buFontTx/>
              <a:buNone/>
            </a:pPr>
            <a:endParaRPr lang="tr-TR" altLang="en-US" sz="2000" b="1" dirty="0">
              <a:solidFill>
                <a:srgbClr val="0070C0"/>
              </a:solidFill>
            </a:endParaRPr>
          </a:p>
          <a:p>
            <a:pPr algn="just" eaLnBrk="0" hangingPunct="0">
              <a:spcBef>
                <a:spcPct val="0"/>
              </a:spcBef>
              <a:spcAft>
                <a:spcPts val="1200"/>
              </a:spcAft>
              <a:buClr>
                <a:srgbClr val="000066"/>
              </a:buClr>
            </a:pPr>
            <a:r>
              <a:rPr lang="tr-TR" altLang="en-US" sz="2000" dirty="0"/>
              <a:t>Özellikle kamu-özel sektör ortaklıklarının geliştirilmesi ya da teşvik edilmesi, yenilikçi ve iyi uygulamalar veya çevresel konular, cinsiyet eşitliği, fırsat eşitliği, engelli insanların ihtiyaçları, azınlık hakları ve yerli halkların hakları gibi konulardaki özel katma-değer yaratan unsurları belirtiniz.</a:t>
            </a: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58</a:t>
            </a:fld>
            <a:endParaRPr lang="tr-TR"/>
          </a:p>
        </p:txBody>
      </p:sp>
    </p:spTree>
    <p:extLst>
      <p:ext uri="{BB962C8B-B14F-4D97-AF65-F5344CB8AC3E}">
        <p14:creationId xmlns:p14="http://schemas.microsoft.com/office/powerpoint/2010/main" val="7327558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484784"/>
            <a:ext cx="8229600" cy="922114"/>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611560" y="1988840"/>
            <a:ext cx="8229600" cy="3960440"/>
          </a:xfrm>
        </p:spPr>
        <p:txBody>
          <a:bodyPr>
            <a:noAutofit/>
          </a:bodyPr>
          <a:lstStyle/>
          <a:p>
            <a:pPr marL="0" indent="0" algn="ctr">
              <a:buNone/>
            </a:pPr>
            <a:endParaRPr lang="tr-TR" sz="2400" b="1" dirty="0" smtClean="0"/>
          </a:p>
          <a:p>
            <a:pPr marL="0" indent="0" algn="ctr">
              <a:buNone/>
            </a:pPr>
            <a:r>
              <a:rPr lang="tr-TR" sz="2400" b="1" dirty="0" smtClean="0"/>
              <a:t>ÖNEMLİ</a:t>
            </a:r>
          </a:p>
          <a:p>
            <a:r>
              <a:rPr lang="tr-TR" sz="2400" dirty="0"/>
              <a:t>Başvurular proje ön teklifi formatı kullanılarak yapılmalıdır</a:t>
            </a:r>
          </a:p>
          <a:p>
            <a:r>
              <a:rPr lang="tr-TR" sz="2400" dirty="0"/>
              <a:t>Başvurular İngilizce olmalıdır</a:t>
            </a:r>
          </a:p>
          <a:p>
            <a:r>
              <a:rPr lang="tr-TR" sz="2400" dirty="0"/>
              <a:t>Proje ön teklifinde ilgili bölümler projede yer alan </a:t>
            </a:r>
            <a:r>
              <a:rPr lang="tr-TR" sz="2400" dirty="0" smtClean="0"/>
              <a:t>eş-başvuran(bölüm 4) ve Bağlı kuruluşlarca </a:t>
            </a:r>
            <a:r>
              <a:rPr lang="tr-TR" sz="2400" dirty="0"/>
              <a:t>(bölüm 5) doldurulmalı  ve imzalatılmalıdır.</a:t>
            </a:r>
          </a:p>
          <a:p>
            <a:r>
              <a:rPr lang="tr-TR" sz="2400" dirty="0">
                <a:solidFill>
                  <a:prstClr val="black"/>
                </a:solidFill>
              </a:rPr>
              <a:t>Proje </a:t>
            </a:r>
            <a:r>
              <a:rPr lang="en-US" sz="2400" dirty="0">
                <a:solidFill>
                  <a:prstClr val="black"/>
                </a:solidFill>
              </a:rPr>
              <a:t>ö</a:t>
            </a:r>
            <a:r>
              <a:rPr lang="tr-TR" sz="2400" dirty="0">
                <a:solidFill>
                  <a:prstClr val="black"/>
                </a:solidFill>
              </a:rPr>
              <a:t>n </a:t>
            </a:r>
            <a:r>
              <a:rPr lang="tr-TR" sz="2400" dirty="0" smtClean="0">
                <a:solidFill>
                  <a:prstClr val="black"/>
                </a:solidFill>
              </a:rPr>
              <a:t>teklifinde, </a:t>
            </a:r>
            <a:r>
              <a:rPr lang="tr-TR" sz="2400" dirty="0">
                <a:solidFill>
                  <a:prstClr val="black"/>
                </a:solidFill>
              </a:rPr>
              <a:t>talep edilecek tahmini hibe tutarı </a:t>
            </a:r>
            <a:r>
              <a:rPr lang="tr-TR" sz="2400" dirty="0" smtClean="0">
                <a:solidFill>
                  <a:prstClr val="black"/>
                </a:solidFill>
              </a:rPr>
              <a:t>belirtilmeli</a:t>
            </a:r>
            <a:r>
              <a:rPr lang="en-US" sz="2400" dirty="0" err="1" smtClean="0">
                <a:solidFill>
                  <a:prstClr val="black"/>
                </a:solidFill>
              </a:rPr>
              <a:t>dir</a:t>
            </a:r>
            <a:r>
              <a:rPr lang="tr-TR" sz="2400" dirty="0" smtClean="0">
                <a:solidFill>
                  <a:prstClr val="black"/>
                </a:solidFill>
              </a:rPr>
              <a:t>.</a:t>
            </a:r>
            <a:r>
              <a:rPr lang="en-US" sz="2400" dirty="0" smtClean="0">
                <a:solidFill>
                  <a:prstClr val="black"/>
                </a:solidFill>
              </a:rPr>
              <a:t> </a:t>
            </a:r>
            <a:endParaRPr lang="tr-TR" sz="2400" dirty="0">
              <a:solidFill>
                <a:prstClr val="black"/>
              </a:solidFill>
            </a:endParaRPr>
          </a:p>
          <a:p>
            <a:endParaRPr lang="tr-TR" sz="2400" b="1" dirty="0">
              <a:solidFill>
                <a:prstClr val="black"/>
              </a:solidFill>
            </a:endParaRPr>
          </a:p>
          <a:p>
            <a:pPr marL="0" indent="0" algn="ctr">
              <a:buNone/>
            </a:pPr>
            <a:endParaRPr lang="tr-TR" sz="2400" b="1"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59</a:t>
            </a:fld>
            <a:endParaRPr lang="tr-TR"/>
          </a:p>
        </p:txBody>
      </p:sp>
    </p:spTree>
    <p:extLst>
      <p:ext uri="{BB962C8B-B14F-4D97-AF65-F5344CB8AC3E}">
        <p14:creationId xmlns:p14="http://schemas.microsoft.com/office/powerpoint/2010/main" val="45328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615872"/>
            <a:ext cx="8229600" cy="922114"/>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564905"/>
            <a:ext cx="8291264" cy="3168352"/>
          </a:xfrm>
        </p:spPr>
        <p:txBody>
          <a:bodyPr>
            <a:normAutofit/>
          </a:bodyPr>
          <a:lstStyle/>
          <a:p>
            <a:pPr marL="0" lvl="1" indent="0" algn="ctr">
              <a:buNone/>
            </a:pPr>
            <a:r>
              <a:rPr lang="tr-TR" dirty="0"/>
              <a:t>Uygunluk </a:t>
            </a:r>
            <a:r>
              <a:rPr lang="tr-TR" dirty="0" smtClean="0"/>
              <a:t>Kriterleri</a:t>
            </a:r>
            <a:endParaRPr lang="tr-TR" dirty="0"/>
          </a:p>
          <a:p>
            <a:pPr marL="0" lvl="1" indent="0" algn="ctr">
              <a:buNone/>
            </a:pPr>
            <a:endParaRPr lang="tr-TR" b="1" cap="small" dirty="0"/>
          </a:p>
        </p:txBody>
      </p:sp>
      <p:sp>
        <p:nvSpPr>
          <p:cNvPr id="4" name="Yuvarlatılmış Dikdörtgen 3"/>
          <p:cNvSpPr/>
          <p:nvPr/>
        </p:nvSpPr>
        <p:spPr>
          <a:xfrm>
            <a:off x="616116" y="3717032"/>
            <a:ext cx="216024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Başvuru Sahiplerinin Uygunluğu</a:t>
            </a:r>
            <a:endParaRPr lang="tr-TR" sz="2400" dirty="0"/>
          </a:p>
        </p:txBody>
      </p:sp>
      <p:sp>
        <p:nvSpPr>
          <p:cNvPr id="5" name="Yuvarlatılmış Dikdörtgen 4"/>
          <p:cNvSpPr/>
          <p:nvPr/>
        </p:nvSpPr>
        <p:spPr>
          <a:xfrm>
            <a:off x="3332448" y="3722125"/>
            <a:ext cx="216024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Projenin Uygunluğu</a:t>
            </a:r>
            <a:endParaRPr lang="tr-TR" sz="2400" dirty="0"/>
          </a:p>
        </p:txBody>
      </p:sp>
      <p:sp>
        <p:nvSpPr>
          <p:cNvPr id="6" name="Yuvarlatılmış Dikdörtgen 5"/>
          <p:cNvSpPr/>
          <p:nvPr/>
        </p:nvSpPr>
        <p:spPr>
          <a:xfrm>
            <a:off x="6053336" y="3703586"/>
            <a:ext cx="216024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Maliyetlerin Uygunluğu</a:t>
            </a:r>
            <a:endParaRPr lang="tr-TR" sz="2400" dirty="0"/>
          </a:p>
        </p:txBody>
      </p:sp>
      <p:sp>
        <p:nvSpPr>
          <p:cNvPr id="7" name="Slayt Numarası Yer Tutucusu 6"/>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1703710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484784"/>
            <a:ext cx="8229600" cy="1008112"/>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492896"/>
            <a:ext cx="8229600" cy="3408115"/>
          </a:xfrm>
        </p:spPr>
        <p:txBody>
          <a:bodyPr>
            <a:noAutofit/>
          </a:bodyPr>
          <a:lstStyle/>
          <a:p>
            <a:pPr marL="0" indent="0" algn="ctr">
              <a:buNone/>
            </a:pPr>
            <a:r>
              <a:rPr lang="tr-TR" sz="2400" b="1" dirty="0"/>
              <a:t>ÖNEMLİ</a:t>
            </a:r>
          </a:p>
          <a:p>
            <a:pPr algn="just"/>
            <a:r>
              <a:rPr lang="tr-TR" sz="2400" dirty="0" smtClean="0"/>
              <a:t>Proje </a:t>
            </a:r>
            <a:r>
              <a:rPr lang="tr-TR" sz="2400" dirty="0"/>
              <a:t>Ön Teklifindeki talimatlarda belirtilen hususlarla ilgili herhangi bir hata veya önemli bir uygunsuzluk Proje Ön Teklifinin reddedilmesine neden olabilir</a:t>
            </a:r>
            <a:r>
              <a:rPr lang="tr-TR" sz="2400" dirty="0" smtClean="0"/>
              <a:t>.</a:t>
            </a:r>
          </a:p>
          <a:p>
            <a:pPr algn="just"/>
            <a:endParaRPr lang="tr-TR" sz="2400" dirty="0" smtClean="0"/>
          </a:p>
          <a:p>
            <a:pPr algn="just"/>
            <a:r>
              <a:rPr lang="en-US" sz="2400" dirty="0" err="1">
                <a:solidFill>
                  <a:prstClr val="black"/>
                </a:solidFill>
              </a:rPr>
              <a:t>Proje</a:t>
            </a:r>
            <a:r>
              <a:rPr lang="en-US" sz="2400" dirty="0">
                <a:solidFill>
                  <a:prstClr val="black"/>
                </a:solidFill>
              </a:rPr>
              <a:t> </a:t>
            </a:r>
            <a:r>
              <a:rPr lang="en-US" sz="2400" dirty="0" err="1">
                <a:solidFill>
                  <a:prstClr val="black"/>
                </a:solidFill>
              </a:rPr>
              <a:t>ön</a:t>
            </a:r>
            <a:r>
              <a:rPr lang="en-US" sz="2400" dirty="0">
                <a:solidFill>
                  <a:prstClr val="black"/>
                </a:solidFill>
              </a:rPr>
              <a:t> </a:t>
            </a:r>
            <a:r>
              <a:rPr lang="en-US" sz="2400" dirty="0" err="1">
                <a:solidFill>
                  <a:prstClr val="black"/>
                </a:solidFill>
              </a:rPr>
              <a:t>teklifinde</a:t>
            </a:r>
            <a:r>
              <a:rPr lang="en-US" sz="2400" dirty="0">
                <a:solidFill>
                  <a:prstClr val="black"/>
                </a:solidFill>
              </a:rPr>
              <a:t> </a:t>
            </a:r>
            <a:r>
              <a:rPr lang="en-US" sz="2400" dirty="0" err="1">
                <a:solidFill>
                  <a:prstClr val="black"/>
                </a:solidFill>
              </a:rPr>
              <a:t>bütçe</a:t>
            </a:r>
            <a:r>
              <a:rPr lang="en-US" sz="2400" dirty="0">
                <a:solidFill>
                  <a:prstClr val="black"/>
                </a:solidFill>
              </a:rPr>
              <a:t> </a:t>
            </a:r>
            <a:r>
              <a:rPr lang="en-US" sz="2400" dirty="0" err="1">
                <a:solidFill>
                  <a:prstClr val="black"/>
                </a:solidFill>
              </a:rPr>
              <a:t>dokümanı</a:t>
            </a:r>
            <a:r>
              <a:rPr lang="en-US" sz="2400" dirty="0">
                <a:solidFill>
                  <a:prstClr val="black"/>
                </a:solidFill>
              </a:rPr>
              <a:t> </a:t>
            </a:r>
            <a:r>
              <a:rPr lang="en-US" sz="2400" dirty="0" err="1">
                <a:solidFill>
                  <a:prstClr val="black"/>
                </a:solidFill>
              </a:rPr>
              <a:t>sunulmayacaktır</a:t>
            </a:r>
            <a:r>
              <a:rPr lang="en-US" sz="2400" dirty="0">
                <a:solidFill>
                  <a:prstClr val="black"/>
                </a:solidFill>
              </a:rPr>
              <a:t>. </a:t>
            </a:r>
            <a:r>
              <a:rPr lang="en-US" sz="2400" dirty="0" err="1">
                <a:solidFill>
                  <a:prstClr val="black"/>
                </a:solidFill>
              </a:rPr>
              <a:t>Bütçe</a:t>
            </a:r>
            <a:r>
              <a:rPr lang="en-US" sz="2400" dirty="0">
                <a:solidFill>
                  <a:prstClr val="black"/>
                </a:solidFill>
              </a:rPr>
              <a:t>, </a:t>
            </a:r>
            <a:r>
              <a:rPr lang="tr-TR" sz="2400" dirty="0" smtClean="0">
                <a:solidFill>
                  <a:prstClr val="black"/>
                </a:solidFill>
              </a:rPr>
              <a:t>tam başvuru </a:t>
            </a:r>
            <a:r>
              <a:rPr lang="tr-TR" sz="2400" dirty="0">
                <a:solidFill>
                  <a:prstClr val="black"/>
                </a:solidFill>
              </a:rPr>
              <a:t>formu</a:t>
            </a:r>
            <a:r>
              <a:rPr lang="en-US" sz="2400" dirty="0">
                <a:solidFill>
                  <a:prstClr val="black"/>
                </a:solidFill>
              </a:rPr>
              <a:t> </a:t>
            </a:r>
            <a:r>
              <a:rPr lang="tr-TR" sz="2400" dirty="0">
                <a:solidFill>
                  <a:prstClr val="black"/>
                </a:solidFill>
              </a:rPr>
              <a:t>sunulması </a:t>
            </a:r>
            <a:r>
              <a:rPr lang="en-US" sz="2400" dirty="0" err="1">
                <a:solidFill>
                  <a:prstClr val="black"/>
                </a:solidFill>
              </a:rPr>
              <a:t>aşamasında</a:t>
            </a:r>
            <a:r>
              <a:rPr lang="tr-TR" sz="2400" dirty="0">
                <a:solidFill>
                  <a:prstClr val="black"/>
                </a:solidFill>
              </a:rPr>
              <a:t> davet edilecek başvuru sahiplerin</a:t>
            </a:r>
            <a:r>
              <a:rPr lang="en-US" sz="2400" dirty="0">
                <a:solidFill>
                  <a:prstClr val="black"/>
                </a:solidFill>
              </a:rPr>
              <a:t>den</a:t>
            </a:r>
            <a:r>
              <a:rPr lang="tr-TR" sz="2400" dirty="0">
                <a:solidFill>
                  <a:prstClr val="black"/>
                </a:solidFill>
              </a:rPr>
              <a:t> detaylı</a:t>
            </a:r>
            <a:r>
              <a:rPr lang="en-US" sz="2400" dirty="0">
                <a:solidFill>
                  <a:prstClr val="black"/>
                </a:solidFill>
              </a:rPr>
              <a:t> </a:t>
            </a:r>
            <a:r>
              <a:rPr lang="en-US" sz="2400" dirty="0" err="1">
                <a:solidFill>
                  <a:prstClr val="black"/>
                </a:solidFill>
              </a:rPr>
              <a:t>biçimde</a:t>
            </a:r>
            <a:r>
              <a:rPr lang="tr-TR" sz="2400" dirty="0">
                <a:solidFill>
                  <a:prstClr val="black"/>
                </a:solidFill>
              </a:rPr>
              <a:t> </a:t>
            </a:r>
            <a:r>
              <a:rPr lang="en-US" sz="2400" dirty="0" err="1">
                <a:solidFill>
                  <a:prstClr val="black"/>
                </a:solidFill>
              </a:rPr>
              <a:t>isten</a:t>
            </a:r>
            <a:r>
              <a:rPr lang="tr-TR" sz="2400" dirty="0" err="1">
                <a:solidFill>
                  <a:prstClr val="black"/>
                </a:solidFill>
              </a:rPr>
              <a:t>ecektir</a:t>
            </a:r>
            <a:r>
              <a:rPr lang="tr-TR" sz="2400" dirty="0">
                <a:solidFill>
                  <a:prstClr val="black"/>
                </a:solidFill>
              </a:rPr>
              <a:t>.</a:t>
            </a:r>
          </a:p>
          <a:p>
            <a:endParaRPr lang="tr-TR" sz="2400" b="1"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60</a:t>
            </a:fld>
            <a:endParaRPr lang="tr-TR"/>
          </a:p>
        </p:txBody>
      </p:sp>
    </p:spTree>
    <p:extLst>
      <p:ext uri="{BB962C8B-B14F-4D97-AF65-F5344CB8AC3E}">
        <p14:creationId xmlns:p14="http://schemas.microsoft.com/office/powerpoint/2010/main" val="14349541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628800"/>
            <a:ext cx="8229600" cy="854968"/>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348880"/>
            <a:ext cx="8229600" cy="3777283"/>
          </a:xfrm>
        </p:spPr>
        <p:txBody>
          <a:bodyPr>
            <a:noAutofit/>
          </a:bodyPr>
          <a:lstStyle/>
          <a:p>
            <a:pPr marL="0" indent="0" algn="ctr">
              <a:buNone/>
            </a:pPr>
            <a:r>
              <a:rPr lang="tr-TR" sz="2400" b="1" dirty="0" smtClean="0"/>
              <a:t>ÖNEMLİ</a:t>
            </a:r>
            <a:endParaRPr lang="en-US" sz="2400" b="1" dirty="0" smtClean="0">
              <a:solidFill>
                <a:prstClr val="black"/>
              </a:solidFill>
            </a:endParaRPr>
          </a:p>
          <a:p>
            <a:r>
              <a:rPr lang="en-US" sz="2400" dirty="0" err="1" smtClean="0">
                <a:solidFill>
                  <a:prstClr val="black"/>
                </a:solidFill>
              </a:rPr>
              <a:t>Proje</a:t>
            </a:r>
            <a:r>
              <a:rPr lang="en-US" sz="2400" dirty="0" smtClean="0">
                <a:solidFill>
                  <a:prstClr val="black"/>
                </a:solidFill>
              </a:rPr>
              <a:t> </a:t>
            </a:r>
            <a:r>
              <a:rPr lang="en-US" sz="2400" dirty="0" err="1" smtClean="0">
                <a:solidFill>
                  <a:prstClr val="black"/>
                </a:solidFill>
              </a:rPr>
              <a:t>ön</a:t>
            </a:r>
            <a:r>
              <a:rPr lang="en-US" sz="2400" dirty="0" smtClean="0">
                <a:solidFill>
                  <a:prstClr val="black"/>
                </a:solidFill>
              </a:rPr>
              <a:t> </a:t>
            </a:r>
            <a:r>
              <a:rPr lang="en-US" sz="2400" dirty="0" err="1" smtClean="0">
                <a:solidFill>
                  <a:prstClr val="black"/>
                </a:solidFill>
              </a:rPr>
              <a:t>teklif</a:t>
            </a:r>
            <a:r>
              <a:rPr lang="en-US" sz="2400" dirty="0" smtClean="0">
                <a:solidFill>
                  <a:prstClr val="black"/>
                </a:solidFill>
              </a:rPr>
              <a:t> </a:t>
            </a:r>
            <a:r>
              <a:rPr lang="en-US" sz="2400" dirty="0" err="1" smtClean="0">
                <a:solidFill>
                  <a:prstClr val="black"/>
                </a:solidFill>
              </a:rPr>
              <a:t>aşamasında</a:t>
            </a:r>
            <a:r>
              <a:rPr lang="en-US" sz="2400" dirty="0" smtClean="0">
                <a:solidFill>
                  <a:prstClr val="black"/>
                </a:solidFill>
              </a:rPr>
              <a:t> </a:t>
            </a:r>
            <a:r>
              <a:rPr lang="en-US" sz="2400" dirty="0" err="1" smtClean="0">
                <a:solidFill>
                  <a:prstClr val="black"/>
                </a:solidFill>
              </a:rPr>
              <a:t>belirtilen</a:t>
            </a:r>
            <a:r>
              <a:rPr lang="en-US" sz="2400" dirty="0" smtClean="0">
                <a:solidFill>
                  <a:prstClr val="black"/>
                </a:solidFill>
              </a:rPr>
              <a:t> </a:t>
            </a:r>
            <a:r>
              <a:rPr lang="en-US" sz="2400" dirty="0" err="1" smtClean="0">
                <a:solidFill>
                  <a:prstClr val="black"/>
                </a:solidFill>
              </a:rPr>
              <a:t>hibe</a:t>
            </a:r>
            <a:r>
              <a:rPr lang="en-US" sz="2400" dirty="0" smtClean="0">
                <a:solidFill>
                  <a:prstClr val="black"/>
                </a:solidFill>
              </a:rPr>
              <a:t> </a:t>
            </a:r>
            <a:r>
              <a:rPr lang="en-US" sz="2400" dirty="0" err="1" smtClean="0">
                <a:solidFill>
                  <a:prstClr val="black"/>
                </a:solidFill>
              </a:rPr>
              <a:t>miktarı</a:t>
            </a:r>
            <a:r>
              <a:rPr lang="en-US" sz="2400" dirty="0" smtClean="0">
                <a:solidFill>
                  <a:prstClr val="black"/>
                </a:solidFill>
              </a:rPr>
              <a:t> (AB </a:t>
            </a:r>
            <a:r>
              <a:rPr lang="tr-TR" sz="2400" dirty="0" smtClean="0">
                <a:solidFill>
                  <a:prstClr val="black"/>
                </a:solidFill>
              </a:rPr>
              <a:t>ve TR </a:t>
            </a:r>
            <a:r>
              <a:rPr lang="en-US" sz="2400" dirty="0" err="1" smtClean="0">
                <a:solidFill>
                  <a:prstClr val="black"/>
                </a:solidFill>
              </a:rPr>
              <a:t>katkısı</a:t>
            </a:r>
            <a:r>
              <a:rPr lang="en-US" sz="2400" dirty="0" smtClean="0">
                <a:solidFill>
                  <a:prstClr val="black"/>
                </a:solidFill>
              </a:rPr>
              <a:t>) </a:t>
            </a:r>
            <a:r>
              <a:rPr lang="en-US" sz="2400" dirty="0" err="1" smtClean="0">
                <a:solidFill>
                  <a:prstClr val="black"/>
                </a:solidFill>
              </a:rPr>
              <a:t>başvuru</a:t>
            </a:r>
            <a:r>
              <a:rPr lang="en-US" sz="2400" dirty="0" smtClean="0">
                <a:solidFill>
                  <a:prstClr val="black"/>
                </a:solidFill>
              </a:rPr>
              <a:t> </a:t>
            </a:r>
            <a:r>
              <a:rPr lang="en-US" sz="2400" dirty="0" err="1" smtClean="0">
                <a:solidFill>
                  <a:prstClr val="black"/>
                </a:solidFill>
              </a:rPr>
              <a:t>aşamasında</a:t>
            </a:r>
            <a:r>
              <a:rPr lang="en-US" sz="2400" dirty="0" smtClean="0">
                <a:solidFill>
                  <a:prstClr val="black"/>
                </a:solidFill>
              </a:rPr>
              <a:t> %20</a:t>
            </a:r>
            <a:r>
              <a:rPr lang="tr-TR" sz="2400" dirty="0" smtClean="0">
                <a:solidFill>
                  <a:prstClr val="black"/>
                </a:solidFill>
              </a:rPr>
              <a:t>’</a:t>
            </a:r>
            <a:r>
              <a:rPr lang="en-US" sz="2400" dirty="0" smtClean="0">
                <a:solidFill>
                  <a:prstClr val="black"/>
                </a:solidFill>
              </a:rPr>
              <a:t>den </a:t>
            </a:r>
            <a:r>
              <a:rPr lang="en-US" sz="2400" dirty="0" err="1" smtClean="0">
                <a:solidFill>
                  <a:prstClr val="black"/>
                </a:solidFill>
              </a:rPr>
              <a:t>daha</a:t>
            </a:r>
            <a:r>
              <a:rPr lang="en-US" sz="2400" dirty="0" smtClean="0">
                <a:solidFill>
                  <a:prstClr val="black"/>
                </a:solidFill>
              </a:rPr>
              <a:t> </a:t>
            </a:r>
            <a:r>
              <a:rPr lang="en-US" sz="2400" dirty="0" err="1" smtClean="0">
                <a:solidFill>
                  <a:prstClr val="black"/>
                </a:solidFill>
              </a:rPr>
              <a:t>fazla</a:t>
            </a:r>
            <a:r>
              <a:rPr lang="en-US" sz="2400" dirty="0" smtClean="0">
                <a:solidFill>
                  <a:prstClr val="black"/>
                </a:solidFill>
              </a:rPr>
              <a:t> </a:t>
            </a:r>
            <a:r>
              <a:rPr lang="en-US" sz="2400" dirty="0" err="1" smtClean="0">
                <a:solidFill>
                  <a:prstClr val="black"/>
                </a:solidFill>
              </a:rPr>
              <a:t>değiştirilemez</a:t>
            </a:r>
            <a:r>
              <a:rPr lang="en-US" sz="2400" dirty="0" smtClean="0">
                <a:solidFill>
                  <a:prstClr val="black"/>
                </a:solidFill>
              </a:rPr>
              <a:t>. </a:t>
            </a:r>
            <a:endParaRPr lang="tr-TR" sz="2400" dirty="0" smtClean="0">
              <a:solidFill>
                <a:prstClr val="black"/>
              </a:solidFill>
            </a:endParaRPr>
          </a:p>
          <a:p>
            <a:pPr marL="0" indent="0">
              <a:buNone/>
            </a:pPr>
            <a:endParaRPr lang="en-US" sz="2400" dirty="0" smtClean="0">
              <a:solidFill>
                <a:prstClr val="black"/>
              </a:solidFill>
            </a:endParaRPr>
          </a:p>
          <a:p>
            <a:pPr algn="just"/>
            <a:r>
              <a:rPr lang="en-US" sz="2400" dirty="0" err="1" smtClean="0"/>
              <a:t>Ayrıca</a:t>
            </a:r>
            <a:r>
              <a:rPr lang="en-US" sz="2400" dirty="0" smtClean="0"/>
              <a:t>, </a:t>
            </a:r>
            <a:r>
              <a:rPr lang="en-US" sz="2400" dirty="0" err="1" smtClean="0"/>
              <a:t>proje</a:t>
            </a:r>
            <a:r>
              <a:rPr lang="en-US" sz="2400" dirty="0" smtClean="0"/>
              <a:t> </a:t>
            </a:r>
            <a:r>
              <a:rPr lang="en-US" sz="2400" dirty="0" err="1" smtClean="0"/>
              <a:t>ön</a:t>
            </a:r>
            <a:r>
              <a:rPr lang="en-US" sz="2400" dirty="0" smtClean="0"/>
              <a:t> </a:t>
            </a:r>
            <a:r>
              <a:rPr lang="en-US" sz="2400" dirty="0" err="1" smtClean="0"/>
              <a:t>teklifinde</a:t>
            </a:r>
            <a:r>
              <a:rPr lang="en-US" sz="2400" dirty="0" smtClean="0"/>
              <a:t> </a:t>
            </a:r>
            <a:r>
              <a:rPr lang="en-US" sz="2400" dirty="0" err="1" smtClean="0"/>
              <a:t>belirtilen</a:t>
            </a:r>
            <a:r>
              <a:rPr lang="en-US" sz="2400" dirty="0" smtClean="0"/>
              <a:t> </a:t>
            </a:r>
            <a:r>
              <a:rPr lang="en-US" sz="2400" dirty="0" err="1" smtClean="0"/>
              <a:t>proje</a:t>
            </a:r>
            <a:r>
              <a:rPr lang="en-US" sz="2400" dirty="0" smtClean="0"/>
              <a:t> </a:t>
            </a:r>
            <a:r>
              <a:rPr lang="en-US" sz="2400" dirty="0" err="1" smtClean="0"/>
              <a:t>temel</a:t>
            </a:r>
            <a:r>
              <a:rPr lang="en-US" sz="2400" dirty="0" smtClean="0"/>
              <a:t> </a:t>
            </a:r>
            <a:r>
              <a:rPr lang="en-US" sz="2400" dirty="0" err="1" smtClean="0"/>
              <a:t>unsurları</a:t>
            </a:r>
            <a:r>
              <a:rPr lang="en-US" sz="2400" dirty="0" smtClean="0"/>
              <a:t> (</a:t>
            </a:r>
            <a:r>
              <a:rPr lang="en-US" sz="2400" dirty="0" err="1" smtClean="0"/>
              <a:t>eşbaşvuran</a:t>
            </a:r>
            <a:r>
              <a:rPr lang="en-US" sz="2400" dirty="0" smtClean="0"/>
              <a:t>(lar), </a:t>
            </a:r>
            <a:r>
              <a:rPr lang="en-US" sz="2400" dirty="0" err="1" smtClean="0"/>
              <a:t>bağlı</a:t>
            </a:r>
            <a:r>
              <a:rPr lang="en-US" sz="2400" dirty="0" smtClean="0"/>
              <a:t> </a:t>
            </a:r>
            <a:r>
              <a:rPr lang="en-US" sz="2400" dirty="0" err="1" smtClean="0"/>
              <a:t>kuruluş</a:t>
            </a:r>
            <a:r>
              <a:rPr lang="en-US" sz="2400" dirty="0" smtClean="0"/>
              <a:t>(lar), </a:t>
            </a:r>
            <a:r>
              <a:rPr lang="en-US" sz="2400" dirty="0" err="1" smtClean="0"/>
              <a:t>iştirakçi</a:t>
            </a:r>
            <a:r>
              <a:rPr lang="en-US" sz="2400" dirty="0" smtClean="0"/>
              <a:t>(</a:t>
            </a:r>
            <a:r>
              <a:rPr lang="en-US" sz="2400" dirty="0" err="1" smtClean="0"/>
              <a:t>ler</a:t>
            </a:r>
            <a:r>
              <a:rPr lang="en-US" sz="2400" dirty="0" smtClean="0"/>
              <a:t>), </a:t>
            </a:r>
            <a:r>
              <a:rPr lang="en-US" sz="2400" dirty="0" err="1" smtClean="0"/>
              <a:t>öncelikli</a:t>
            </a:r>
            <a:r>
              <a:rPr lang="en-US" sz="2400" dirty="0" smtClean="0"/>
              <a:t> </a:t>
            </a:r>
            <a:r>
              <a:rPr lang="en-US" sz="2400" dirty="0" err="1" smtClean="0"/>
              <a:t>alan</a:t>
            </a:r>
            <a:r>
              <a:rPr lang="en-US" sz="2400" dirty="0" smtClean="0"/>
              <a:t>(lar), </a:t>
            </a:r>
            <a:r>
              <a:rPr lang="en-US" sz="2400" dirty="0" err="1" smtClean="0"/>
              <a:t>özel</a:t>
            </a:r>
            <a:r>
              <a:rPr lang="en-US" sz="2400" dirty="0" smtClean="0"/>
              <a:t> </a:t>
            </a:r>
            <a:r>
              <a:rPr lang="en-US" sz="2400" dirty="0" err="1" smtClean="0"/>
              <a:t>hedef</a:t>
            </a:r>
            <a:r>
              <a:rPr lang="en-US" sz="2400" dirty="0" smtClean="0"/>
              <a:t>(</a:t>
            </a:r>
            <a:r>
              <a:rPr lang="en-US" sz="2400" dirty="0" err="1" smtClean="0"/>
              <a:t>ler</a:t>
            </a:r>
            <a:r>
              <a:rPr lang="en-US" sz="2400" dirty="0" smtClean="0"/>
              <a:t>), </a:t>
            </a:r>
            <a:r>
              <a:rPr lang="en-US" sz="2400" dirty="0" err="1"/>
              <a:t>b</a:t>
            </a:r>
            <a:r>
              <a:rPr lang="en-US" sz="2400" dirty="0" err="1" smtClean="0"/>
              <a:t>eklenen</a:t>
            </a:r>
            <a:r>
              <a:rPr lang="en-US" sz="2400" dirty="0" smtClean="0"/>
              <a:t> </a:t>
            </a:r>
            <a:r>
              <a:rPr lang="en-US" sz="2400" dirty="0" err="1" smtClean="0"/>
              <a:t>sonuçlar</a:t>
            </a:r>
            <a:r>
              <a:rPr lang="en-US" sz="2400" dirty="0" smtClean="0"/>
              <a:t> ve </a:t>
            </a:r>
            <a:r>
              <a:rPr lang="en-US" sz="2400" dirty="0" err="1" smtClean="0"/>
              <a:t>ana</a:t>
            </a:r>
            <a:r>
              <a:rPr lang="en-US" sz="2400" dirty="0" smtClean="0"/>
              <a:t> </a:t>
            </a:r>
            <a:r>
              <a:rPr lang="en-US" sz="2400" dirty="0" err="1" smtClean="0"/>
              <a:t>faaliyetler</a:t>
            </a:r>
            <a:r>
              <a:rPr lang="en-US" sz="2400" dirty="0" smtClean="0"/>
              <a:t> tam </a:t>
            </a:r>
            <a:r>
              <a:rPr lang="en-US" sz="2400" dirty="0" err="1" smtClean="0"/>
              <a:t>başvuru</a:t>
            </a:r>
            <a:r>
              <a:rPr lang="en-US" sz="2400" dirty="0" smtClean="0"/>
              <a:t> </a:t>
            </a:r>
            <a:r>
              <a:rPr lang="en-US" sz="2400" dirty="0" err="1" smtClean="0"/>
              <a:t>formu</a:t>
            </a:r>
            <a:r>
              <a:rPr lang="en-US" sz="2400" dirty="0" smtClean="0"/>
              <a:t> </a:t>
            </a:r>
            <a:r>
              <a:rPr lang="en-US" sz="2400" dirty="0" err="1" smtClean="0"/>
              <a:t>sunulurken</a:t>
            </a:r>
            <a:r>
              <a:rPr lang="en-US" sz="2400" dirty="0" smtClean="0"/>
              <a:t> </a:t>
            </a:r>
            <a:r>
              <a:rPr lang="en-US" sz="2400" dirty="0" err="1" smtClean="0"/>
              <a:t>değiştirilemez</a:t>
            </a:r>
            <a:r>
              <a:rPr lang="en-US" sz="2400" dirty="0" smtClean="0"/>
              <a:t>.</a:t>
            </a:r>
            <a:endParaRPr lang="tr-TR" sz="2400" dirty="0" smtClean="0"/>
          </a:p>
          <a:p>
            <a:endParaRPr lang="tr-TR" sz="2400" dirty="0"/>
          </a:p>
          <a:p>
            <a:endParaRPr lang="tr-TR" sz="1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61</a:t>
            </a:fld>
            <a:endParaRPr lang="tr-TR"/>
          </a:p>
        </p:txBody>
      </p:sp>
    </p:spTree>
    <p:extLst>
      <p:ext uri="{BB962C8B-B14F-4D97-AF65-F5344CB8AC3E}">
        <p14:creationId xmlns:p14="http://schemas.microsoft.com/office/powerpoint/2010/main" val="4019773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412776"/>
            <a:ext cx="8229600" cy="926976"/>
          </a:xfrm>
        </p:spPr>
        <p:txBody>
          <a:bodyPr>
            <a:normAutofit/>
          </a:bodyPr>
          <a:lstStyle/>
          <a:p>
            <a:r>
              <a:rPr lang="tr-TR" sz="2900" dirty="0" smtClean="0">
                <a:solidFill>
                  <a:srgbClr val="0066CC"/>
                </a:solidFill>
                <a:effectLst>
                  <a:outerShdw blurRad="38100" dist="38100" dir="2700000" algn="tl">
                    <a:srgbClr val="C0C0C0"/>
                  </a:outerShdw>
                </a:effectLst>
              </a:rPr>
              <a:t>PROJE ÖN TEKLİFİ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67544" y="2276872"/>
            <a:ext cx="8229600" cy="3705275"/>
          </a:xfrm>
        </p:spPr>
        <p:txBody>
          <a:bodyPr>
            <a:normAutofit fontScale="62500" lnSpcReduction="20000"/>
          </a:bodyPr>
          <a:lstStyle/>
          <a:p>
            <a:pPr marL="0" indent="0" algn="ctr">
              <a:buNone/>
            </a:pPr>
            <a:r>
              <a:rPr lang="tr-TR" b="1" dirty="0" smtClean="0"/>
              <a:t>ÖNEMLİ</a:t>
            </a:r>
          </a:p>
          <a:p>
            <a:pPr algn="just"/>
            <a:r>
              <a:rPr lang="tr-TR" dirty="0" smtClean="0"/>
              <a:t>Sadece</a:t>
            </a:r>
            <a:r>
              <a:rPr lang="tr-TR" dirty="0"/>
              <a:t> Proje </a:t>
            </a:r>
            <a:r>
              <a:rPr lang="en-US" dirty="0" err="1"/>
              <a:t>Ön</a:t>
            </a:r>
            <a:r>
              <a:rPr lang="en-US" dirty="0"/>
              <a:t> </a:t>
            </a:r>
            <a:r>
              <a:rPr lang="tr-TR" dirty="0" smtClean="0"/>
              <a:t>Teklif Formu</a:t>
            </a:r>
            <a:r>
              <a:rPr lang="tr-TR" dirty="0"/>
              <a:t> değerlendirilecektir. Bu nedenle, bu belgenin </a:t>
            </a:r>
            <a:r>
              <a:rPr lang="tr-TR" dirty="0" smtClean="0"/>
              <a:t>proje </a:t>
            </a:r>
            <a:r>
              <a:rPr lang="tr-TR" dirty="0"/>
              <a:t>ile ilgili </a:t>
            </a:r>
            <a:r>
              <a:rPr lang="tr-TR" b="1" dirty="0"/>
              <a:t>TÜM bilgileri içermesi </a:t>
            </a:r>
            <a:r>
              <a:rPr lang="tr-TR" dirty="0"/>
              <a:t>büyük önem taşımaktadır. İlave </a:t>
            </a:r>
            <a:r>
              <a:rPr lang="tr-TR" dirty="0" smtClean="0"/>
              <a:t>doküman </a:t>
            </a:r>
            <a:r>
              <a:rPr lang="tr-TR" dirty="0"/>
              <a:t>gönderilmemelidir</a:t>
            </a:r>
            <a:r>
              <a:rPr lang="tr-TR" dirty="0" smtClean="0"/>
              <a:t>.</a:t>
            </a:r>
          </a:p>
          <a:p>
            <a:pPr algn="just"/>
            <a:endParaRPr lang="tr-TR" dirty="0"/>
          </a:p>
          <a:p>
            <a:pPr algn="just"/>
            <a:r>
              <a:rPr lang="tr-TR" dirty="0"/>
              <a:t>Sağlanan bilgiler objektif bir değerlendirme yapmak için yeterli olmadığında açıklama talep </a:t>
            </a:r>
            <a:r>
              <a:rPr lang="tr-TR" dirty="0" smtClean="0"/>
              <a:t>edilebilir.</a:t>
            </a:r>
          </a:p>
          <a:p>
            <a:pPr algn="just"/>
            <a:endParaRPr lang="tr-TR" dirty="0"/>
          </a:p>
          <a:p>
            <a:pPr algn="just"/>
            <a:r>
              <a:rPr lang="tr-TR" dirty="0" smtClean="0"/>
              <a:t>Elle yazılmış bir Ön Teklif </a:t>
            </a:r>
            <a:r>
              <a:rPr lang="tr-TR" b="1" dirty="0" smtClean="0"/>
              <a:t>kabul edilmeyecektir.</a:t>
            </a:r>
          </a:p>
          <a:p>
            <a:pPr algn="just"/>
            <a:endParaRPr lang="tr-TR" dirty="0" smtClean="0"/>
          </a:p>
          <a:p>
            <a:pPr algn="just"/>
            <a:r>
              <a:rPr lang="tr-TR" dirty="0" smtClean="0"/>
              <a:t>Başvuru sahipleri Proje Ön Teklifinin tüm bölümlerini doldurmalıdır. Tüm bölümleri dolu olmayan Ön Teklif başvurunun </a:t>
            </a:r>
            <a:r>
              <a:rPr lang="tr-TR" b="1" dirty="0" smtClean="0"/>
              <a:t>reddedilmesine neden olabilir.</a:t>
            </a:r>
          </a:p>
          <a:p>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62</a:t>
            </a:fld>
            <a:endParaRPr lang="tr-TR"/>
          </a:p>
        </p:txBody>
      </p:sp>
    </p:spTree>
    <p:extLst>
      <p:ext uri="{BB962C8B-B14F-4D97-AF65-F5344CB8AC3E}">
        <p14:creationId xmlns:p14="http://schemas.microsoft.com/office/powerpoint/2010/main" val="398271643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4284" y="1268760"/>
            <a:ext cx="8229600" cy="648072"/>
          </a:xfrm>
        </p:spPr>
        <p:txBody>
          <a:bodyPr>
            <a:normAutofit/>
          </a:bodyPr>
          <a:lstStyle/>
          <a:p>
            <a:r>
              <a:rPr lang="en-US" sz="2900" dirty="0" smtClean="0">
                <a:solidFill>
                  <a:srgbClr val="0066CC"/>
                </a:solidFill>
                <a:effectLst>
                  <a:outerShdw blurRad="38100" dist="38100" dir="2700000" algn="tl">
                    <a:srgbClr val="C0C0C0"/>
                  </a:outerShdw>
                </a:effectLst>
              </a:rPr>
              <a:t>PROJE ÖN TEKLİFİNİN SUNULMASI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1988840"/>
            <a:ext cx="8507288" cy="4137323"/>
          </a:xfrm>
        </p:spPr>
        <p:txBody>
          <a:bodyPr>
            <a:normAutofit fontScale="47500" lnSpcReduction="20000"/>
          </a:bodyPr>
          <a:lstStyle/>
          <a:p>
            <a:r>
              <a:rPr lang="tr-TR" sz="3800" dirty="0" smtClean="0"/>
              <a:t>Proje </a:t>
            </a:r>
            <a:r>
              <a:rPr lang="tr-TR" sz="3800" dirty="0"/>
              <a:t>Ön </a:t>
            </a:r>
            <a:r>
              <a:rPr lang="tr-TR" sz="3800" dirty="0" smtClean="0"/>
              <a:t>Teklifi </a:t>
            </a:r>
            <a:r>
              <a:rPr lang="tr-TR" sz="3800" dirty="0"/>
              <a:t>her biri A4 boyutunda olmak üzere </a:t>
            </a:r>
            <a:r>
              <a:rPr lang="tr-TR" sz="3800" b="1" dirty="0"/>
              <a:t>bir orijinal ve 2 kopya</a:t>
            </a:r>
            <a:r>
              <a:rPr lang="tr-TR" sz="3800" dirty="0"/>
              <a:t> şeklinde </a:t>
            </a:r>
            <a:r>
              <a:rPr lang="tr-TR" sz="3800" dirty="0" smtClean="0"/>
              <a:t> şu sırada sunulmalıdır:</a:t>
            </a:r>
          </a:p>
          <a:p>
            <a:endParaRPr lang="tr-TR" sz="3800" dirty="0"/>
          </a:p>
          <a:p>
            <a:pPr marL="514350" lvl="0" indent="-514350">
              <a:buFont typeface="+mj-lt"/>
              <a:buAutoNum type="arabicPeriod"/>
            </a:pPr>
            <a:r>
              <a:rPr lang="tr-TR" sz="3800" dirty="0"/>
              <a:t>Ön Teklif – Hibe Başvuru Formu, Kısım A </a:t>
            </a:r>
            <a:endParaRPr lang="tr-TR" sz="3800" dirty="0" smtClean="0"/>
          </a:p>
          <a:p>
            <a:pPr marL="514350" lvl="0" indent="-514350">
              <a:buFont typeface="+mj-lt"/>
              <a:buAutoNum type="arabicPeriod"/>
            </a:pPr>
            <a:r>
              <a:rPr lang="tr-TR" sz="3800" dirty="0" smtClean="0"/>
              <a:t>Kontrol </a:t>
            </a:r>
            <a:r>
              <a:rPr lang="tr-TR" sz="3800" dirty="0"/>
              <a:t>Listesi – Hibe Başvuru Formu, Kısım A, Bölüm </a:t>
            </a:r>
            <a:r>
              <a:rPr lang="tr-TR" sz="3800" dirty="0" smtClean="0"/>
              <a:t>2, </a:t>
            </a:r>
            <a:endParaRPr lang="tr-TR" sz="3800" dirty="0"/>
          </a:p>
          <a:p>
            <a:pPr marL="514350" lvl="0" indent="-514350">
              <a:buFont typeface="+mj-lt"/>
              <a:buAutoNum type="arabicPeriod"/>
            </a:pPr>
            <a:r>
              <a:rPr lang="tr-TR" sz="3800" dirty="0"/>
              <a:t>Başvuru Sahibinin Beyanı – Hibe Başvuru Formu, Kısım A, Bölüm </a:t>
            </a:r>
            <a:r>
              <a:rPr lang="tr-TR" sz="3800" dirty="0" smtClean="0"/>
              <a:t>3,</a:t>
            </a:r>
            <a:endParaRPr lang="tr-TR" sz="3800" dirty="0"/>
          </a:p>
          <a:p>
            <a:pPr marL="514350" lvl="0" indent="-514350">
              <a:buFont typeface="+mj-lt"/>
              <a:buAutoNum type="arabicPeriod"/>
            </a:pPr>
            <a:r>
              <a:rPr lang="tr-TR" sz="3800" dirty="0"/>
              <a:t>Eş-başvuran(</a:t>
            </a:r>
            <a:r>
              <a:rPr lang="tr-TR" sz="3800" dirty="0" err="1"/>
              <a:t>lar</a:t>
            </a:r>
            <a:r>
              <a:rPr lang="tr-TR" sz="3800" dirty="0"/>
              <a:t>)</a:t>
            </a:r>
            <a:r>
              <a:rPr lang="tr-TR" sz="3800" dirty="0" err="1"/>
              <a:t>ın</a:t>
            </a:r>
            <a:r>
              <a:rPr lang="tr-TR" sz="3800" dirty="0"/>
              <a:t> Yetkilendirmesi – Hibe Başvuru Formu, Kısım A, Bölüm </a:t>
            </a:r>
            <a:r>
              <a:rPr lang="tr-TR" sz="3800" dirty="0" smtClean="0"/>
              <a:t>4,</a:t>
            </a:r>
          </a:p>
          <a:p>
            <a:pPr marL="514350" lvl="0" indent="-514350">
              <a:buFont typeface="+mj-lt"/>
              <a:buAutoNum type="arabicPeriod"/>
            </a:pPr>
            <a:r>
              <a:rPr lang="tr-TR" sz="3800" dirty="0" smtClean="0"/>
              <a:t>Bağlı Kuruluş(</a:t>
            </a:r>
            <a:r>
              <a:rPr lang="tr-TR" sz="3800" dirty="0" err="1" smtClean="0"/>
              <a:t>lar</a:t>
            </a:r>
            <a:r>
              <a:rPr lang="tr-TR" sz="3800" dirty="0" smtClean="0"/>
              <a:t>)</a:t>
            </a:r>
            <a:r>
              <a:rPr lang="tr-TR" sz="3800" dirty="0" err="1" smtClean="0"/>
              <a:t>ın</a:t>
            </a:r>
            <a:r>
              <a:rPr lang="tr-TR" sz="3800" dirty="0" smtClean="0"/>
              <a:t> Beyanı - </a:t>
            </a:r>
            <a:r>
              <a:rPr lang="tr-TR" sz="3800" dirty="0"/>
              <a:t>Hibe Başvuru Formu, Kısım A, </a:t>
            </a:r>
            <a:r>
              <a:rPr lang="tr-TR" sz="3800" dirty="0" smtClean="0"/>
              <a:t>Bölüm 5,</a:t>
            </a:r>
            <a:endParaRPr lang="tr-TR" sz="3800" dirty="0"/>
          </a:p>
          <a:p>
            <a:pPr marL="514350" indent="-514350">
              <a:buFont typeface="+mj-lt"/>
              <a:buAutoNum type="arabicPeriod"/>
            </a:pPr>
            <a:r>
              <a:rPr lang="tr-TR" sz="3800" dirty="0"/>
              <a:t>Ön Teklif Elektronik kopya (CD-ROM). </a:t>
            </a:r>
            <a:endParaRPr lang="tr-TR" sz="3800" dirty="0" smtClean="0"/>
          </a:p>
          <a:p>
            <a:pPr marL="0" indent="0">
              <a:buNone/>
            </a:pPr>
            <a:endParaRPr lang="tr-TR" sz="3800" dirty="0"/>
          </a:p>
          <a:p>
            <a:pPr marL="0" indent="0">
              <a:buNone/>
            </a:pPr>
            <a:r>
              <a:rPr lang="tr-TR" sz="3800" b="1" u="sng" dirty="0"/>
              <a:t>Lütfen yukarıdaki </a:t>
            </a:r>
            <a:r>
              <a:rPr lang="tr-TR" sz="3800" b="1" u="sng" dirty="0" smtClean="0"/>
              <a:t>belgeleri </a:t>
            </a:r>
            <a:r>
              <a:rPr lang="tr-TR" sz="3800" b="1" u="sng" dirty="0"/>
              <a:t>zımbalamayınız!</a:t>
            </a:r>
          </a:p>
          <a:p>
            <a:endParaRPr lang="tr-TR" sz="3800" dirty="0" smtClean="0"/>
          </a:p>
          <a:p>
            <a:r>
              <a:rPr lang="tr-TR" sz="3800" dirty="0" smtClean="0"/>
              <a:t>Elektronik </a:t>
            </a:r>
            <a:r>
              <a:rPr lang="tr-TR" sz="3800" dirty="0"/>
              <a:t>format matbu versiyon ile </a:t>
            </a:r>
            <a:r>
              <a:rPr lang="tr-TR" sz="3800" b="1" dirty="0"/>
              <a:t>birebir aynı</a:t>
            </a:r>
            <a:r>
              <a:rPr lang="tr-TR" sz="3800" dirty="0"/>
              <a:t> içeriğe sahip olmalıdır</a:t>
            </a:r>
            <a:r>
              <a:rPr lang="tr-TR" sz="3800" dirty="0" smtClean="0"/>
              <a:t>.</a:t>
            </a:r>
            <a:endParaRPr lang="tr-TR" sz="3800" dirty="0"/>
          </a:p>
          <a:p>
            <a:r>
              <a:rPr lang="tr-TR" sz="3800" dirty="0"/>
              <a:t>Başvuru Sahibinin birden fazla Proje Ön Teklifi sunması halinde her bir teklif ayrı ayrı teslim edilmelidir.</a:t>
            </a:r>
          </a:p>
          <a:p>
            <a:endParaRPr lang="tr-TR"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63</a:t>
            </a:fld>
            <a:endParaRPr lang="tr-TR"/>
          </a:p>
        </p:txBody>
      </p:sp>
    </p:spTree>
    <p:extLst>
      <p:ext uri="{BB962C8B-B14F-4D97-AF65-F5344CB8AC3E}">
        <p14:creationId xmlns:p14="http://schemas.microsoft.com/office/powerpoint/2010/main" val="18983876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484784"/>
            <a:ext cx="8229600" cy="638944"/>
          </a:xfrm>
        </p:spPr>
        <p:txBody>
          <a:bodyPr>
            <a:normAutofit/>
          </a:bodyPr>
          <a:lstStyle/>
          <a:p>
            <a:r>
              <a:rPr lang="en-US" sz="2900" dirty="0" smtClean="0">
                <a:solidFill>
                  <a:srgbClr val="0066CC"/>
                </a:solidFill>
                <a:effectLst>
                  <a:outerShdw blurRad="38100" dist="38100" dir="2700000" algn="tl">
                    <a:srgbClr val="C0C0C0"/>
                  </a:outerShdw>
                </a:effectLst>
              </a:rPr>
              <a:t>PROJE ÖN TEKLİFİNİN SUNULMASI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539552" y="2276872"/>
            <a:ext cx="8229600" cy="3528392"/>
          </a:xfrm>
        </p:spPr>
        <p:txBody>
          <a:bodyPr>
            <a:normAutofit/>
          </a:bodyPr>
          <a:lstStyle/>
          <a:p>
            <a:pPr marL="0" indent="0">
              <a:buNone/>
            </a:pPr>
            <a:r>
              <a:rPr lang="tr-TR" sz="2000" dirty="0"/>
              <a:t>Dış zarfın üzerinde </a:t>
            </a:r>
            <a:r>
              <a:rPr lang="tr-TR" sz="2000" b="1" u="sng" dirty="0"/>
              <a:t>Teklif Çağrısının referans numarası</a:t>
            </a:r>
            <a:r>
              <a:rPr lang="en-GB" sz="2000" b="1" dirty="0"/>
              <a:t>, </a:t>
            </a:r>
            <a:r>
              <a:rPr lang="en-GB" sz="2000" b="1" u="sng" dirty="0" smtClean="0"/>
              <a:t>CFCU/TR2013/0119.03.01-02 </a:t>
            </a:r>
            <a:r>
              <a:rPr lang="tr-TR" sz="2000" b="1" u="sng" dirty="0" smtClean="0"/>
              <a:t> ve</a:t>
            </a:r>
          </a:p>
          <a:p>
            <a:pPr marL="0" indent="0" algn="just">
              <a:buNone/>
            </a:pPr>
            <a:endParaRPr lang="tr-TR" sz="2000" b="1" u="sng" dirty="0" smtClean="0"/>
          </a:p>
          <a:p>
            <a:pPr marL="0" indent="0" algn="just">
              <a:buNone/>
            </a:pPr>
            <a:r>
              <a:rPr lang="en-GB" sz="2000" b="1" u="sng" dirty="0" smtClean="0">
                <a:solidFill>
                  <a:srgbClr val="FF0000"/>
                </a:solidFill>
              </a:rPr>
              <a:t>Improving Social Dialogue in Working Life Grant Scheme</a:t>
            </a:r>
            <a:r>
              <a:rPr lang="en-GB" sz="2000" dirty="0" smtClean="0"/>
              <a:t>, </a:t>
            </a:r>
            <a:r>
              <a:rPr lang="tr-TR" sz="2000" b="1" dirty="0"/>
              <a:t>başlığı</a:t>
            </a:r>
            <a:r>
              <a:rPr lang="tr-TR" sz="2000" dirty="0"/>
              <a:t> ile </a:t>
            </a:r>
            <a:r>
              <a:rPr lang="tr-TR" sz="2000" dirty="0" smtClean="0"/>
              <a:t>birlikte</a:t>
            </a:r>
          </a:p>
          <a:p>
            <a:pPr marL="0" indent="0" algn="just">
              <a:buNone/>
            </a:pPr>
            <a:endParaRPr lang="tr-TR" sz="2000" dirty="0" smtClean="0"/>
          </a:p>
          <a:p>
            <a:pPr marL="0" indent="0" algn="just">
              <a:buNone/>
            </a:pPr>
            <a:r>
              <a:rPr lang="tr-TR" sz="2000" dirty="0" smtClean="0"/>
              <a:t> </a:t>
            </a:r>
            <a:r>
              <a:rPr lang="tr-TR" sz="2000" dirty="0"/>
              <a:t>Başvuru Sahibi kurum/kuruluşun tam adı ve adresi ile </a:t>
            </a:r>
            <a:endParaRPr lang="tr-TR" sz="2000" dirty="0" smtClean="0"/>
          </a:p>
          <a:p>
            <a:pPr marL="0" indent="0" algn="just">
              <a:buNone/>
            </a:pPr>
            <a:endParaRPr lang="tr-TR" sz="2000" dirty="0" smtClean="0"/>
          </a:p>
          <a:p>
            <a:pPr marL="0" indent="0" algn="just">
              <a:buNone/>
            </a:pPr>
            <a:r>
              <a:rPr lang="tr-TR" sz="2000" dirty="0" smtClean="0"/>
              <a:t>“</a:t>
            </a:r>
            <a:r>
              <a:rPr lang="tr-TR" sz="2000" u="sng" dirty="0"/>
              <a:t>Not </a:t>
            </a:r>
            <a:r>
              <a:rPr lang="tr-TR" sz="2000" u="sng" dirty="0" err="1"/>
              <a:t>to</a:t>
            </a:r>
            <a:r>
              <a:rPr lang="tr-TR" sz="2000" u="sng" dirty="0"/>
              <a:t> be </a:t>
            </a:r>
            <a:r>
              <a:rPr lang="tr-TR" sz="2000" u="sng" dirty="0" err="1"/>
              <a:t>opened</a:t>
            </a:r>
            <a:r>
              <a:rPr lang="tr-TR" sz="2000" u="sng" dirty="0"/>
              <a:t> </a:t>
            </a:r>
            <a:r>
              <a:rPr lang="tr-TR" sz="2000" u="sng" dirty="0" err="1"/>
              <a:t>before</a:t>
            </a:r>
            <a:r>
              <a:rPr lang="tr-TR" sz="2000" u="sng" dirty="0"/>
              <a:t> </a:t>
            </a:r>
            <a:r>
              <a:rPr lang="tr-TR" sz="2000" u="sng" dirty="0" err="1"/>
              <a:t>the</a:t>
            </a:r>
            <a:r>
              <a:rPr lang="tr-TR" sz="2000" u="sng" dirty="0"/>
              <a:t> </a:t>
            </a:r>
            <a:r>
              <a:rPr lang="tr-TR" sz="2000" u="sng" dirty="0" err="1"/>
              <a:t>opening</a:t>
            </a:r>
            <a:r>
              <a:rPr lang="tr-TR" sz="2000" u="sng" dirty="0"/>
              <a:t> </a:t>
            </a:r>
            <a:r>
              <a:rPr lang="tr-TR" sz="2000" dirty="0" err="1"/>
              <a:t>session</a:t>
            </a:r>
            <a:r>
              <a:rPr lang="tr-TR" sz="2000" dirty="0"/>
              <a:t>” ve </a:t>
            </a:r>
            <a:endParaRPr lang="tr-TR" sz="2000" dirty="0" smtClean="0"/>
          </a:p>
          <a:p>
            <a:pPr marL="0" indent="0" algn="just">
              <a:buNone/>
            </a:pPr>
            <a:r>
              <a:rPr lang="tr-TR" sz="2000" dirty="0" smtClean="0"/>
              <a:t>“</a:t>
            </a:r>
            <a:r>
              <a:rPr lang="tr-TR" sz="2000" u="sng" dirty="0"/>
              <a:t>Açılış Oturumundan Önce Açmayınız</a:t>
            </a:r>
            <a:r>
              <a:rPr lang="tr-TR" sz="2000" dirty="0" smtClean="0"/>
              <a:t>” </a:t>
            </a:r>
            <a:r>
              <a:rPr lang="tr-TR" sz="2000" dirty="0"/>
              <a:t>ibareleri yer almalıdır.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64</a:t>
            </a:fld>
            <a:endParaRPr lang="tr-TR"/>
          </a:p>
        </p:txBody>
      </p:sp>
    </p:spTree>
    <p:extLst>
      <p:ext uri="{BB962C8B-B14F-4D97-AF65-F5344CB8AC3E}">
        <p14:creationId xmlns:p14="http://schemas.microsoft.com/office/powerpoint/2010/main" val="32137337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2544" y="1412776"/>
            <a:ext cx="8229600" cy="720080"/>
          </a:xfrm>
        </p:spPr>
        <p:txBody>
          <a:bodyPr>
            <a:normAutofit/>
          </a:bodyPr>
          <a:lstStyle/>
          <a:p>
            <a:r>
              <a:rPr lang="en-US" sz="2900" dirty="0" err="1">
                <a:solidFill>
                  <a:srgbClr val="0066CC"/>
                </a:solidFill>
                <a:effectLst>
                  <a:outerShdw blurRad="38100" dist="38100" dir="2700000" algn="tl">
                    <a:srgbClr val="C0C0C0"/>
                  </a:outerShdw>
                </a:effectLst>
              </a:rPr>
              <a:t>Proje</a:t>
            </a:r>
            <a:r>
              <a:rPr lang="en-US" sz="2900" dirty="0">
                <a:solidFill>
                  <a:srgbClr val="0066CC"/>
                </a:solidFill>
                <a:effectLst>
                  <a:outerShdw blurRad="38100" dist="38100" dir="2700000" algn="tl">
                    <a:srgbClr val="C0C0C0"/>
                  </a:outerShdw>
                </a:effectLst>
              </a:rPr>
              <a:t> </a:t>
            </a:r>
            <a:r>
              <a:rPr lang="en-US" sz="2900" dirty="0" err="1">
                <a:solidFill>
                  <a:srgbClr val="0066CC"/>
                </a:solidFill>
                <a:effectLst>
                  <a:outerShdw blurRad="38100" dist="38100" dir="2700000" algn="tl">
                    <a:srgbClr val="C0C0C0"/>
                  </a:outerShdw>
                </a:effectLst>
              </a:rPr>
              <a:t>Ön</a:t>
            </a:r>
            <a:r>
              <a:rPr lang="en-US" sz="2900" dirty="0">
                <a:solidFill>
                  <a:srgbClr val="0066CC"/>
                </a:solidFill>
                <a:effectLst>
                  <a:outerShdw blurRad="38100" dist="38100" dir="2700000" algn="tl">
                    <a:srgbClr val="C0C0C0"/>
                  </a:outerShdw>
                </a:effectLst>
              </a:rPr>
              <a:t> </a:t>
            </a:r>
            <a:r>
              <a:rPr lang="en-US" sz="2900" dirty="0" err="1">
                <a:solidFill>
                  <a:srgbClr val="0066CC"/>
                </a:solidFill>
                <a:effectLst>
                  <a:outerShdw blurRad="38100" dist="38100" dir="2700000" algn="tl">
                    <a:srgbClr val="C0C0C0"/>
                  </a:outerShdw>
                </a:effectLst>
              </a:rPr>
              <a:t>Teklifinin</a:t>
            </a:r>
            <a:r>
              <a:rPr lang="en-US" sz="2900" dirty="0">
                <a:solidFill>
                  <a:srgbClr val="0066CC"/>
                </a:solidFill>
                <a:effectLst>
                  <a:outerShdw blurRad="38100" dist="38100" dir="2700000" algn="tl">
                    <a:srgbClr val="C0C0C0"/>
                  </a:outerShdw>
                </a:effectLst>
              </a:rPr>
              <a:t> </a:t>
            </a:r>
            <a:r>
              <a:rPr lang="en-US" sz="2900" dirty="0" err="1">
                <a:solidFill>
                  <a:srgbClr val="0066CC"/>
                </a:solidFill>
                <a:effectLst>
                  <a:outerShdw blurRad="38100" dist="38100" dir="2700000" algn="tl">
                    <a:srgbClr val="C0C0C0"/>
                  </a:outerShdw>
                </a:effectLst>
              </a:rPr>
              <a:t>Sunulması</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132856"/>
            <a:ext cx="8229600" cy="3993307"/>
          </a:xfrm>
        </p:spPr>
        <p:txBody>
          <a:bodyPr>
            <a:normAutofit fontScale="62500" lnSpcReduction="20000"/>
          </a:bodyPr>
          <a:lstStyle/>
          <a:p>
            <a:pPr marL="0" indent="0">
              <a:buNone/>
            </a:pPr>
            <a:r>
              <a:rPr lang="tr-TR" dirty="0"/>
              <a:t>Proje Ön Teklifleri, kapalı (mühürlü) zarf içinde iadeli taahhütlü posta, özel kargo şirketi veya elden (elden teslim eden kişiye imzalı ve tarihli bir alındı belgesi verilecektir) aşağıdaki adrese gönderilmeli / teslim </a:t>
            </a:r>
            <a:r>
              <a:rPr lang="tr-TR" dirty="0" smtClean="0"/>
              <a:t>edilmelidir:</a:t>
            </a:r>
          </a:p>
          <a:p>
            <a:endParaRPr lang="tr-TR" dirty="0" smtClean="0"/>
          </a:p>
          <a:p>
            <a:pPr marL="0" indent="0">
              <a:buNone/>
            </a:pPr>
            <a:r>
              <a:rPr lang="en-GB" dirty="0" smtClean="0"/>
              <a:t>	Central </a:t>
            </a:r>
            <a:r>
              <a:rPr lang="en-GB" dirty="0"/>
              <a:t>Finance and Contracts Unit </a:t>
            </a:r>
            <a:endParaRPr lang="tr-TR" dirty="0"/>
          </a:p>
          <a:p>
            <a:pPr marL="0" indent="0">
              <a:buNone/>
            </a:pPr>
            <a:r>
              <a:rPr lang="tr-TR" dirty="0" smtClean="0"/>
              <a:t>  	</a:t>
            </a:r>
            <a:r>
              <a:rPr lang="en-GB" dirty="0" smtClean="0"/>
              <a:t>Ms</a:t>
            </a:r>
            <a:r>
              <a:rPr lang="en-GB" dirty="0"/>
              <a:t>. </a:t>
            </a:r>
            <a:r>
              <a:rPr lang="en-GB" dirty="0" err="1"/>
              <a:t>Emine</a:t>
            </a:r>
            <a:r>
              <a:rPr lang="en-GB" dirty="0"/>
              <a:t> </a:t>
            </a:r>
            <a:r>
              <a:rPr lang="en-GB" dirty="0" err="1"/>
              <a:t>Döğer</a:t>
            </a:r>
            <a:r>
              <a:rPr lang="en-GB" dirty="0"/>
              <a:t> (Acting PAO-CFCU Director)</a:t>
            </a:r>
            <a:endParaRPr lang="tr-TR" dirty="0"/>
          </a:p>
          <a:p>
            <a:pPr marL="0" indent="0">
              <a:buNone/>
            </a:pPr>
            <a:r>
              <a:rPr lang="tr-TR" dirty="0" smtClean="0"/>
              <a:t>  	</a:t>
            </a:r>
            <a:r>
              <a:rPr lang="en-GB" dirty="0" err="1" smtClean="0"/>
              <a:t>Eskişehir</a:t>
            </a:r>
            <a:r>
              <a:rPr lang="en-GB" dirty="0" smtClean="0"/>
              <a:t> </a:t>
            </a:r>
            <a:r>
              <a:rPr lang="en-GB" dirty="0" err="1"/>
              <a:t>Yolu</a:t>
            </a:r>
            <a:r>
              <a:rPr lang="en-GB" dirty="0"/>
              <a:t> 4.Km 2180 Cad. </a:t>
            </a:r>
            <a:endParaRPr lang="tr-TR" dirty="0"/>
          </a:p>
          <a:p>
            <a:pPr marL="0" indent="0">
              <a:buNone/>
            </a:pPr>
            <a:r>
              <a:rPr lang="tr-TR" dirty="0"/>
              <a:t> </a:t>
            </a:r>
            <a:r>
              <a:rPr lang="tr-TR" dirty="0" smtClean="0"/>
              <a:t> 	</a:t>
            </a:r>
            <a:r>
              <a:rPr lang="en-GB" dirty="0" smtClean="0"/>
              <a:t>No</a:t>
            </a:r>
            <a:r>
              <a:rPr lang="en-GB" dirty="0"/>
              <a:t>: 63 C-Blok 06510 </a:t>
            </a:r>
            <a:endParaRPr lang="tr-TR" dirty="0"/>
          </a:p>
          <a:p>
            <a:pPr marL="0" indent="0">
              <a:buNone/>
            </a:pPr>
            <a:r>
              <a:rPr lang="tr-TR" dirty="0" smtClean="0"/>
              <a:t>  	</a:t>
            </a:r>
            <a:r>
              <a:rPr lang="en-GB" dirty="0" err="1" smtClean="0"/>
              <a:t>Söğütözü</a:t>
            </a:r>
            <a:r>
              <a:rPr lang="en-GB" dirty="0" smtClean="0"/>
              <a:t> </a:t>
            </a:r>
            <a:r>
              <a:rPr lang="en-GB" dirty="0"/>
              <a:t>/ Ankara / </a:t>
            </a:r>
            <a:r>
              <a:rPr lang="en-GB" dirty="0" smtClean="0"/>
              <a:t>Turkey</a:t>
            </a:r>
            <a:endParaRPr lang="tr-TR" dirty="0" smtClean="0"/>
          </a:p>
          <a:p>
            <a:pPr marL="0" indent="0">
              <a:buNone/>
            </a:pPr>
            <a:r>
              <a:rPr lang="tr-TR" dirty="0"/>
              <a:t>	</a:t>
            </a:r>
            <a:r>
              <a:rPr lang="tr-TR" b="1" dirty="0" err="1" smtClean="0"/>
              <a:t>Title</a:t>
            </a:r>
            <a:r>
              <a:rPr lang="en-GB" b="1" dirty="0" smtClean="0"/>
              <a:t>: </a:t>
            </a:r>
            <a:r>
              <a:rPr lang="en-GB" b="1" dirty="0"/>
              <a:t>Improving Social Dialogue in Working Life Grant </a:t>
            </a:r>
            <a:r>
              <a:rPr lang="en-GB" b="1" dirty="0" smtClean="0"/>
              <a:t>	Scheme </a:t>
            </a:r>
            <a:r>
              <a:rPr lang="en-GB" b="1" dirty="0"/>
              <a:t>(</a:t>
            </a:r>
            <a:r>
              <a:rPr lang="en-GB" b="1" dirty="0" smtClean="0"/>
              <a:t>SDW)</a:t>
            </a:r>
            <a:endParaRPr lang="tr-TR" dirty="0"/>
          </a:p>
          <a:p>
            <a:pPr marL="0" indent="0">
              <a:buNone/>
            </a:pPr>
            <a:r>
              <a:rPr lang="tr-TR" b="1" dirty="0"/>
              <a:t>	</a:t>
            </a:r>
            <a:r>
              <a:rPr lang="en-GB" b="1" dirty="0" smtClean="0"/>
              <a:t>Refer</a:t>
            </a:r>
            <a:r>
              <a:rPr lang="tr-TR" b="1" dirty="0" smtClean="0"/>
              <a:t>ence</a:t>
            </a:r>
            <a:r>
              <a:rPr lang="en-GB" b="1" dirty="0" smtClean="0"/>
              <a:t>: </a:t>
            </a:r>
            <a:r>
              <a:rPr lang="en-GB" b="1" dirty="0"/>
              <a:t>CFCU/TR2013/0119.03.01-02 </a:t>
            </a:r>
            <a:r>
              <a:rPr lang="en-GB" b="1" dirty="0" smtClean="0"/>
              <a:t>	(</a:t>
            </a:r>
            <a:r>
              <a:rPr lang="en-GB" b="1" dirty="0" err="1"/>
              <a:t>EuropeAid</a:t>
            </a:r>
            <a:r>
              <a:rPr lang="en-GB" b="1" dirty="0"/>
              <a:t>/138322/ID/ACT/TR</a:t>
            </a:r>
            <a:r>
              <a:rPr lang="en-GB" b="1" dirty="0" smtClean="0"/>
              <a:t>)</a:t>
            </a:r>
            <a:endParaRPr lang="tr-TR" b="1" dirty="0" smtClean="0"/>
          </a:p>
          <a:p>
            <a:endParaRPr lang="tr-TR" dirty="0" smtClean="0"/>
          </a:p>
          <a:p>
            <a:endParaRPr lang="tr-TR" dirty="0"/>
          </a:p>
          <a:p>
            <a:endParaRPr lang="tr-TR"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65</a:t>
            </a:fld>
            <a:endParaRPr lang="tr-TR"/>
          </a:p>
        </p:txBody>
      </p:sp>
    </p:spTree>
    <p:extLst>
      <p:ext uri="{BB962C8B-B14F-4D97-AF65-F5344CB8AC3E}">
        <p14:creationId xmlns:p14="http://schemas.microsoft.com/office/powerpoint/2010/main" val="32311963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268760"/>
            <a:ext cx="8229600" cy="792088"/>
          </a:xfrm>
        </p:spPr>
        <p:txBody>
          <a:bodyPr>
            <a:normAutofit/>
          </a:bodyPr>
          <a:lstStyle/>
          <a:p>
            <a:r>
              <a:rPr lang="en-US" sz="2900" dirty="0" smtClean="0">
                <a:solidFill>
                  <a:srgbClr val="0066CC"/>
                </a:solidFill>
                <a:effectLst>
                  <a:outerShdw blurRad="38100" dist="38100" dir="2700000" algn="tl">
                    <a:srgbClr val="C0C0C0"/>
                  </a:outerShdw>
                </a:effectLst>
              </a:rPr>
              <a:t>PROJE ÖN TEKLİFİNİN SUNULMASI</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67544" y="2204864"/>
            <a:ext cx="8229600" cy="3168352"/>
          </a:xfrm>
        </p:spPr>
        <p:txBody>
          <a:bodyPr>
            <a:normAutofit/>
          </a:bodyPr>
          <a:lstStyle/>
          <a:p>
            <a:pPr algn="just"/>
            <a:r>
              <a:rPr lang="tr-TR" sz="2200" dirty="0"/>
              <a:t>Başka yollarla (</a:t>
            </a:r>
            <a:r>
              <a:rPr lang="tr-TR" sz="2200" dirty="0" err="1"/>
              <a:t>örn</a:t>
            </a:r>
            <a:r>
              <a:rPr lang="tr-TR" sz="2200" dirty="0"/>
              <a:t>: faks ile veya elektronik posta ile) gönderilen veya başka adreslere teslim edilen başvurular reddedilecektir. </a:t>
            </a:r>
            <a:endParaRPr lang="tr-TR" sz="2200" dirty="0" smtClean="0"/>
          </a:p>
          <a:p>
            <a:endParaRPr lang="tr-TR" sz="2200" dirty="0"/>
          </a:p>
          <a:p>
            <a:pPr algn="just"/>
            <a:r>
              <a:rPr lang="tr-TR" sz="2200" dirty="0"/>
              <a:t>Başvuru Sahipleri, Proje Ön Teklifi için kontrol listesini </a:t>
            </a:r>
            <a:r>
              <a:rPr lang="tr-TR" sz="2200" b="1" dirty="0"/>
              <a:t>(Hibe Başvuru Formu Kısım A Bölüm 2) </a:t>
            </a:r>
            <a:r>
              <a:rPr lang="tr-TR" sz="2200" dirty="0"/>
              <a:t>doldurarak Proje Ön Teklifinin eksiksiz şekilde doldurulmuş olduğunu doğrulamalıdır. </a:t>
            </a:r>
            <a:r>
              <a:rPr lang="tr-TR" sz="2200" b="1" u="sng" dirty="0"/>
              <a:t>Eksik Proje Ön Teklifleri reddedilebilir.</a:t>
            </a:r>
            <a:endParaRPr lang="tr-TR" sz="2200"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66</a:t>
            </a:fld>
            <a:endParaRPr lang="tr-TR"/>
          </a:p>
        </p:txBody>
      </p:sp>
    </p:spTree>
    <p:extLst>
      <p:ext uri="{BB962C8B-B14F-4D97-AF65-F5344CB8AC3E}">
        <p14:creationId xmlns:p14="http://schemas.microsoft.com/office/powerpoint/2010/main" val="8197131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6792"/>
            <a:ext cx="8229600" cy="720080"/>
          </a:xfrm>
        </p:spPr>
        <p:txBody>
          <a:bodyPr>
            <a:noAutofit/>
          </a:bodyPr>
          <a:lstStyle/>
          <a:p>
            <a:pPr lvl="2" algn="ctr" rtl="0">
              <a:spcBef>
                <a:spcPct val="0"/>
              </a:spcBef>
            </a:pPr>
            <a:r>
              <a:rPr lang="en-US" sz="2900" kern="1200" dirty="0" smtClean="0">
                <a:solidFill>
                  <a:srgbClr val="0066CC"/>
                </a:solidFill>
                <a:effectLst>
                  <a:outerShdw blurRad="38100" dist="38100" dir="2700000" algn="tl">
                    <a:srgbClr val="C0C0C0"/>
                  </a:outerShdw>
                </a:effectLst>
                <a:latin typeface="+mj-lt"/>
                <a:ea typeface="+mj-ea"/>
                <a:cs typeface="+mj-cs"/>
              </a:rPr>
              <a:t>PROJE ÖN TEKLİFİNİN SUNULMASI</a:t>
            </a:r>
            <a:r>
              <a:rPr lang="tr-TR" sz="2900" kern="1200" dirty="0">
                <a:solidFill>
                  <a:srgbClr val="0066CC"/>
                </a:solidFill>
                <a:effectLst>
                  <a:outerShdw blurRad="38100" dist="38100" dir="2700000" algn="tl">
                    <a:srgbClr val="C0C0C0"/>
                  </a:outerShdw>
                </a:effectLst>
                <a:latin typeface="+mj-lt"/>
                <a:ea typeface="+mj-ea"/>
                <a:cs typeface="+mj-cs"/>
              </a:rPr>
              <a:t/>
            </a:r>
            <a:br>
              <a:rPr lang="tr-TR" sz="2900" kern="1200" dirty="0">
                <a:solidFill>
                  <a:srgbClr val="0066CC"/>
                </a:solidFill>
                <a:effectLst>
                  <a:outerShdw blurRad="38100" dist="38100" dir="2700000" algn="tl">
                    <a:srgbClr val="C0C0C0"/>
                  </a:outerShdw>
                </a:effectLst>
                <a:latin typeface="+mj-lt"/>
                <a:ea typeface="+mj-ea"/>
                <a:cs typeface="+mj-cs"/>
              </a:rPr>
            </a:br>
            <a:endParaRPr lang="tr-TR" sz="2900" kern="1200" dirty="0">
              <a:solidFill>
                <a:srgbClr val="0066CC"/>
              </a:solidFill>
              <a:effectLst>
                <a:outerShdw blurRad="38100" dist="38100" dir="2700000" algn="tl">
                  <a:srgbClr val="C0C0C0"/>
                </a:outerShdw>
              </a:effectLst>
              <a:latin typeface="+mj-lt"/>
              <a:ea typeface="+mj-ea"/>
              <a:cs typeface="+mj-cs"/>
            </a:endParaRPr>
          </a:p>
        </p:txBody>
      </p:sp>
      <p:sp>
        <p:nvSpPr>
          <p:cNvPr id="3" name="İçerik Yer Tutucusu 2"/>
          <p:cNvSpPr>
            <a:spLocks noGrp="1"/>
          </p:cNvSpPr>
          <p:nvPr>
            <p:ph idx="1"/>
          </p:nvPr>
        </p:nvSpPr>
        <p:spPr>
          <a:xfrm>
            <a:off x="467544" y="2132856"/>
            <a:ext cx="8229600" cy="3777283"/>
          </a:xfrm>
        </p:spPr>
        <p:txBody>
          <a:bodyPr>
            <a:noAutofit/>
          </a:bodyPr>
          <a:lstStyle/>
          <a:p>
            <a:r>
              <a:rPr lang="tr-TR" sz="2000" b="1" i="1" dirty="0" smtClean="0"/>
              <a:t>Proje </a:t>
            </a:r>
            <a:r>
              <a:rPr lang="tr-TR" sz="2000" b="1" i="1" dirty="0"/>
              <a:t>Ön Teklif Belgelerinin son teslim </a:t>
            </a:r>
            <a:r>
              <a:rPr lang="tr-TR" sz="2000" b="1" i="1" dirty="0" smtClean="0"/>
              <a:t>tarihi</a:t>
            </a:r>
            <a:r>
              <a:rPr lang="tr-TR" sz="2000" dirty="0" smtClean="0"/>
              <a:t>;</a:t>
            </a:r>
          </a:p>
          <a:p>
            <a:pPr marL="0" indent="0">
              <a:buNone/>
            </a:pPr>
            <a:r>
              <a:rPr lang="tr-TR" sz="2000" b="1" dirty="0" smtClean="0"/>
              <a:t>	</a:t>
            </a:r>
            <a:r>
              <a:rPr lang="en-GB" sz="2000" b="1" dirty="0" smtClean="0"/>
              <a:t>10 </a:t>
            </a:r>
            <a:r>
              <a:rPr lang="tr-TR" sz="2000" b="1" dirty="0" smtClean="0"/>
              <a:t>Ekim </a:t>
            </a:r>
            <a:r>
              <a:rPr lang="en-GB" sz="2000" b="1" dirty="0" smtClean="0"/>
              <a:t>2016</a:t>
            </a:r>
            <a:r>
              <a:rPr lang="tr-TR" sz="2000" b="1" dirty="0" smtClean="0"/>
              <a:t> saat 17:00’dır.</a:t>
            </a:r>
            <a:endParaRPr lang="tr-TR" sz="2000" dirty="0" smtClean="0"/>
          </a:p>
          <a:p>
            <a:pPr marL="0" indent="0">
              <a:buNone/>
            </a:pPr>
            <a:r>
              <a:rPr lang="tr-TR" sz="2000" dirty="0" smtClean="0"/>
              <a:t>son </a:t>
            </a:r>
            <a:r>
              <a:rPr lang="tr-TR" sz="2000" dirty="0"/>
              <a:t>başvuru tarihinin teyidi için başvurunun yollama tarihi, damga pulu tarihi veya tediye tarihi esas alınır. </a:t>
            </a:r>
            <a:endParaRPr lang="tr-TR" sz="2000" dirty="0" smtClean="0"/>
          </a:p>
          <a:p>
            <a:pPr marL="0" indent="0">
              <a:buNone/>
            </a:pPr>
            <a:endParaRPr lang="tr-TR" sz="2000" dirty="0"/>
          </a:p>
          <a:p>
            <a:pPr marL="0" indent="0">
              <a:buNone/>
            </a:pPr>
            <a:r>
              <a:rPr lang="tr-TR" sz="2000" dirty="0" smtClean="0"/>
              <a:t>Son </a:t>
            </a:r>
            <a:r>
              <a:rPr lang="tr-TR" sz="2000" u="sng" dirty="0"/>
              <a:t>başvuru tarihinden sonra sunulan Proje Ön Teklifleri doğrudan reddedilecektir</a:t>
            </a:r>
            <a:r>
              <a:rPr lang="tr-TR" sz="2000" u="sng" dirty="0" smtClean="0"/>
              <a:t>.</a:t>
            </a:r>
          </a:p>
          <a:p>
            <a:pPr marL="0" indent="0">
              <a:buNone/>
            </a:pPr>
            <a:endParaRPr lang="tr-TR" sz="2000" u="sng" dirty="0"/>
          </a:p>
          <a:p>
            <a:pPr marL="0" indent="0">
              <a:buNone/>
            </a:pPr>
            <a:r>
              <a:rPr lang="tr-TR" sz="2000" dirty="0"/>
              <a:t>Sözleşme Makamı, idari etkinliği sağlamak amacıyla, süresi içinde gönderilmesine rağmen Proje Ön Teklif değerlendirmesinin onay tarihinden sonra teslim alınan başvuruları </a:t>
            </a:r>
            <a:r>
              <a:rPr lang="tr-TR" sz="2000" dirty="0" smtClean="0"/>
              <a:t>reddedebilir.</a:t>
            </a:r>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67</a:t>
            </a:fld>
            <a:endParaRPr lang="tr-TR"/>
          </a:p>
        </p:txBody>
      </p:sp>
    </p:spTree>
    <p:extLst>
      <p:ext uri="{BB962C8B-B14F-4D97-AF65-F5344CB8AC3E}">
        <p14:creationId xmlns:p14="http://schemas.microsoft.com/office/powerpoint/2010/main" val="36876144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96752"/>
            <a:ext cx="8229600" cy="936104"/>
          </a:xfrm>
        </p:spPr>
        <p:txBody>
          <a:bodyPr>
            <a:normAutofit/>
          </a:bodyPr>
          <a:lstStyle/>
          <a:p>
            <a:pPr lvl="2" algn="ctr" rtl="0">
              <a:spcBef>
                <a:spcPct val="0"/>
              </a:spcBef>
            </a:pPr>
            <a:r>
              <a:rPr lang="en-US" sz="2900" kern="1200" dirty="0" smtClean="0">
                <a:solidFill>
                  <a:srgbClr val="0066CC"/>
                </a:solidFill>
                <a:effectLst>
                  <a:outerShdw blurRad="38100" dist="38100" dir="2700000" algn="tl">
                    <a:srgbClr val="C0C0C0"/>
                  </a:outerShdw>
                </a:effectLst>
                <a:latin typeface="+mj-lt"/>
                <a:ea typeface="+mj-ea"/>
                <a:cs typeface="+mj-cs"/>
              </a:rPr>
              <a:t>PROJE ÖN TEKLİFİNİN SUNULMASI</a:t>
            </a:r>
            <a:endParaRPr lang="tr-TR" sz="2900" kern="1200" dirty="0">
              <a:solidFill>
                <a:srgbClr val="0066CC"/>
              </a:solidFill>
              <a:effectLst>
                <a:outerShdw blurRad="38100" dist="38100" dir="2700000" algn="tl">
                  <a:srgbClr val="C0C0C0"/>
                </a:outerShdw>
              </a:effectLst>
              <a:latin typeface="+mj-lt"/>
              <a:ea typeface="+mj-ea"/>
              <a:cs typeface="+mj-cs"/>
            </a:endParaRPr>
          </a:p>
        </p:txBody>
      </p:sp>
      <p:sp>
        <p:nvSpPr>
          <p:cNvPr id="3" name="İçerik Yer Tutucusu 2"/>
          <p:cNvSpPr>
            <a:spLocks noGrp="1"/>
          </p:cNvSpPr>
          <p:nvPr>
            <p:ph idx="1"/>
          </p:nvPr>
        </p:nvSpPr>
        <p:spPr>
          <a:xfrm>
            <a:off x="457200" y="2132857"/>
            <a:ext cx="8229600" cy="3312368"/>
          </a:xfrm>
        </p:spPr>
        <p:txBody>
          <a:bodyPr>
            <a:normAutofit/>
          </a:bodyPr>
          <a:lstStyle/>
          <a:p>
            <a:pPr marL="0" indent="0">
              <a:buNone/>
            </a:pPr>
            <a:r>
              <a:rPr lang="tr-TR" sz="2000" u="sng" dirty="0" smtClean="0"/>
              <a:t>Daha fazla bilgi için</a:t>
            </a:r>
            <a:r>
              <a:rPr lang="tr-TR" sz="2000" dirty="0" smtClean="0"/>
              <a:t>; </a:t>
            </a:r>
          </a:p>
          <a:p>
            <a:pPr marL="0" indent="0">
              <a:buNone/>
            </a:pPr>
            <a:r>
              <a:rPr lang="tr-TR" sz="2000" dirty="0" smtClean="0"/>
              <a:t>Konu kısmında programın referans kodunun </a:t>
            </a:r>
            <a:r>
              <a:rPr lang="en-GB" sz="2000" dirty="0"/>
              <a:t>(TR2013/0119.03.01-02)</a:t>
            </a:r>
            <a:r>
              <a:rPr lang="tr-TR" sz="2000" dirty="0"/>
              <a:t> belirtildiği </a:t>
            </a:r>
            <a:r>
              <a:rPr lang="tr-TR" sz="2000" dirty="0" smtClean="0"/>
              <a:t>sorular, elektronik posta yoluyla</a:t>
            </a:r>
            <a:r>
              <a:rPr lang="tr-TR" sz="2000" dirty="0"/>
              <a:t>, </a:t>
            </a:r>
            <a:r>
              <a:rPr lang="tr-TR" sz="2000" dirty="0" smtClean="0"/>
              <a:t>19.09.2016 tarihine kadar aşağıdaki </a:t>
            </a:r>
            <a:r>
              <a:rPr lang="tr-TR" sz="2000" dirty="0"/>
              <a:t>adrese gönderilebilir:</a:t>
            </a:r>
          </a:p>
          <a:p>
            <a:pPr marL="0" indent="0">
              <a:buNone/>
            </a:pPr>
            <a:endParaRPr lang="tr-TR" sz="2000" b="1" dirty="0" smtClean="0"/>
          </a:p>
          <a:p>
            <a:pPr marL="0" indent="0">
              <a:buNone/>
            </a:pPr>
            <a:r>
              <a:rPr lang="tr-TR" sz="2000" b="1" dirty="0" smtClean="0"/>
              <a:t>Elektronik posta adresi </a:t>
            </a:r>
            <a:r>
              <a:rPr lang="en-GB" sz="2000" b="1" dirty="0" smtClean="0"/>
              <a:t>:</a:t>
            </a:r>
            <a:r>
              <a:rPr lang="en-GB" sz="2000" dirty="0" smtClean="0"/>
              <a:t> </a:t>
            </a:r>
            <a:r>
              <a:rPr lang="en-GB" sz="2000" dirty="0"/>
              <a:t>sdw@cfcu.gov.tr </a:t>
            </a:r>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68</a:t>
            </a:fld>
            <a:endParaRPr lang="tr-TR"/>
          </a:p>
        </p:txBody>
      </p:sp>
    </p:spTree>
    <p:extLst>
      <p:ext uri="{BB962C8B-B14F-4D97-AF65-F5344CB8AC3E}">
        <p14:creationId xmlns:p14="http://schemas.microsoft.com/office/powerpoint/2010/main" val="39924946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268760"/>
            <a:ext cx="8229600" cy="1143000"/>
          </a:xfrm>
        </p:spPr>
        <p:txBody>
          <a:bodyPr>
            <a:normAutofit/>
          </a:bodyPr>
          <a:lstStyle/>
          <a:p>
            <a:pPr lvl="2" algn="ctr" rtl="0">
              <a:spcBef>
                <a:spcPct val="0"/>
              </a:spcBef>
            </a:pPr>
            <a:r>
              <a:rPr lang="en-US" sz="2900" kern="1200" dirty="0" smtClean="0">
                <a:solidFill>
                  <a:srgbClr val="0066CC"/>
                </a:solidFill>
                <a:effectLst>
                  <a:outerShdw blurRad="38100" dist="38100" dir="2700000" algn="tl">
                    <a:srgbClr val="C0C0C0"/>
                  </a:outerShdw>
                </a:effectLst>
                <a:latin typeface="+mj-lt"/>
                <a:ea typeface="+mj-ea"/>
                <a:cs typeface="+mj-cs"/>
              </a:rPr>
              <a:t>PROJE ÖN TEKLİFİNİN SUNULMASI</a:t>
            </a:r>
            <a:endParaRPr lang="tr-TR" sz="2900" kern="1200" dirty="0">
              <a:solidFill>
                <a:srgbClr val="0066CC"/>
              </a:solidFill>
              <a:effectLst>
                <a:outerShdw blurRad="38100" dist="38100" dir="2700000" algn="tl">
                  <a:srgbClr val="C0C0C0"/>
                </a:outerShdw>
              </a:effectLst>
              <a:latin typeface="+mj-lt"/>
              <a:ea typeface="+mj-ea"/>
              <a:cs typeface="+mj-cs"/>
            </a:endParaRPr>
          </a:p>
        </p:txBody>
      </p:sp>
      <p:sp>
        <p:nvSpPr>
          <p:cNvPr id="3" name="İçerik Yer Tutucusu 2"/>
          <p:cNvSpPr>
            <a:spLocks noGrp="1"/>
          </p:cNvSpPr>
          <p:nvPr>
            <p:ph idx="1"/>
          </p:nvPr>
        </p:nvSpPr>
        <p:spPr>
          <a:xfrm>
            <a:off x="457200" y="2204865"/>
            <a:ext cx="8229600" cy="3672408"/>
          </a:xfrm>
        </p:spPr>
        <p:txBody>
          <a:bodyPr>
            <a:normAutofit/>
          </a:bodyPr>
          <a:lstStyle/>
          <a:p>
            <a:r>
              <a:rPr lang="tr-TR" sz="2000" dirty="0"/>
              <a:t>Belirtilen tarihten sonra </a:t>
            </a:r>
            <a:r>
              <a:rPr lang="tr-TR" sz="2000" dirty="0" smtClean="0"/>
              <a:t>gönderilen soruları Sözleşme </a:t>
            </a:r>
            <a:r>
              <a:rPr lang="tr-TR" sz="2000" dirty="0"/>
              <a:t>Makamı </a:t>
            </a:r>
            <a:r>
              <a:rPr lang="tr-TR" sz="2000" dirty="0" smtClean="0"/>
              <a:t>cevaplamakla </a:t>
            </a:r>
            <a:r>
              <a:rPr lang="tr-TR" sz="2000" dirty="0"/>
              <a:t>yükümlü değildir</a:t>
            </a:r>
            <a:r>
              <a:rPr lang="tr-TR" sz="2000" dirty="0" smtClean="0"/>
              <a:t>.</a:t>
            </a:r>
          </a:p>
          <a:p>
            <a:endParaRPr lang="tr-TR" sz="2000" dirty="0"/>
          </a:p>
          <a:p>
            <a:r>
              <a:rPr lang="tr-TR" sz="2000" dirty="0"/>
              <a:t>Sorulara, Proje Ön Teklifi teslim tarihinden en geç </a:t>
            </a:r>
            <a:r>
              <a:rPr lang="tr-TR" sz="2000" b="1" dirty="0"/>
              <a:t>11 gün</a:t>
            </a:r>
            <a:r>
              <a:rPr lang="tr-TR" sz="2000" dirty="0"/>
              <a:t> öncesine kadar </a:t>
            </a:r>
            <a:r>
              <a:rPr lang="tr-TR" sz="2000" dirty="0" smtClean="0"/>
              <a:t>(29.09.2016 tarihine kadar) yanıt </a:t>
            </a:r>
            <a:r>
              <a:rPr lang="tr-TR" sz="2000" dirty="0"/>
              <a:t>verilecektir</a:t>
            </a:r>
            <a:r>
              <a:rPr lang="tr-TR" sz="2000" dirty="0" smtClean="0"/>
              <a:t>.</a:t>
            </a:r>
          </a:p>
          <a:p>
            <a:endParaRPr lang="tr-TR" sz="2000" dirty="0"/>
          </a:p>
          <a:p>
            <a:r>
              <a:rPr lang="tr-TR" sz="2000" dirty="0"/>
              <a:t>Başvuru Sahiplerine eşit muamele sağlamak amacıyla, Sözleşme Makamı, Başvuru Sahiplerinin, bağlı kuruluş(</a:t>
            </a:r>
            <a:r>
              <a:rPr lang="tr-TR" sz="2000" dirty="0" err="1"/>
              <a:t>lar</a:t>
            </a:r>
            <a:r>
              <a:rPr lang="tr-TR" sz="2000" dirty="0"/>
              <a:t>)</a:t>
            </a:r>
            <a:r>
              <a:rPr lang="tr-TR" sz="2000" dirty="0" err="1"/>
              <a:t>ın</a:t>
            </a:r>
            <a:r>
              <a:rPr lang="tr-TR" sz="2000" dirty="0"/>
              <a:t>, projenin veya belirli bir faaliyetin uygunluğu konusunda ön görüş beyan edemez.</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69</a:t>
            </a:fld>
            <a:endParaRPr lang="tr-TR"/>
          </a:p>
        </p:txBody>
      </p:sp>
    </p:spTree>
    <p:extLst>
      <p:ext uri="{BB962C8B-B14F-4D97-AF65-F5344CB8AC3E}">
        <p14:creationId xmlns:p14="http://schemas.microsoft.com/office/powerpoint/2010/main" val="3080679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628800"/>
            <a:ext cx="8229600" cy="760906"/>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564904"/>
            <a:ext cx="8291264" cy="3561259"/>
          </a:xfrm>
        </p:spPr>
        <p:txBody>
          <a:bodyPr>
            <a:normAutofit fontScale="62500" lnSpcReduction="20000"/>
          </a:bodyPr>
          <a:lstStyle/>
          <a:p>
            <a:pPr marL="0" lvl="1" indent="0" algn="ctr">
              <a:buNone/>
            </a:pPr>
            <a:r>
              <a:rPr lang="tr-TR" sz="5100" dirty="0"/>
              <a:t>Uygunluk </a:t>
            </a:r>
            <a:r>
              <a:rPr lang="tr-TR" sz="5100" dirty="0" smtClean="0"/>
              <a:t>Kriterleri</a:t>
            </a:r>
            <a:endParaRPr lang="tr-TR" sz="5100" dirty="0"/>
          </a:p>
          <a:p>
            <a:pPr marL="0" indent="0">
              <a:buNone/>
            </a:pPr>
            <a:endParaRPr lang="tr-TR" dirty="0" smtClean="0"/>
          </a:p>
          <a:p>
            <a:pPr marL="514350" indent="-514350">
              <a:buFont typeface="+mj-lt"/>
              <a:buAutoNum type="arabicPeriod"/>
            </a:pPr>
            <a:r>
              <a:rPr lang="tr-TR" sz="4400" u="sng" dirty="0" smtClean="0"/>
              <a:t>Başvuru Sahiplerinin Uygunluğu</a:t>
            </a:r>
          </a:p>
          <a:p>
            <a:pPr lvl="0"/>
            <a:endParaRPr lang="tr-TR" sz="3800" b="1" dirty="0" smtClean="0"/>
          </a:p>
          <a:p>
            <a:pPr lvl="0"/>
            <a:r>
              <a:rPr lang="tr-TR" sz="3600" b="1" dirty="0" smtClean="0"/>
              <a:t>Başvuru </a:t>
            </a:r>
            <a:r>
              <a:rPr lang="tr-TR" sz="3600" b="1" dirty="0"/>
              <a:t>sahibi</a:t>
            </a:r>
            <a:r>
              <a:rPr lang="tr-TR" sz="3600" dirty="0"/>
              <a:t>, yani başvuru formunu </a:t>
            </a:r>
            <a:r>
              <a:rPr lang="tr-TR" sz="3600" dirty="0" smtClean="0"/>
              <a:t>sunan </a:t>
            </a:r>
            <a:r>
              <a:rPr lang="tr-TR" sz="3600" dirty="0"/>
              <a:t>kurum/kuruluş,</a:t>
            </a:r>
          </a:p>
          <a:p>
            <a:pPr lvl="0"/>
            <a:r>
              <a:rPr lang="tr-TR" sz="3600" b="1" dirty="0" smtClean="0"/>
              <a:t>Eş-Başvuran(</a:t>
            </a:r>
            <a:r>
              <a:rPr lang="tr-TR" sz="3600" b="1" dirty="0" err="1" smtClean="0"/>
              <a:t>lar</a:t>
            </a:r>
            <a:r>
              <a:rPr lang="tr-TR" sz="3600" b="1" dirty="0" smtClean="0"/>
              <a:t>) </a:t>
            </a:r>
            <a:r>
              <a:rPr lang="tr-TR" sz="3600" dirty="0" smtClean="0"/>
              <a:t>ve</a:t>
            </a:r>
            <a:r>
              <a:rPr lang="tr-TR" sz="3600" b="1" dirty="0" smtClean="0"/>
              <a:t> </a:t>
            </a:r>
            <a:endParaRPr lang="tr-TR" sz="3600" b="1" dirty="0"/>
          </a:p>
          <a:p>
            <a:pPr lvl="0"/>
            <a:r>
              <a:rPr lang="tr-TR" sz="3600" dirty="0" smtClean="0"/>
              <a:t>Başvuru Sahibine ve/veya Eş-Başvuran(</a:t>
            </a:r>
            <a:r>
              <a:rPr lang="tr-TR" sz="3600" dirty="0" err="1" smtClean="0"/>
              <a:t>lar</a:t>
            </a:r>
            <a:r>
              <a:rPr lang="tr-TR" sz="3600" dirty="0" smtClean="0"/>
              <a:t>)’a </a:t>
            </a:r>
            <a:r>
              <a:rPr lang="tr-TR" sz="3600" b="1" dirty="0" smtClean="0"/>
              <a:t>Bağlı Kuruluş(</a:t>
            </a:r>
            <a:r>
              <a:rPr lang="tr-TR" sz="3600" b="1" dirty="0" err="1" smtClean="0"/>
              <a:t>lar</a:t>
            </a:r>
            <a:r>
              <a:rPr lang="tr-TR" sz="3600" b="1" dirty="0" smtClean="0"/>
              <a:t>)</a:t>
            </a:r>
            <a:r>
              <a:rPr lang="tr-TR" sz="3600" dirty="0" err="1" smtClean="0"/>
              <a:t>ın</a:t>
            </a:r>
            <a:endParaRPr lang="tr-TR" sz="3600" dirty="0" smtClean="0"/>
          </a:p>
          <a:p>
            <a:pPr marL="0" lvl="0" indent="0">
              <a:buNone/>
            </a:pPr>
            <a:endParaRPr lang="tr-TR" sz="3600" dirty="0" smtClean="0"/>
          </a:p>
          <a:p>
            <a:pPr marL="0" lvl="0" indent="0">
              <a:buNone/>
            </a:pPr>
            <a:r>
              <a:rPr lang="tr-TR" sz="3600" dirty="0" smtClean="0"/>
              <a:t>uygunluk kriterleri anlaşılmalıdır.</a:t>
            </a:r>
          </a:p>
          <a:p>
            <a:pPr marL="0" indent="0">
              <a:buNone/>
            </a:pPr>
            <a:endParaRPr lang="tr-TR"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3058540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24744"/>
            <a:ext cx="8229600" cy="864096"/>
          </a:xfrm>
        </p:spPr>
        <p:txBody>
          <a:bodyPr>
            <a:noAutofit/>
          </a:bodyPr>
          <a:lstStyle/>
          <a:p>
            <a:r>
              <a:rPr lang="tr-TR" sz="2900" b="1" cap="small" dirty="0" smtClean="0"/>
              <a:t/>
            </a:r>
            <a:br>
              <a:rPr lang="tr-TR" sz="2900" b="1" cap="small" dirty="0" smtClean="0"/>
            </a:br>
            <a:r>
              <a:rPr lang="tr-TR" sz="2900" b="1" cap="small" dirty="0"/>
              <a:t/>
            </a:r>
            <a:br>
              <a:rPr lang="tr-TR" sz="2900" b="1" cap="small" dirty="0"/>
            </a:br>
            <a:r>
              <a:rPr lang="tr-TR" sz="2900" dirty="0">
                <a:solidFill>
                  <a:srgbClr val="0066CC"/>
                </a:solidFill>
                <a:effectLst>
                  <a:outerShdw blurRad="38100" dist="38100" dir="2700000" algn="tl">
                    <a:srgbClr val="C0C0C0"/>
                  </a:outerShdw>
                </a:effectLst>
              </a:rPr>
              <a:t>BAŞVURULARIN DEĞERLENDİRİLMESİ VE SEÇİMİ </a:t>
            </a:r>
            <a:r>
              <a:rPr lang="tr-TR" sz="2900" b="1" cap="small" dirty="0" smtClean="0"/>
              <a:t/>
            </a:r>
            <a:br>
              <a:rPr lang="tr-TR" sz="2900" b="1" cap="small" dirty="0" smtClean="0"/>
            </a:br>
            <a:endParaRPr lang="tr-TR" sz="2900" dirty="0"/>
          </a:p>
        </p:txBody>
      </p:sp>
      <p:sp>
        <p:nvSpPr>
          <p:cNvPr id="3" name="İçerik Yer Tutucusu 2"/>
          <p:cNvSpPr>
            <a:spLocks noGrp="1"/>
          </p:cNvSpPr>
          <p:nvPr>
            <p:ph idx="1"/>
          </p:nvPr>
        </p:nvSpPr>
        <p:spPr>
          <a:xfrm>
            <a:off x="467544" y="2204864"/>
            <a:ext cx="8229600" cy="3705275"/>
          </a:xfrm>
        </p:spPr>
        <p:txBody>
          <a:bodyPr>
            <a:normAutofit/>
          </a:bodyPr>
          <a:lstStyle/>
          <a:p>
            <a:pPr marL="0" indent="0" algn="just">
              <a:buNone/>
            </a:pPr>
            <a:r>
              <a:rPr lang="tr-TR" sz="2000" dirty="0" smtClean="0"/>
              <a:t>Başvuru </a:t>
            </a:r>
            <a:r>
              <a:rPr lang="tr-TR" sz="2000" dirty="0"/>
              <a:t>Sahipleri tarafından sunulan tüm projeler </a:t>
            </a:r>
            <a:r>
              <a:rPr lang="tr-TR" sz="2000" dirty="0" smtClean="0"/>
              <a:t>3 aşamada değerlendirilecektir;</a:t>
            </a:r>
          </a:p>
          <a:p>
            <a:endParaRPr lang="tr-TR" sz="2000" dirty="0"/>
          </a:p>
          <a:p>
            <a:pPr marL="0" indent="0">
              <a:buNone/>
            </a:pPr>
            <a:r>
              <a:rPr lang="tr-TR" sz="2000" b="1" dirty="0"/>
              <a:t>1. AŞAMA: </a:t>
            </a:r>
            <a:r>
              <a:rPr lang="tr-TR" sz="2000" dirty="0" smtClean="0"/>
              <a:t>Açılış ve idari kontrol ve ön teklif 			        değerlendirmesi</a:t>
            </a:r>
          </a:p>
          <a:p>
            <a:pPr marL="0" indent="0">
              <a:buNone/>
            </a:pPr>
            <a:r>
              <a:rPr lang="tr-TR" sz="2000" b="1" dirty="0" smtClean="0"/>
              <a:t>2</a:t>
            </a:r>
            <a:r>
              <a:rPr lang="tr-TR" sz="2000" b="1" dirty="0"/>
              <a:t>. AŞAMA: </a:t>
            </a:r>
            <a:r>
              <a:rPr lang="tr-TR" sz="2000" dirty="0" smtClean="0"/>
              <a:t>Tam başvurunun değerlendirilmesi</a:t>
            </a:r>
            <a:endParaRPr lang="tr-TR" sz="2000" dirty="0"/>
          </a:p>
          <a:p>
            <a:pPr marL="0" lvl="0" indent="0">
              <a:buNone/>
            </a:pPr>
            <a:r>
              <a:rPr lang="tr-TR" sz="2000" b="1" dirty="0"/>
              <a:t>3. AŞAMA: </a:t>
            </a:r>
            <a:r>
              <a:rPr lang="tr-TR" sz="2000" dirty="0" smtClean="0"/>
              <a:t>Başvuru sahiplerinin ve bağlı kuruluş(</a:t>
            </a:r>
            <a:r>
              <a:rPr lang="tr-TR" sz="2000" dirty="0" err="1" smtClean="0"/>
              <a:t>lar</a:t>
            </a:r>
            <a:r>
              <a:rPr lang="tr-TR" sz="2000" dirty="0" smtClean="0"/>
              <a:t>)</a:t>
            </a:r>
            <a:r>
              <a:rPr lang="tr-TR" sz="2000" dirty="0" err="1" smtClean="0"/>
              <a:t>ın</a:t>
            </a:r>
            <a:r>
              <a:rPr lang="tr-TR" sz="2000" dirty="0" smtClean="0"/>
              <a:t> 	         uygunluğunun teyidi</a:t>
            </a:r>
          </a:p>
          <a:p>
            <a:endParaRPr lang="tr-TR" b="1" dirty="0" smtClean="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70</a:t>
            </a:fld>
            <a:endParaRPr lang="tr-TR"/>
          </a:p>
        </p:txBody>
      </p:sp>
    </p:spTree>
    <p:extLst>
      <p:ext uri="{BB962C8B-B14F-4D97-AF65-F5344CB8AC3E}">
        <p14:creationId xmlns:p14="http://schemas.microsoft.com/office/powerpoint/2010/main" val="30951753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6792"/>
            <a:ext cx="8229600" cy="1143000"/>
          </a:xfrm>
        </p:spPr>
        <p:txBody>
          <a:bodyPr>
            <a:noAutofit/>
          </a:bodyPr>
          <a:lstStyle/>
          <a:p>
            <a:pPr lvl="0"/>
            <a:r>
              <a:rPr lang="tr-TR" sz="2900" dirty="0">
                <a:solidFill>
                  <a:srgbClr val="0066CC"/>
                </a:solidFill>
                <a:effectLst>
                  <a:outerShdw blurRad="38100" dist="38100" dir="2700000" algn="tl">
                    <a:srgbClr val="C0C0C0"/>
                  </a:outerShdw>
                </a:effectLst>
              </a:rPr>
              <a:t>1. AŞAMA: AÇILIŞ VE İDARİ KONTROL VE ÖN TEKLİF DEĞERLENDİRMESİ</a:t>
            </a:r>
            <a:br>
              <a:rPr lang="tr-TR" sz="2900" dirty="0">
                <a:solidFill>
                  <a:srgbClr val="0066CC"/>
                </a:solidFill>
                <a:effectLst>
                  <a:outerShdw blurRad="38100" dist="38100" dir="2700000" algn="tl">
                    <a:srgbClr val="C0C0C0"/>
                  </a:outerShdw>
                </a:effectLst>
              </a:rPr>
            </a:b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67544" y="2492896"/>
            <a:ext cx="8229600" cy="3384376"/>
          </a:xfrm>
        </p:spPr>
        <p:txBody>
          <a:bodyPr>
            <a:normAutofit fontScale="92500" lnSpcReduction="20000"/>
          </a:bodyPr>
          <a:lstStyle/>
          <a:p>
            <a:pPr marL="0" indent="0">
              <a:buNone/>
            </a:pPr>
            <a:r>
              <a:rPr lang="tr-TR" sz="2200" dirty="0" smtClean="0"/>
              <a:t>Bu aşamada aşağıdaki </a:t>
            </a:r>
            <a:r>
              <a:rPr lang="tr-TR" sz="2200" dirty="0"/>
              <a:t>hususlar değerlendirmeye tabi tutulacaktır:</a:t>
            </a:r>
          </a:p>
          <a:p>
            <a:pPr lvl="0"/>
            <a:endParaRPr lang="tr-TR" sz="2200" dirty="0" smtClean="0"/>
          </a:p>
          <a:p>
            <a:pPr lvl="0"/>
            <a:r>
              <a:rPr lang="tr-TR" sz="2200" dirty="0" smtClean="0"/>
              <a:t>Son </a:t>
            </a:r>
            <a:r>
              <a:rPr lang="tr-TR" sz="2200" dirty="0"/>
              <a:t>başvuru tarihine riayet </a:t>
            </a:r>
            <a:r>
              <a:rPr lang="tr-TR" sz="2200" dirty="0" smtClean="0"/>
              <a:t>edilmiş midir? </a:t>
            </a:r>
          </a:p>
          <a:p>
            <a:pPr marL="0" lvl="0" indent="0">
              <a:buNone/>
            </a:pPr>
            <a:r>
              <a:rPr lang="tr-TR" sz="2200" dirty="0" smtClean="0"/>
              <a:t>Eğer </a:t>
            </a:r>
            <a:r>
              <a:rPr lang="tr-TR" sz="2200" dirty="0"/>
              <a:t>son başvuru tarihine riayet edilmemişse teklif </a:t>
            </a:r>
            <a:r>
              <a:rPr lang="tr-TR" sz="2200" dirty="0" smtClean="0"/>
              <a:t>	otomatik </a:t>
            </a:r>
            <a:r>
              <a:rPr lang="tr-TR" sz="2200" dirty="0"/>
              <a:t>olarak reddedilecektir</a:t>
            </a:r>
            <a:r>
              <a:rPr lang="tr-TR" sz="2200" dirty="0" smtClean="0"/>
              <a:t>.</a:t>
            </a:r>
          </a:p>
          <a:p>
            <a:pPr lvl="0"/>
            <a:endParaRPr lang="tr-TR" sz="2200" dirty="0"/>
          </a:p>
          <a:p>
            <a:pPr lvl="0"/>
            <a:r>
              <a:rPr lang="tr-TR" sz="2200" dirty="0"/>
              <a:t>Proje Ön Teklifi, Kontrol Listesindeki (Hibe Başvuru Formu, Kısım A Bölüm </a:t>
            </a:r>
            <a:r>
              <a:rPr lang="tr-TR" sz="2200" dirty="0" smtClean="0"/>
              <a:t>2)’de belirtilen </a:t>
            </a:r>
            <a:r>
              <a:rPr lang="tr-TR" sz="2200" dirty="0"/>
              <a:t>bütün kriterleri </a:t>
            </a:r>
            <a:r>
              <a:rPr lang="tr-TR" sz="2200" dirty="0" smtClean="0"/>
              <a:t>karşılamakta mıdır? </a:t>
            </a:r>
          </a:p>
          <a:p>
            <a:pPr marL="0" lvl="0" indent="0">
              <a:buNone/>
            </a:pPr>
            <a:r>
              <a:rPr lang="tr-TR" sz="2200" dirty="0" smtClean="0"/>
              <a:t>İstenilen bilgi/belgelerden </a:t>
            </a:r>
            <a:r>
              <a:rPr lang="tr-TR" sz="2200" dirty="0"/>
              <a:t>herhangi biri eksik </a:t>
            </a:r>
            <a:r>
              <a:rPr lang="tr-TR" sz="2200" dirty="0" smtClean="0"/>
              <a:t>ise veya belirtilen şartlar sağlanmıyor ise	proje </a:t>
            </a:r>
            <a:r>
              <a:rPr lang="tr-TR" sz="2200" dirty="0"/>
              <a:t>teklifi yalnızca bu esasa dayanarak reddedilebilir </a:t>
            </a:r>
            <a:r>
              <a:rPr lang="tr-TR" sz="2200" dirty="0" smtClean="0"/>
              <a:t>ve </a:t>
            </a:r>
            <a:r>
              <a:rPr lang="tr-TR" sz="2200" dirty="0"/>
              <a:t>proje teklifi bu noktadan sonra değerlendirilmeye </a:t>
            </a:r>
            <a:r>
              <a:rPr lang="tr-TR" sz="2200" dirty="0" smtClean="0"/>
              <a:t>alınmayabilir.</a:t>
            </a:r>
          </a:p>
          <a:p>
            <a:pPr lvl="0"/>
            <a:endParaRPr lang="tr-TR"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71</a:t>
            </a:fld>
            <a:endParaRPr lang="tr-TR"/>
          </a:p>
        </p:txBody>
      </p:sp>
    </p:spTree>
    <p:extLst>
      <p:ext uri="{BB962C8B-B14F-4D97-AF65-F5344CB8AC3E}">
        <p14:creationId xmlns:p14="http://schemas.microsoft.com/office/powerpoint/2010/main" val="12274577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556792"/>
            <a:ext cx="8229600" cy="864096"/>
          </a:xfrm>
        </p:spPr>
        <p:txBody>
          <a:bodyPr>
            <a:noAutofit/>
          </a:bodyPr>
          <a:lstStyle/>
          <a:p>
            <a:pPr lvl="0"/>
            <a:r>
              <a:rPr lang="tr-TR" sz="2900" dirty="0">
                <a:solidFill>
                  <a:srgbClr val="0066CC"/>
                </a:solidFill>
                <a:effectLst>
                  <a:outerShdw blurRad="38100" dist="38100" dir="2700000" algn="tl">
                    <a:srgbClr val="C0C0C0"/>
                  </a:outerShdw>
                </a:effectLst>
              </a:rPr>
              <a:t>1. AŞAMA: AÇILIŞ VE İDARİ KONTROL VE ÖN TEKLİF DEĞERLENDİRMESİ</a:t>
            </a:r>
            <a:r>
              <a:rPr lang="tr-TR" sz="2900" dirty="0"/>
              <a:t/>
            </a:r>
            <a:br>
              <a:rPr lang="tr-TR" sz="2900" dirty="0"/>
            </a:br>
            <a:endParaRPr lang="tr-TR" sz="2900" dirty="0"/>
          </a:p>
        </p:txBody>
      </p:sp>
      <p:sp>
        <p:nvSpPr>
          <p:cNvPr id="3" name="İçerik Yer Tutucusu 2"/>
          <p:cNvSpPr>
            <a:spLocks noGrp="1"/>
          </p:cNvSpPr>
          <p:nvPr>
            <p:ph idx="1"/>
          </p:nvPr>
        </p:nvSpPr>
        <p:spPr>
          <a:xfrm>
            <a:off x="467544" y="2420888"/>
            <a:ext cx="8229600" cy="3489251"/>
          </a:xfrm>
        </p:spPr>
        <p:txBody>
          <a:bodyPr>
            <a:normAutofit fontScale="25000" lnSpcReduction="20000"/>
          </a:bodyPr>
          <a:lstStyle/>
          <a:p>
            <a:pPr lvl="0"/>
            <a:endParaRPr lang="tr-TR" dirty="0"/>
          </a:p>
          <a:p>
            <a:r>
              <a:rPr lang="tr-TR" sz="8000" dirty="0"/>
              <a:t>İlk idari kontrolü geçen Proje Ön Teklifleri, söz konusu projenin </a:t>
            </a:r>
            <a:r>
              <a:rPr lang="tr-TR" sz="8000" dirty="0" err="1"/>
              <a:t>ilgililiği</a:t>
            </a:r>
            <a:r>
              <a:rPr lang="tr-TR" sz="8000" dirty="0"/>
              <a:t> ve tasarımı açısından değerlendirmeye tabi tutulacaktır</a:t>
            </a:r>
            <a:r>
              <a:rPr lang="tr-TR" sz="8000" dirty="0" smtClean="0"/>
              <a:t>.</a:t>
            </a:r>
          </a:p>
          <a:p>
            <a:endParaRPr lang="tr-TR" sz="8000" dirty="0"/>
          </a:p>
          <a:p>
            <a:r>
              <a:rPr lang="tr-TR" sz="8000" dirty="0"/>
              <a:t>Proje Ön Teklifine </a:t>
            </a:r>
            <a:r>
              <a:rPr lang="tr-TR" sz="8000" dirty="0" smtClean="0"/>
              <a:t>Değerlendirme </a:t>
            </a:r>
            <a:r>
              <a:rPr lang="tr-TR" sz="8000" dirty="0"/>
              <a:t>Tablosunda yer alan açıklamalara uygun olarak </a:t>
            </a:r>
            <a:r>
              <a:rPr lang="tr-TR" sz="8000" b="1" dirty="0"/>
              <a:t>50</a:t>
            </a:r>
            <a:r>
              <a:rPr lang="tr-TR" sz="8000" dirty="0"/>
              <a:t> üzerinden bir puan verilecektir. Değerlendirmede ayrıca, Proje Ön Teklifi ile ilgili olarak verilen talimatlara uygunluk (Hibe Başvuru Formu Kısım A) teyit edilecektir</a:t>
            </a:r>
            <a:r>
              <a:rPr lang="tr-TR" sz="8000" dirty="0" smtClean="0"/>
              <a:t>.</a:t>
            </a:r>
          </a:p>
          <a:p>
            <a:endParaRPr lang="tr-TR" sz="8000" dirty="0"/>
          </a:p>
          <a:p>
            <a:r>
              <a:rPr lang="tr-TR" sz="8000" dirty="0"/>
              <a:t>Değerlendirme kriterleri, bölümlere ve alt bölümlere ayrılmıştır. Her alt bölüme, belirtilen değerlendirme kategorilerine göre 1 ile 5 arasında bir puan verilecektir: </a:t>
            </a:r>
            <a:endParaRPr lang="tr-TR" sz="8000" dirty="0" smtClean="0"/>
          </a:p>
          <a:p>
            <a:pPr marL="0" indent="0">
              <a:buNone/>
            </a:pPr>
            <a:r>
              <a:rPr lang="tr-TR" sz="8000" dirty="0"/>
              <a:t>	</a:t>
            </a:r>
            <a:r>
              <a:rPr lang="tr-TR" sz="8000" dirty="0" smtClean="0"/>
              <a:t>1 </a:t>
            </a:r>
            <a:r>
              <a:rPr lang="tr-TR" sz="8000" dirty="0"/>
              <a:t>= çok zayıf; 2 = zayıf; 3 = yeterli, 4 = iyi; 5 = çok iyi.</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72</a:t>
            </a:fld>
            <a:endParaRPr lang="tr-TR"/>
          </a:p>
        </p:txBody>
      </p:sp>
    </p:spTree>
    <p:extLst>
      <p:ext uri="{BB962C8B-B14F-4D97-AF65-F5344CB8AC3E}">
        <p14:creationId xmlns:p14="http://schemas.microsoft.com/office/powerpoint/2010/main" val="29594731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383260996"/>
              </p:ext>
            </p:extLst>
          </p:nvPr>
        </p:nvGraphicFramePr>
        <p:xfrm>
          <a:off x="107504" y="116630"/>
          <a:ext cx="8784976" cy="6624738"/>
        </p:xfrm>
        <a:graphic>
          <a:graphicData uri="http://schemas.openxmlformats.org/drawingml/2006/table">
            <a:tbl>
              <a:tblPr firstRow="1" firstCol="1" lastRow="1" lastCol="1" bandRow="1" bandCol="1">
                <a:tableStyleId>{5C22544A-7EE6-4342-B048-85BDC9FD1C3A}</a:tableStyleId>
              </a:tblPr>
              <a:tblGrid>
                <a:gridCol w="7212650"/>
                <a:gridCol w="1107136"/>
                <a:gridCol w="465190"/>
              </a:tblGrid>
              <a:tr h="301870">
                <a:tc>
                  <a:txBody>
                    <a:bodyPr/>
                    <a:lstStyle/>
                    <a:p>
                      <a:pPr algn="just">
                        <a:lnSpc>
                          <a:spcPct val="115000"/>
                        </a:lnSpc>
                        <a:spcBef>
                          <a:spcPts val="600"/>
                        </a:spcBef>
                        <a:spcAft>
                          <a:spcPts val="1000"/>
                        </a:spcAft>
                      </a:pPr>
                      <a:r>
                        <a:rPr lang="tr-TR" sz="1400" dirty="0">
                          <a:effectLst/>
                        </a:rPr>
                        <a:t> </a:t>
                      </a:r>
                      <a:endParaRPr lang="tr-TR" sz="1400" dirty="0">
                        <a:effectLst/>
                        <a:latin typeface="Times New Roman"/>
                        <a:ea typeface="Times New Roman"/>
                      </a:endParaRPr>
                    </a:p>
                  </a:txBody>
                  <a:tcPr marL="37238" marR="37238" marT="0" marB="0"/>
                </a:tc>
                <a:tc gridSpan="2">
                  <a:txBody>
                    <a:bodyPr/>
                    <a:lstStyle/>
                    <a:p>
                      <a:pPr algn="ctr">
                        <a:lnSpc>
                          <a:spcPct val="115000"/>
                        </a:lnSpc>
                        <a:spcBef>
                          <a:spcPts val="600"/>
                        </a:spcBef>
                        <a:spcAft>
                          <a:spcPts val="1000"/>
                        </a:spcAft>
                      </a:pPr>
                      <a:r>
                        <a:rPr lang="tr-TR" sz="1400">
                          <a:effectLst/>
                        </a:rPr>
                        <a:t>Puanlar</a:t>
                      </a:r>
                      <a:endParaRPr lang="tr-TR" sz="1400">
                        <a:effectLst/>
                        <a:latin typeface="Times New Roman"/>
                        <a:ea typeface="Times New Roman"/>
                      </a:endParaRPr>
                    </a:p>
                  </a:txBody>
                  <a:tcPr marL="37238" marR="37238" marT="0" marB="0"/>
                </a:tc>
                <a:tc hMerge="1">
                  <a:txBody>
                    <a:bodyPr/>
                    <a:lstStyle/>
                    <a:p>
                      <a:endParaRPr lang="tr-TR"/>
                    </a:p>
                  </a:txBody>
                  <a:tcPr/>
                </a:tc>
              </a:tr>
              <a:tr h="417421">
                <a:tc>
                  <a:txBody>
                    <a:bodyPr/>
                    <a:lstStyle/>
                    <a:p>
                      <a:pPr algn="just">
                        <a:lnSpc>
                          <a:spcPct val="115000"/>
                        </a:lnSpc>
                        <a:spcBef>
                          <a:spcPts val="600"/>
                        </a:spcBef>
                        <a:spcAft>
                          <a:spcPts val="1000"/>
                        </a:spcAft>
                      </a:pPr>
                      <a:r>
                        <a:rPr lang="tr-TR" sz="1400" dirty="0">
                          <a:effectLst/>
                        </a:rPr>
                        <a:t>1. Projenin </a:t>
                      </a:r>
                      <a:r>
                        <a:rPr lang="tr-TR" sz="1400" dirty="0" err="1">
                          <a:effectLst/>
                        </a:rPr>
                        <a:t>ilgililiği</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Alt-puan</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30</a:t>
                      </a:r>
                      <a:endParaRPr lang="tr-TR" sz="1400">
                        <a:effectLst/>
                        <a:latin typeface="Times New Roman"/>
                        <a:ea typeface="Times New Roman"/>
                      </a:endParaRPr>
                    </a:p>
                  </a:txBody>
                  <a:tcPr marL="37238" marR="37238" marT="0" marB="0"/>
                </a:tc>
              </a:tr>
              <a:tr h="417421">
                <a:tc>
                  <a:txBody>
                    <a:bodyPr/>
                    <a:lstStyle/>
                    <a:p>
                      <a:pPr marL="215900" indent="-215900" algn="just">
                        <a:lnSpc>
                          <a:spcPct val="115000"/>
                        </a:lnSpc>
                        <a:spcBef>
                          <a:spcPts val="600"/>
                        </a:spcBef>
                        <a:spcAft>
                          <a:spcPts val="1000"/>
                        </a:spcAft>
                      </a:pPr>
                      <a:r>
                        <a:rPr lang="tr-TR" sz="1400" dirty="0">
                          <a:effectLst/>
                        </a:rPr>
                        <a:t>1.1 Teklif, Teklif Çağrısının hedefleri ve öncelikleri ile ne kadar ilgilidir</a:t>
                      </a:r>
                      <a:r>
                        <a:rPr lang="tr-TR" sz="1400" dirty="0" smtClean="0">
                          <a:effectLst/>
                        </a:rPr>
                        <a:t>?*</a:t>
                      </a:r>
                      <a:r>
                        <a:rPr lang="tr-TR" sz="1400" dirty="0" smtClean="0">
                          <a:solidFill>
                            <a:srgbClr val="FF0000"/>
                          </a:solidFill>
                          <a:effectLst/>
                        </a:rPr>
                        <a:t>*</a:t>
                      </a:r>
                      <a:endParaRPr lang="tr-TR" sz="1400" dirty="0">
                        <a:solidFill>
                          <a:srgbClr val="FF0000"/>
                        </a:solidFill>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dirty="0">
                          <a:effectLst/>
                        </a:rPr>
                        <a:t>5x2</a:t>
                      </a:r>
                      <a:r>
                        <a:rPr lang="tr-TR" sz="1400" dirty="0">
                          <a:solidFill>
                            <a:srgbClr val="FF0000"/>
                          </a:solidFill>
                          <a:effectLst/>
                        </a:rPr>
                        <a:t>*</a:t>
                      </a:r>
                      <a:endParaRPr lang="tr-TR" sz="1400" dirty="0">
                        <a:solidFill>
                          <a:srgbClr val="FF0000"/>
                        </a:solidFill>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u="none" strike="noStrike">
                          <a:effectLst/>
                        </a:rPr>
                        <a:t> </a:t>
                      </a:r>
                      <a:endParaRPr lang="tr-TR" sz="1400">
                        <a:effectLst/>
                        <a:latin typeface="Times New Roman"/>
                        <a:ea typeface="Times New Roman"/>
                      </a:endParaRPr>
                    </a:p>
                  </a:txBody>
                  <a:tcPr marL="37238" marR="37238" marT="0" marB="0"/>
                </a:tc>
              </a:tr>
              <a:tr h="905609">
                <a:tc>
                  <a:txBody>
                    <a:bodyPr/>
                    <a:lstStyle/>
                    <a:p>
                      <a:pPr marL="215900" indent="-215900" algn="just">
                        <a:lnSpc>
                          <a:spcPct val="115000"/>
                        </a:lnSpc>
                        <a:spcBef>
                          <a:spcPts val="600"/>
                        </a:spcBef>
                        <a:spcAft>
                          <a:spcPts val="1000"/>
                        </a:spcAft>
                      </a:pPr>
                      <a:r>
                        <a:rPr lang="tr-TR" sz="1400" dirty="0">
                          <a:effectLst/>
                        </a:rPr>
                        <a:t>1.2 Teklif, hedef ülkenin (</a:t>
                      </a:r>
                      <a:r>
                        <a:rPr lang="tr-TR" sz="1400" dirty="0" err="1">
                          <a:effectLst/>
                        </a:rPr>
                        <a:t>lerin</a:t>
                      </a:r>
                      <a:r>
                        <a:rPr lang="tr-TR" sz="1400" dirty="0">
                          <a:effectLst/>
                        </a:rPr>
                        <a:t>) ya da bölgenin (</a:t>
                      </a:r>
                      <a:r>
                        <a:rPr lang="tr-TR" sz="1400" dirty="0" err="1">
                          <a:effectLst/>
                        </a:rPr>
                        <a:t>lerin</a:t>
                      </a:r>
                      <a:r>
                        <a:rPr lang="tr-TR" sz="1400" dirty="0">
                          <a:effectLst/>
                        </a:rPr>
                        <a:t>) belirli ihtiyaçları ve sorunları ile ne kadar ilgilidir (diğer AB öncelikleri ile sinerji oluşturmak ve tekrardan kaçınmayı önlemek dâhil olmak üzere) ?</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5x2</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u="none" strike="noStrike">
                          <a:effectLst/>
                        </a:rPr>
                        <a:t> </a:t>
                      </a:r>
                      <a:endParaRPr lang="tr-TR" sz="1400">
                        <a:effectLst/>
                        <a:latin typeface="Times New Roman"/>
                        <a:ea typeface="Times New Roman"/>
                      </a:endParaRPr>
                    </a:p>
                  </a:txBody>
                  <a:tcPr marL="37238" marR="37238" marT="0" marB="0"/>
                </a:tc>
              </a:tr>
              <a:tr h="905609">
                <a:tc>
                  <a:txBody>
                    <a:bodyPr/>
                    <a:lstStyle/>
                    <a:p>
                      <a:pPr marL="215900" indent="-215900" algn="just">
                        <a:lnSpc>
                          <a:spcPct val="115000"/>
                        </a:lnSpc>
                        <a:spcBef>
                          <a:spcPts val="600"/>
                        </a:spcBef>
                        <a:spcAft>
                          <a:spcPts val="1000"/>
                        </a:spcAft>
                      </a:pPr>
                      <a:r>
                        <a:rPr lang="tr-TR" sz="1400" dirty="0">
                          <a:effectLst/>
                        </a:rPr>
                        <a:t>1.3 İlgili taraflar (nihai faydalanıcılar ve hedef gruplar) ne kadar açık tanımlanmış ve stratejik olarak seçilmiştir? İhtiyaçları açıkça tanımlanmış mıdır ve yapılan teklif bunları uygun bir şekilde ele almakta mıdır? </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5</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u="none" strike="noStrike">
                          <a:effectLst/>
                        </a:rPr>
                        <a:t> </a:t>
                      </a:r>
                      <a:endParaRPr lang="tr-TR" sz="1400">
                        <a:effectLst/>
                        <a:latin typeface="Times New Roman"/>
                        <a:ea typeface="Times New Roman"/>
                      </a:endParaRPr>
                    </a:p>
                  </a:txBody>
                  <a:tcPr marL="37238" marR="37238" marT="0" marB="0"/>
                </a:tc>
              </a:tr>
              <a:tr h="1252265">
                <a:tc>
                  <a:txBody>
                    <a:bodyPr/>
                    <a:lstStyle/>
                    <a:p>
                      <a:pPr marL="270510" indent="-270510" algn="just">
                        <a:lnSpc>
                          <a:spcPct val="115000"/>
                        </a:lnSpc>
                        <a:spcBef>
                          <a:spcPts val="600"/>
                        </a:spcBef>
                        <a:spcAft>
                          <a:spcPts val="1000"/>
                        </a:spcAft>
                      </a:pPr>
                      <a:r>
                        <a:rPr lang="tr-TR" sz="1400" dirty="0">
                          <a:effectLst/>
                        </a:rPr>
                        <a:t>1.4 Teklif çevresel konular, cinsiyet eşitliği ve fırsat eşitliğinin desteklenmesi, engellilerin ihtiyaçları, azınlıkların ve yerli halkın hakları veya yenilikçilik ve iyi uygulamalar gibi belirli katma değer unsurlarını kapsamakta mıdır? [ve bu Rehberin 1.2 bölümünde belirtilen diğer artı değer içeren öğeler]?</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5</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u="none" strike="noStrike" dirty="0">
                          <a:effectLst/>
                        </a:rPr>
                        <a:t> </a:t>
                      </a:r>
                      <a:endParaRPr lang="tr-TR" sz="1400" dirty="0">
                        <a:effectLst/>
                        <a:latin typeface="Times New Roman"/>
                        <a:ea typeface="Times New Roman"/>
                      </a:endParaRPr>
                    </a:p>
                  </a:txBody>
                  <a:tcPr marL="37238" marR="37238" marT="0" marB="0"/>
                </a:tc>
              </a:tr>
              <a:tr h="434095">
                <a:tc>
                  <a:txBody>
                    <a:bodyPr/>
                    <a:lstStyle/>
                    <a:p>
                      <a:pPr algn="just">
                        <a:lnSpc>
                          <a:spcPct val="115000"/>
                        </a:lnSpc>
                        <a:spcBef>
                          <a:spcPts val="600"/>
                        </a:spcBef>
                        <a:spcAft>
                          <a:spcPts val="1000"/>
                        </a:spcAft>
                      </a:pPr>
                      <a:r>
                        <a:rPr lang="tr-TR" sz="1400">
                          <a:effectLst/>
                        </a:rPr>
                        <a:t>2. Projenin tasarımı</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Alt-puan</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20</a:t>
                      </a:r>
                      <a:endParaRPr lang="tr-TR" sz="1400">
                        <a:effectLst/>
                        <a:latin typeface="Times New Roman"/>
                        <a:ea typeface="Times New Roman"/>
                      </a:endParaRPr>
                    </a:p>
                  </a:txBody>
                  <a:tcPr marL="37238" marR="37238" marT="0" marB="0"/>
                </a:tc>
              </a:tr>
              <a:tr h="1155606">
                <a:tc>
                  <a:txBody>
                    <a:bodyPr/>
                    <a:lstStyle/>
                    <a:p>
                      <a:pPr marL="215900" indent="-215900" algn="just">
                        <a:lnSpc>
                          <a:spcPct val="115000"/>
                        </a:lnSpc>
                        <a:spcBef>
                          <a:spcPts val="600"/>
                        </a:spcBef>
                        <a:spcAft>
                          <a:spcPts val="1000"/>
                        </a:spcAft>
                      </a:pPr>
                      <a:r>
                        <a:rPr lang="tr-TR" sz="1400" dirty="0">
                          <a:effectLst/>
                        </a:rPr>
                        <a:t>2.1 Projenin genel tasarımı ne kadar tutarlıdır?</a:t>
                      </a:r>
                    </a:p>
                    <a:p>
                      <a:pPr marL="180340" algn="just">
                        <a:lnSpc>
                          <a:spcPct val="115000"/>
                        </a:lnSpc>
                        <a:spcBef>
                          <a:spcPts val="600"/>
                        </a:spcBef>
                        <a:spcAft>
                          <a:spcPts val="1000"/>
                        </a:spcAft>
                      </a:pPr>
                      <a:r>
                        <a:rPr lang="tr-TR" sz="1400" dirty="0">
                          <a:effectLst/>
                        </a:rPr>
                        <a:t>Özellikle, teklif söz konusu sorunların bir analizini yansıtmakta mıdır? Dış faktörleri ve ilgili paydaşları dikkate almakta mıdır? </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5x2*</a:t>
                      </a:r>
                      <a:endParaRPr lang="tr-TR" sz="1400">
                        <a:effectLst/>
                        <a:latin typeface="Times New Roman"/>
                        <a:ea typeface="Times New Roman"/>
                      </a:endParaRPr>
                    </a:p>
                  </a:txBody>
                  <a:tcPr marL="37238" marR="37238" marT="0" marB="0"/>
                </a:tc>
                <a:tc rowSpan="2">
                  <a:txBody>
                    <a:bodyPr/>
                    <a:lstStyle/>
                    <a:p>
                      <a:pPr algn="ctr">
                        <a:lnSpc>
                          <a:spcPct val="115000"/>
                        </a:lnSpc>
                        <a:spcBef>
                          <a:spcPts val="600"/>
                        </a:spcBef>
                        <a:spcAft>
                          <a:spcPts val="1000"/>
                        </a:spcAft>
                      </a:pPr>
                      <a:r>
                        <a:rPr lang="tr-TR" sz="1400" u="none" strike="noStrike">
                          <a:effectLst/>
                        </a:rPr>
                        <a:t> </a:t>
                      </a:r>
                      <a:endParaRPr lang="tr-TR" sz="1400">
                        <a:effectLst/>
                        <a:latin typeface="Times New Roman"/>
                        <a:ea typeface="Times New Roman"/>
                      </a:endParaRPr>
                    </a:p>
                  </a:txBody>
                  <a:tcPr marL="37238" marR="37238" marT="0" marB="0"/>
                </a:tc>
              </a:tr>
              <a:tr h="417421">
                <a:tc>
                  <a:txBody>
                    <a:bodyPr/>
                    <a:lstStyle/>
                    <a:p>
                      <a:pPr marL="270510" indent="-270510" algn="just">
                        <a:lnSpc>
                          <a:spcPct val="115000"/>
                        </a:lnSpc>
                        <a:spcBef>
                          <a:spcPts val="600"/>
                        </a:spcBef>
                        <a:spcAft>
                          <a:spcPts val="1000"/>
                        </a:spcAft>
                      </a:pPr>
                      <a:r>
                        <a:rPr lang="tr-TR" sz="1400">
                          <a:effectLst/>
                        </a:rPr>
                        <a:t>2.2 Proje, hedefler ve beklenen sonuçlar açısından uygulanabilir ve tutarlı mıdır?</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5x2*</a:t>
                      </a:r>
                      <a:endParaRPr lang="tr-TR" sz="1400">
                        <a:effectLst/>
                        <a:latin typeface="Times New Roman"/>
                        <a:ea typeface="Times New Roman"/>
                      </a:endParaRPr>
                    </a:p>
                  </a:txBody>
                  <a:tcPr marL="37238" marR="37238" marT="0" marB="0"/>
                </a:tc>
                <a:tc vMerge="1">
                  <a:txBody>
                    <a:bodyPr/>
                    <a:lstStyle/>
                    <a:p>
                      <a:endParaRPr lang="tr-TR"/>
                    </a:p>
                  </a:txBody>
                  <a:tcPr/>
                </a:tc>
              </a:tr>
              <a:tr h="417421">
                <a:tc>
                  <a:txBody>
                    <a:bodyPr/>
                    <a:lstStyle/>
                    <a:p>
                      <a:pPr algn="r">
                        <a:lnSpc>
                          <a:spcPct val="115000"/>
                        </a:lnSpc>
                        <a:spcBef>
                          <a:spcPts val="600"/>
                        </a:spcBef>
                        <a:spcAft>
                          <a:spcPts val="1000"/>
                        </a:spcAft>
                      </a:pPr>
                      <a:r>
                        <a:rPr lang="tr-TR" sz="1400" dirty="0" smtClean="0">
                          <a:effectLst/>
                        </a:rPr>
                        <a:t>PUANLARIN TOPLAMI</a:t>
                      </a:r>
                      <a:endParaRPr lang="tr-TR" sz="1400" dirty="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a:effectLst/>
                        </a:rPr>
                        <a:t> </a:t>
                      </a:r>
                      <a:endParaRPr lang="tr-TR" sz="1400">
                        <a:effectLst/>
                        <a:latin typeface="Times New Roman"/>
                        <a:ea typeface="Times New Roman"/>
                      </a:endParaRPr>
                    </a:p>
                  </a:txBody>
                  <a:tcPr marL="37238" marR="37238" marT="0" marB="0"/>
                </a:tc>
                <a:tc>
                  <a:txBody>
                    <a:bodyPr/>
                    <a:lstStyle/>
                    <a:p>
                      <a:pPr algn="ctr">
                        <a:lnSpc>
                          <a:spcPct val="115000"/>
                        </a:lnSpc>
                        <a:spcBef>
                          <a:spcPts val="600"/>
                        </a:spcBef>
                        <a:spcAft>
                          <a:spcPts val="1000"/>
                        </a:spcAft>
                      </a:pPr>
                      <a:r>
                        <a:rPr lang="tr-TR" sz="1400" dirty="0" smtClean="0">
                          <a:effectLst/>
                        </a:rPr>
                        <a:t>50</a:t>
                      </a:r>
                      <a:endParaRPr lang="tr-TR" sz="1400" dirty="0">
                        <a:effectLst/>
                        <a:latin typeface="Times New Roman"/>
                        <a:ea typeface="Times New Roman"/>
                      </a:endParaRPr>
                    </a:p>
                  </a:txBody>
                  <a:tcPr marL="37238" marR="37238" marT="0" marB="0"/>
                </a:tc>
              </a:tr>
            </a:tbl>
          </a:graphicData>
        </a:graphic>
      </p:graphicFrame>
      <p:sp>
        <p:nvSpPr>
          <p:cNvPr id="2" name="Slayt Numarası Yer Tutucusu 1"/>
          <p:cNvSpPr>
            <a:spLocks noGrp="1"/>
          </p:cNvSpPr>
          <p:nvPr>
            <p:ph type="sldNum" sz="quarter" idx="12"/>
          </p:nvPr>
        </p:nvSpPr>
        <p:spPr/>
        <p:txBody>
          <a:bodyPr/>
          <a:lstStyle/>
          <a:p>
            <a:fld id="{F302176B-0E47-46AC-8F43-DAB4B8A37D06}" type="slidenum">
              <a:rPr lang="tr-TR" smtClean="0"/>
              <a:t>73</a:t>
            </a:fld>
            <a:endParaRPr lang="tr-TR"/>
          </a:p>
        </p:txBody>
      </p:sp>
    </p:spTree>
    <p:extLst>
      <p:ext uri="{BB962C8B-B14F-4D97-AF65-F5344CB8AC3E}">
        <p14:creationId xmlns:p14="http://schemas.microsoft.com/office/powerpoint/2010/main" val="36154058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84784"/>
            <a:ext cx="8229600" cy="562074"/>
          </a:xfrm>
        </p:spPr>
        <p:txBody>
          <a:bodyPr>
            <a:noAutofit/>
          </a:bodyPr>
          <a:lstStyle/>
          <a:p>
            <a:r>
              <a:rPr lang="tr-TR" sz="2900" b="1" dirty="0" smtClean="0"/>
              <a:t/>
            </a:r>
            <a:br>
              <a:rPr lang="tr-TR" sz="2900" b="1" dirty="0" smtClean="0"/>
            </a:br>
            <a:r>
              <a:rPr lang="tr-TR" sz="2900" dirty="0">
                <a:solidFill>
                  <a:srgbClr val="0066CC"/>
                </a:solidFill>
                <a:effectLst>
                  <a:outerShdw blurRad="38100" dist="38100" dir="2700000" algn="tl">
                    <a:srgbClr val="C0C0C0"/>
                  </a:outerShdw>
                </a:effectLst>
              </a:rPr>
              <a:t>1. AŞAMA: AÇILIŞ VE İDARİ KONTROL VE ÖN TEKLİF DEĞERLENDİRMESİ</a:t>
            </a:r>
          </a:p>
        </p:txBody>
      </p:sp>
      <p:sp>
        <p:nvSpPr>
          <p:cNvPr id="3" name="İçerik Yer Tutucusu 2"/>
          <p:cNvSpPr>
            <a:spLocks noGrp="1"/>
          </p:cNvSpPr>
          <p:nvPr>
            <p:ph idx="1"/>
          </p:nvPr>
        </p:nvSpPr>
        <p:spPr>
          <a:xfrm>
            <a:off x="683568" y="2708920"/>
            <a:ext cx="7776864" cy="3240360"/>
          </a:xfrm>
        </p:spPr>
        <p:txBody>
          <a:bodyPr>
            <a:normAutofit/>
          </a:bodyPr>
          <a:lstStyle/>
          <a:p>
            <a:r>
              <a:rPr lang="tr-TR" sz="2000" dirty="0"/>
              <a:t>İlk olarak, yalnızca puanların toplamı asgari </a:t>
            </a:r>
            <a:r>
              <a:rPr lang="tr-TR" sz="2000" b="1" dirty="0"/>
              <a:t>30</a:t>
            </a:r>
            <a:r>
              <a:rPr lang="tr-TR" sz="2000" dirty="0"/>
              <a:t> puan olan Proje Ön Teklifleri ön seçimde dikkate alınacaktır. </a:t>
            </a:r>
            <a:endParaRPr lang="tr-TR" sz="2000" dirty="0" smtClean="0"/>
          </a:p>
          <a:p>
            <a:endParaRPr lang="tr-TR" sz="2000" dirty="0"/>
          </a:p>
          <a:p>
            <a:r>
              <a:rPr lang="tr-TR" sz="2000" dirty="0"/>
              <a:t>İkinci olarak, proje ön teklif listesi, puan sıralamasına uygun olarak talep edilen hibe miktarı toplamı, bu Teklif Çağrısı kapsamında verilecek olan </a:t>
            </a:r>
            <a:r>
              <a:rPr lang="tr-TR" sz="2000" b="1" dirty="0"/>
              <a:t>mevcut olan hibe miktarının % </a:t>
            </a:r>
            <a:r>
              <a:rPr lang="tr-TR" sz="2000" b="1" dirty="0" smtClean="0"/>
              <a:t>300’üne (3.000.000 Avro) eşit</a:t>
            </a:r>
            <a:r>
              <a:rPr lang="tr-TR" sz="2000" dirty="0" smtClean="0"/>
              <a:t> </a:t>
            </a:r>
            <a:r>
              <a:rPr lang="tr-TR" sz="2000" dirty="0"/>
              <a:t>oluncaya kadar </a:t>
            </a:r>
            <a:r>
              <a:rPr lang="tr-TR" sz="2000" dirty="0" smtClean="0"/>
              <a:t>azaltılacaktır</a:t>
            </a:r>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74</a:t>
            </a:fld>
            <a:endParaRPr lang="tr-TR"/>
          </a:p>
        </p:txBody>
      </p:sp>
    </p:spTree>
    <p:extLst>
      <p:ext uri="{BB962C8B-B14F-4D97-AF65-F5344CB8AC3E}">
        <p14:creationId xmlns:p14="http://schemas.microsoft.com/office/powerpoint/2010/main" val="5621598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412776"/>
            <a:ext cx="8229600" cy="850106"/>
          </a:xfrm>
        </p:spPr>
        <p:txBody>
          <a:bodyPr>
            <a:noAutofit/>
          </a:bodyPr>
          <a:lstStyle/>
          <a:p>
            <a:pPr lvl="0"/>
            <a:r>
              <a:rPr lang="tr-TR" sz="2900" b="1" dirty="0" smtClean="0"/>
              <a:t/>
            </a:r>
            <a:br>
              <a:rPr lang="tr-TR" sz="2900" b="1" dirty="0" smtClean="0"/>
            </a:br>
            <a:r>
              <a:rPr lang="tr-TR" sz="2900" dirty="0">
                <a:solidFill>
                  <a:srgbClr val="0066CC"/>
                </a:solidFill>
                <a:effectLst>
                  <a:outerShdw blurRad="38100" dist="38100" dir="2700000" algn="tl">
                    <a:srgbClr val="C0C0C0"/>
                  </a:outerShdw>
                </a:effectLst>
              </a:rPr>
              <a:t>1. AŞAMA: AÇILIŞ VE İDARİ KONTROL VE ÖN TEKLİF DEĞERLENDİRMESİ</a:t>
            </a:r>
            <a:br>
              <a:rPr lang="tr-TR" sz="2900" dirty="0">
                <a:solidFill>
                  <a:srgbClr val="0066CC"/>
                </a:solidFill>
                <a:effectLst>
                  <a:outerShdw blurRad="38100" dist="38100" dir="2700000" algn="tl">
                    <a:srgbClr val="C0C0C0"/>
                  </a:outerShdw>
                </a:effectLst>
              </a:rPr>
            </a:b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611560" y="2708920"/>
            <a:ext cx="8229600" cy="3435945"/>
          </a:xfrm>
        </p:spPr>
        <p:txBody>
          <a:bodyPr>
            <a:normAutofit/>
          </a:bodyPr>
          <a:lstStyle/>
          <a:p>
            <a:pPr marL="0" indent="0" algn="just">
              <a:buNone/>
            </a:pPr>
            <a:r>
              <a:rPr lang="tr-TR" sz="2000" dirty="0"/>
              <a:t>Proje Ön Tekliflerinin değerlendirmesini takiben, Sözleşme Makamı, tüm Başvuru Sahiplerine </a:t>
            </a:r>
            <a:r>
              <a:rPr lang="tr-TR" sz="2000" dirty="0" smtClean="0"/>
              <a:t>değerlendirme </a:t>
            </a:r>
            <a:r>
              <a:rPr lang="tr-TR" sz="2000" dirty="0"/>
              <a:t>sonuçlarına dair bir mektup gönderecektir. </a:t>
            </a:r>
            <a:endParaRPr lang="tr-TR" sz="2000" dirty="0" smtClean="0"/>
          </a:p>
          <a:p>
            <a:pPr marL="0" indent="0">
              <a:buNone/>
            </a:pPr>
            <a:endParaRPr lang="tr-TR" sz="2000" dirty="0" smtClean="0"/>
          </a:p>
          <a:p>
            <a:pPr marL="0" indent="0">
              <a:buNone/>
            </a:pPr>
            <a:r>
              <a:rPr lang="tr-TR" sz="2000" b="1" dirty="0" smtClean="0"/>
              <a:t>Ön </a:t>
            </a:r>
            <a:r>
              <a:rPr lang="tr-TR" sz="2000" b="1" dirty="0"/>
              <a:t>Teklifleri kabul edilen Başvuru Sahipleri daha sonra Tam Başvurularını teslim etmeleri için davet edilecektir.</a:t>
            </a:r>
          </a:p>
          <a:p>
            <a:pPr lvl="0"/>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75</a:t>
            </a:fld>
            <a:endParaRPr lang="tr-TR"/>
          </a:p>
        </p:txBody>
      </p:sp>
    </p:spTree>
    <p:extLst>
      <p:ext uri="{BB962C8B-B14F-4D97-AF65-F5344CB8AC3E}">
        <p14:creationId xmlns:p14="http://schemas.microsoft.com/office/powerpoint/2010/main" val="18650131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8575030" cy="676535"/>
          </a:xfrm>
        </p:spPr>
        <p:txBody>
          <a:bodyPr>
            <a:normAutofit/>
          </a:bodyPr>
          <a:lstStyle/>
          <a:p>
            <a:r>
              <a:rPr lang="en-US" sz="2900" dirty="0" smtClean="0">
                <a:solidFill>
                  <a:srgbClr val="0066CC"/>
                </a:solidFill>
                <a:effectLst>
                  <a:outerShdw blurRad="38100" dist="38100" dir="2700000" algn="tl">
                    <a:srgbClr val="C0C0C0"/>
                  </a:outerShdw>
                </a:effectLst>
              </a:rPr>
              <a:t>SIK YAPILAN HATALAR - TAVSİYELER</a:t>
            </a:r>
            <a:endParaRPr lang="en-GB" sz="2900" dirty="0">
              <a:solidFill>
                <a:srgbClr val="0066CC"/>
              </a:solidFill>
              <a:effectLst>
                <a:outerShdw blurRad="38100" dist="38100" dir="2700000" algn="tl">
                  <a:srgbClr val="C0C0C0"/>
                </a:outerShdw>
              </a:effectLst>
            </a:endParaRPr>
          </a:p>
        </p:txBody>
      </p:sp>
      <p:sp>
        <p:nvSpPr>
          <p:cNvPr id="3" name="Content Placeholder 2"/>
          <p:cNvSpPr>
            <a:spLocks noGrp="1"/>
          </p:cNvSpPr>
          <p:nvPr>
            <p:ph idx="1"/>
          </p:nvPr>
        </p:nvSpPr>
        <p:spPr>
          <a:xfrm>
            <a:off x="467545" y="1916832"/>
            <a:ext cx="8424935" cy="4032448"/>
          </a:xfrm>
        </p:spPr>
        <p:txBody>
          <a:bodyPr>
            <a:noAutofit/>
          </a:bodyPr>
          <a:lstStyle/>
          <a:p>
            <a:r>
              <a:rPr lang="en-US" sz="1900" dirty="0" err="1"/>
              <a:t>Başvuru</a:t>
            </a:r>
            <a:r>
              <a:rPr lang="en-US" sz="1900" dirty="0"/>
              <a:t> </a:t>
            </a:r>
            <a:r>
              <a:rPr lang="en-US" sz="1900" dirty="0" err="1"/>
              <a:t>sahibi</a:t>
            </a:r>
            <a:r>
              <a:rPr lang="en-US" sz="1900" dirty="0"/>
              <a:t> </a:t>
            </a:r>
            <a:r>
              <a:rPr lang="en-US" sz="1900" dirty="0" err="1"/>
              <a:t>bilgisinde</a:t>
            </a:r>
            <a:r>
              <a:rPr lang="en-US" sz="1900" dirty="0"/>
              <a:t> </a:t>
            </a:r>
            <a:r>
              <a:rPr lang="en-US" sz="1900" dirty="0" err="1"/>
              <a:t>kişi</a:t>
            </a:r>
            <a:r>
              <a:rPr lang="en-US" sz="1900" dirty="0"/>
              <a:t> </a:t>
            </a:r>
            <a:r>
              <a:rPr lang="en-US" sz="1900" dirty="0" err="1"/>
              <a:t>ismi</a:t>
            </a:r>
            <a:r>
              <a:rPr lang="en-US" sz="1900" dirty="0"/>
              <a:t> </a:t>
            </a:r>
            <a:r>
              <a:rPr lang="en-US" sz="1900" dirty="0" err="1"/>
              <a:t>yazılmamalı</a:t>
            </a:r>
            <a:r>
              <a:rPr lang="en-US" sz="1900" dirty="0"/>
              <a:t> – </a:t>
            </a:r>
            <a:r>
              <a:rPr lang="en-US" sz="1900" dirty="0" err="1"/>
              <a:t>Kurum</a:t>
            </a:r>
            <a:r>
              <a:rPr lang="en-US" sz="1900" dirty="0"/>
              <a:t> </a:t>
            </a:r>
            <a:r>
              <a:rPr lang="en-US" sz="1900" dirty="0" err="1"/>
              <a:t>ismi</a:t>
            </a:r>
            <a:r>
              <a:rPr lang="en-US" sz="1900" dirty="0"/>
              <a:t> </a:t>
            </a:r>
            <a:r>
              <a:rPr lang="en-US" sz="1900" dirty="0" err="1" smtClean="0"/>
              <a:t>yazılmalı</a:t>
            </a:r>
            <a:endParaRPr lang="tr-TR" sz="1900" dirty="0" smtClean="0"/>
          </a:p>
          <a:p>
            <a:endParaRPr lang="en-US" sz="1900" dirty="0" smtClean="0"/>
          </a:p>
          <a:p>
            <a:r>
              <a:rPr lang="en-US" sz="1900" dirty="0" err="1" smtClean="0"/>
              <a:t>Ön</a:t>
            </a:r>
            <a:r>
              <a:rPr lang="en-US" sz="1900" dirty="0" smtClean="0"/>
              <a:t> </a:t>
            </a:r>
            <a:r>
              <a:rPr lang="en-US" sz="1900" dirty="0" err="1" smtClean="0"/>
              <a:t>teklif</a:t>
            </a:r>
            <a:r>
              <a:rPr lang="en-US" sz="1900" dirty="0" smtClean="0"/>
              <a:t> </a:t>
            </a:r>
            <a:r>
              <a:rPr lang="en-US" sz="1900" dirty="0" err="1" smtClean="0"/>
              <a:t>formunda</a:t>
            </a:r>
            <a:r>
              <a:rPr lang="en-US" sz="1900" dirty="0" smtClean="0"/>
              <a:t> </a:t>
            </a:r>
            <a:r>
              <a:rPr lang="en-US" sz="1900" dirty="0" err="1" smtClean="0"/>
              <a:t>mutlak</a:t>
            </a:r>
            <a:r>
              <a:rPr lang="en-US" sz="1900" dirty="0" smtClean="0"/>
              <a:t> </a:t>
            </a:r>
            <a:r>
              <a:rPr lang="en-US" sz="1900" dirty="0" err="1" smtClean="0"/>
              <a:t>suretle</a:t>
            </a:r>
            <a:r>
              <a:rPr lang="en-US" sz="1900" dirty="0" smtClean="0"/>
              <a:t> </a:t>
            </a:r>
            <a:r>
              <a:rPr lang="en-US" sz="1900" dirty="0" err="1" smtClean="0"/>
              <a:t>talep</a:t>
            </a:r>
            <a:r>
              <a:rPr lang="en-US" sz="1900" dirty="0" smtClean="0"/>
              <a:t> </a:t>
            </a:r>
            <a:r>
              <a:rPr lang="en-US" sz="1900" dirty="0" err="1" smtClean="0"/>
              <a:t>edilen</a:t>
            </a:r>
            <a:r>
              <a:rPr lang="en-US" sz="1900" dirty="0" smtClean="0"/>
              <a:t> </a:t>
            </a:r>
            <a:r>
              <a:rPr lang="en-US" sz="1900" dirty="0" err="1" smtClean="0"/>
              <a:t>hibe</a:t>
            </a:r>
            <a:r>
              <a:rPr lang="en-US" sz="1900" dirty="0" smtClean="0"/>
              <a:t> </a:t>
            </a:r>
            <a:r>
              <a:rPr lang="en-US" sz="1900" dirty="0" err="1" smtClean="0"/>
              <a:t>miktarı</a:t>
            </a:r>
            <a:r>
              <a:rPr lang="en-US" sz="1900" dirty="0" smtClean="0"/>
              <a:t> </a:t>
            </a:r>
            <a:r>
              <a:rPr lang="en-US" sz="1900" dirty="0" err="1" smtClean="0"/>
              <a:t>belirtilmeli</a:t>
            </a:r>
            <a:endParaRPr lang="tr-TR" sz="1900" dirty="0" smtClean="0"/>
          </a:p>
          <a:p>
            <a:endParaRPr lang="en-US" sz="1900" dirty="0" smtClean="0"/>
          </a:p>
          <a:p>
            <a:r>
              <a:rPr lang="en-US" sz="1900" dirty="0" err="1" smtClean="0"/>
              <a:t>Proje</a:t>
            </a:r>
            <a:r>
              <a:rPr lang="en-US" sz="1900" dirty="0" smtClean="0"/>
              <a:t> </a:t>
            </a:r>
            <a:r>
              <a:rPr lang="en-US" sz="1900" dirty="0" err="1" smtClean="0"/>
              <a:t>süresi</a:t>
            </a:r>
            <a:r>
              <a:rPr lang="en-US" sz="1900" dirty="0" smtClean="0"/>
              <a:t> </a:t>
            </a:r>
            <a:r>
              <a:rPr lang="en-US" sz="1900" dirty="0" err="1" smtClean="0"/>
              <a:t>mutlak</a:t>
            </a:r>
            <a:r>
              <a:rPr lang="en-US" sz="1900" dirty="0" smtClean="0"/>
              <a:t> </a:t>
            </a:r>
            <a:r>
              <a:rPr lang="en-US" sz="1900" dirty="0" err="1" smtClean="0"/>
              <a:t>suretle</a:t>
            </a:r>
            <a:r>
              <a:rPr lang="en-US" sz="1900" dirty="0" smtClean="0"/>
              <a:t> </a:t>
            </a:r>
            <a:r>
              <a:rPr lang="en-US" sz="1900" dirty="0" err="1" smtClean="0"/>
              <a:t>rehberde</a:t>
            </a:r>
            <a:r>
              <a:rPr lang="en-US" sz="1900" dirty="0" smtClean="0"/>
              <a:t> </a:t>
            </a:r>
            <a:r>
              <a:rPr lang="en-US" sz="1900" dirty="0" err="1" smtClean="0"/>
              <a:t>belirtilen</a:t>
            </a:r>
            <a:r>
              <a:rPr lang="en-US" sz="1900" dirty="0" smtClean="0"/>
              <a:t> </a:t>
            </a:r>
            <a:r>
              <a:rPr lang="en-US" sz="1900" dirty="0" err="1" smtClean="0"/>
              <a:t>süre</a:t>
            </a:r>
            <a:r>
              <a:rPr lang="en-US" sz="1900" dirty="0" smtClean="0"/>
              <a:t> </a:t>
            </a:r>
            <a:r>
              <a:rPr lang="en-US" sz="1900" dirty="0" err="1" smtClean="0"/>
              <a:t>bilgisi</a:t>
            </a:r>
            <a:r>
              <a:rPr lang="en-US" sz="1900" dirty="0"/>
              <a:t> </a:t>
            </a:r>
            <a:r>
              <a:rPr lang="en-US" sz="1900" dirty="0" err="1" smtClean="0"/>
              <a:t>ile</a:t>
            </a:r>
            <a:r>
              <a:rPr lang="en-US" sz="1900" dirty="0" smtClean="0"/>
              <a:t> </a:t>
            </a:r>
            <a:r>
              <a:rPr lang="en-US" sz="1900" dirty="0" err="1" smtClean="0"/>
              <a:t>uyumlu</a:t>
            </a:r>
            <a:r>
              <a:rPr lang="en-US" sz="1900" dirty="0" smtClean="0"/>
              <a:t> </a:t>
            </a:r>
            <a:r>
              <a:rPr lang="en-US" sz="1900" dirty="0" err="1" smtClean="0"/>
              <a:t>olmalı</a:t>
            </a:r>
            <a:endParaRPr lang="tr-TR" sz="1900" dirty="0" smtClean="0"/>
          </a:p>
          <a:p>
            <a:endParaRPr lang="en-US" sz="1900" dirty="0" smtClean="0"/>
          </a:p>
          <a:p>
            <a:r>
              <a:rPr lang="en-US" sz="1900" dirty="0" err="1" smtClean="0"/>
              <a:t>Yazı</a:t>
            </a:r>
            <a:r>
              <a:rPr lang="en-US" sz="1900" dirty="0" smtClean="0"/>
              <a:t> </a:t>
            </a:r>
            <a:r>
              <a:rPr lang="en-US" sz="1900" dirty="0" err="1" smtClean="0"/>
              <a:t>karakteri</a:t>
            </a:r>
            <a:r>
              <a:rPr lang="en-US" sz="1900" dirty="0" smtClean="0"/>
              <a:t> Arial 10 </a:t>
            </a:r>
            <a:r>
              <a:rPr lang="en-US" sz="1900" dirty="0" err="1" smtClean="0"/>
              <a:t>punto</a:t>
            </a:r>
            <a:r>
              <a:rPr lang="en-US" sz="1900" dirty="0" smtClean="0"/>
              <a:t> </a:t>
            </a:r>
            <a:r>
              <a:rPr lang="en-US" sz="1900" dirty="0" err="1" smtClean="0"/>
              <a:t>olmalı</a:t>
            </a:r>
            <a:endParaRPr lang="tr-TR" sz="1900" dirty="0" smtClean="0"/>
          </a:p>
          <a:p>
            <a:endParaRPr lang="en-US" sz="1900" dirty="0" smtClean="0"/>
          </a:p>
          <a:p>
            <a:r>
              <a:rPr lang="en-US" sz="1900" dirty="0" err="1" smtClean="0"/>
              <a:t>Proje</a:t>
            </a:r>
            <a:r>
              <a:rPr lang="en-US" sz="1900" dirty="0" smtClean="0"/>
              <a:t> </a:t>
            </a:r>
            <a:r>
              <a:rPr lang="en-US" sz="1900" dirty="0" err="1" smtClean="0"/>
              <a:t>Ön</a:t>
            </a:r>
            <a:r>
              <a:rPr lang="en-US" sz="1900" dirty="0" smtClean="0"/>
              <a:t> </a:t>
            </a:r>
            <a:r>
              <a:rPr lang="en-US" sz="1900" dirty="0" err="1" smtClean="0"/>
              <a:t>Teklifi</a:t>
            </a:r>
            <a:r>
              <a:rPr lang="en-US" sz="1900" dirty="0" smtClean="0"/>
              <a:t> 5 tam </a:t>
            </a:r>
            <a:r>
              <a:rPr lang="en-US" sz="1900" dirty="0" err="1" smtClean="0"/>
              <a:t>sayfayı</a:t>
            </a:r>
            <a:r>
              <a:rPr lang="en-US" sz="1900" dirty="0" smtClean="0"/>
              <a:t> </a:t>
            </a:r>
            <a:r>
              <a:rPr lang="en-US" sz="1900" dirty="0" err="1" smtClean="0"/>
              <a:t>geçmemeli</a:t>
            </a:r>
            <a:endParaRPr lang="tr-TR" sz="1900" dirty="0" smtClean="0"/>
          </a:p>
          <a:p>
            <a:endParaRPr lang="en-US" sz="1900" dirty="0" smtClean="0"/>
          </a:p>
          <a:p>
            <a:r>
              <a:rPr lang="en-US" sz="1900" dirty="0" err="1" smtClean="0"/>
              <a:t>Başvuru</a:t>
            </a:r>
            <a:r>
              <a:rPr lang="en-US" sz="1900" dirty="0" smtClean="0"/>
              <a:t> </a:t>
            </a:r>
            <a:r>
              <a:rPr lang="en-US" sz="1900" dirty="0" err="1" smtClean="0"/>
              <a:t>sahibinin</a:t>
            </a:r>
            <a:r>
              <a:rPr lang="en-US" sz="1900" dirty="0" smtClean="0"/>
              <a:t> </a:t>
            </a:r>
            <a:r>
              <a:rPr lang="en-US" sz="1900" dirty="0" err="1" smtClean="0"/>
              <a:t>beyanı</a:t>
            </a:r>
            <a:r>
              <a:rPr lang="en-US" sz="1900" dirty="0" smtClean="0"/>
              <a:t> </a:t>
            </a:r>
            <a:r>
              <a:rPr lang="en-US" sz="1900" dirty="0" err="1" smtClean="0"/>
              <a:t>ve</a:t>
            </a:r>
            <a:r>
              <a:rPr lang="en-US" sz="1900" dirty="0" smtClean="0"/>
              <a:t> </a:t>
            </a:r>
            <a:r>
              <a:rPr lang="en-US" sz="1900" dirty="0" err="1" smtClean="0"/>
              <a:t>diğer</a:t>
            </a:r>
            <a:r>
              <a:rPr lang="en-US" sz="1900" dirty="0" smtClean="0"/>
              <a:t> </a:t>
            </a:r>
            <a:r>
              <a:rPr lang="en-US" sz="1900" dirty="0" err="1" smtClean="0"/>
              <a:t>beyanlar</a:t>
            </a:r>
            <a:r>
              <a:rPr lang="en-US" sz="1900" dirty="0" smtClean="0"/>
              <a:t> </a:t>
            </a:r>
            <a:r>
              <a:rPr lang="en-US" sz="1900" dirty="0" err="1" smtClean="0"/>
              <a:t>mutlaka</a:t>
            </a:r>
            <a:r>
              <a:rPr lang="en-US" sz="1900" dirty="0" smtClean="0"/>
              <a:t> </a:t>
            </a:r>
            <a:r>
              <a:rPr lang="en-US" sz="1900" dirty="0" err="1" smtClean="0"/>
              <a:t>ıslak</a:t>
            </a:r>
            <a:r>
              <a:rPr lang="en-US" sz="1900" dirty="0" smtClean="0"/>
              <a:t> </a:t>
            </a:r>
            <a:r>
              <a:rPr lang="en-US" sz="1900" dirty="0" err="1" smtClean="0"/>
              <a:t>imzalı</a:t>
            </a:r>
            <a:r>
              <a:rPr lang="en-US" sz="1900" dirty="0" smtClean="0"/>
              <a:t> </a:t>
            </a:r>
            <a:r>
              <a:rPr lang="en-US" sz="1900" dirty="0" err="1" smtClean="0"/>
              <a:t>ve</a:t>
            </a:r>
            <a:r>
              <a:rPr lang="en-US" sz="1900" dirty="0" smtClean="0"/>
              <a:t> </a:t>
            </a:r>
            <a:r>
              <a:rPr lang="en-US" sz="1900" dirty="0" err="1" smtClean="0"/>
              <a:t>mühürlü</a:t>
            </a:r>
            <a:r>
              <a:rPr lang="en-US" sz="1900" dirty="0" smtClean="0"/>
              <a:t> </a:t>
            </a:r>
            <a:r>
              <a:rPr lang="en-US" sz="1900" dirty="0" err="1" smtClean="0"/>
              <a:t>olmalı</a:t>
            </a:r>
            <a:endParaRPr lang="en-US" sz="1900" dirty="0" smtClean="0"/>
          </a:p>
          <a:p>
            <a:endParaRPr lang="en-US" sz="2400" dirty="0" smtClean="0"/>
          </a:p>
          <a:p>
            <a:endParaRPr lang="en-US" sz="2400" dirty="0" smtClean="0"/>
          </a:p>
          <a:p>
            <a:endParaRPr lang="en-US" sz="2400" dirty="0" smtClean="0"/>
          </a:p>
          <a:p>
            <a:endParaRPr lang="en-GB" sz="2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76</a:t>
            </a:fld>
            <a:endParaRPr lang="tr-TR"/>
          </a:p>
        </p:txBody>
      </p:sp>
    </p:spTree>
    <p:extLst>
      <p:ext uri="{BB962C8B-B14F-4D97-AF65-F5344CB8AC3E}">
        <p14:creationId xmlns:p14="http://schemas.microsoft.com/office/powerpoint/2010/main" val="19626925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3570" y="2060848"/>
            <a:ext cx="8229600" cy="3960440"/>
          </a:xfrm>
        </p:spPr>
        <p:txBody>
          <a:bodyPr>
            <a:normAutofit fontScale="62500" lnSpcReduction="20000"/>
          </a:bodyPr>
          <a:lstStyle/>
          <a:p>
            <a:r>
              <a:rPr lang="en-US" sz="3000" dirty="0" err="1"/>
              <a:t>Elektronik</a:t>
            </a:r>
            <a:r>
              <a:rPr lang="en-US" sz="3000" dirty="0"/>
              <a:t> </a:t>
            </a:r>
            <a:r>
              <a:rPr lang="en-US" sz="3000" dirty="0" err="1"/>
              <a:t>kopya</a:t>
            </a:r>
            <a:r>
              <a:rPr lang="en-US" sz="3000" dirty="0"/>
              <a:t> </a:t>
            </a:r>
            <a:r>
              <a:rPr lang="en-US" sz="3000" dirty="0" err="1"/>
              <a:t>sunulmalı</a:t>
            </a:r>
            <a:r>
              <a:rPr lang="en-US" sz="3000" dirty="0"/>
              <a:t>, (1 CD </a:t>
            </a:r>
            <a:r>
              <a:rPr lang="en-US" sz="3000" dirty="0" err="1"/>
              <a:t>yeterli</a:t>
            </a:r>
            <a:r>
              <a:rPr lang="en-US" sz="3000" dirty="0" smtClean="0"/>
              <a:t>)</a:t>
            </a:r>
            <a:endParaRPr lang="tr-TR" sz="3000" dirty="0" smtClean="0"/>
          </a:p>
          <a:p>
            <a:endParaRPr lang="en-US" sz="3000" dirty="0"/>
          </a:p>
          <a:p>
            <a:r>
              <a:rPr lang="en-US" sz="3000" dirty="0"/>
              <a:t>Birden </a:t>
            </a:r>
            <a:r>
              <a:rPr lang="en-US" sz="3000" dirty="0" err="1"/>
              <a:t>fazla</a:t>
            </a:r>
            <a:r>
              <a:rPr lang="en-US" sz="3000" dirty="0"/>
              <a:t> </a:t>
            </a:r>
            <a:r>
              <a:rPr lang="en-US" sz="3000" dirty="0" err="1"/>
              <a:t>başvuru</a:t>
            </a:r>
            <a:r>
              <a:rPr lang="en-US" sz="3000" dirty="0"/>
              <a:t> </a:t>
            </a:r>
            <a:r>
              <a:rPr lang="en-US" sz="3000" dirty="0" err="1"/>
              <a:t>varsa</a:t>
            </a:r>
            <a:r>
              <a:rPr lang="en-US" sz="3000" dirty="0"/>
              <a:t> </a:t>
            </a:r>
            <a:r>
              <a:rPr lang="en-US" sz="3000" dirty="0" err="1"/>
              <a:t>mutlaka</a:t>
            </a:r>
            <a:r>
              <a:rPr lang="en-US" sz="3000" dirty="0"/>
              <a:t> </a:t>
            </a:r>
            <a:r>
              <a:rPr lang="en-US" sz="3000" dirty="0" err="1"/>
              <a:t>ayrı</a:t>
            </a:r>
            <a:r>
              <a:rPr lang="en-US" sz="3000" dirty="0"/>
              <a:t> </a:t>
            </a:r>
            <a:r>
              <a:rPr lang="en-US" sz="3000" dirty="0" err="1"/>
              <a:t>ayrı</a:t>
            </a:r>
            <a:r>
              <a:rPr lang="en-US" sz="3000" dirty="0"/>
              <a:t> </a:t>
            </a:r>
            <a:r>
              <a:rPr lang="en-US" sz="3000" dirty="0" err="1"/>
              <a:t>zarflarda</a:t>
            </a:r>
            <a:r>
              <a:rPr lang="en-US" sz="3000" dirty="0"/>
              <a:t> </a:t>
            </a:r>
            <a:r>
              <a:rPr lang="en-US" sz="3000" dirty="0" err="1" smtClean="0"/>
              <a:t>gönderilmeli</a:t>
            </a:r>
            <a:r>
              <a:rPr lang="tr-TR" sz="3000" dirty="0" smtClean="0"/>
              <a:t>,</a:t>
            </a:r>
          </a:p>
          <a:p>
            <a:endParaRPr lang="en-US" sz="3000" dirty="0"/>
          </a:p>
          <a:p>
            <a:r>
              <a:rPr lang="en-US" sz="3000" dirty="0"/>
              <a:t>Posta </a:t>
            </a:r>
            <a:r>
              <a:rPr lang="en-US" sz="3000" dirty="0" err="1"/>
              <a:t>ile</a:t>
            </a:r>
            <a:r>
              <a:rPr lang="en-US" sz="3000" dirty="0"/>
              <a:t> </a:t>
            </a:r>
            <a:r>
              <a:rPr lang="en-US" sz="3000" dirty="0" err="1"/>
              <a:t>gönderirken</a:t>
            </a:r>
            <a:r>
              <a:rPr lang="en-US" sz="3000" dirty="0"/>
              <a:t> </a:t>
            </a:r>
            <a:r>
              <a:rPr lang="en-US" sz="3000" dirty="0" err="1"/>
              <a:t>yıpranmayı</a:t>
            </a:r>
            <a:r>
              <a:rPr lang="en-US" sz="3000" dirty="0"/>
              <a:t> </a:t>
            </a:r>
            <a:r>
              <a:rPr lang="en-US" sz="3000" dirty="0" err="1"/>
              <a:t>önlemek</a:t>
            </a:r>
            <a:r>
              <a:rPr lang="en-US" sz="3000" dirty="0"/>
              <a:t> </a:t>
            </a:r>
            <a:r>
              <a:rPr lang="en-US" sz="3000" dirty="0" err="1"/>
              <a:t>için</a:t>
            </a:r>
            <a:r>
              <a:rPr lang="en-US" sz="3000" dirty="0"/>
              <a:t> </a:t>
            </a:r>
            <a:r>
              <a:rPr lang="en-US" sz="3000" dirty="0" err="1"/>
              <a:t>iç</a:t>
            </a:r>
            <a:r>
              <a:rPr lang="en-US" sz="3000" dirty="0"/>
              <a:t> zarf ve </a:t>
            </a:r>
            <a:r>
              <a:rPr lang="en-US" sz="3000" dirty="0" err="1"/>
              <a:t>dış</a:t>
            </a:r>
            <a:r>
              <a:rPr lang="en-US" sz="3000" dirty="0"/>
              <a:t> zarf </a:t>
            </a:r>
            <a:r>
              <a:rPr lang="en-US" sz="3000" dirty="0" err="1" smtClean="0"/>
              <a:t>yapılm</a:t>
            </a:r>
            <a:r>
              <a:rPr lang="tr-TR" sz="3000" dirty="0" smtClean="0"/>
              <a:t>alı,</a:t>
            </a:r>
          </a:p>
          <a:p>
            <a:endParaRPr lang="en-US" sz="3000" dirty="0"/>
          </a:p>
          <a:p>
            <a:r>
              <a:rPr lang="en-US" sz="3000" dirty="0"/>
              <a:t>Posta </a:t>
            </a:r>
            <a:r>
              <a:rPr lang="en-US" sz="3000" dirty="0" err="1"/>
              <a:t>ile</a:t>
            </a:r>
            <a:r>
              <a:rPr lang="en-US" sz="3000" dirty="0"/>
              <a:t> </a:t>
            </a:r>
            <a:r>
              <a:rPr lang="en-US" sz="3000" dirty="0" err="1"/>
              <a:t>gönderilerde</a:t>
            </a:r>
            <a:r>
              <a:rPr lang="en-US" sz="3000" dirty="0"/>
              <a:t>, </a:t>
            </a:r>
            <a:r>
              <a:rPr lang="en-US" sz="3000" dirty="0" err="1"/>
              <a:t>damganın</a:t>
            </a:r>
            <a:r>
              <a:rPr lang="en-US" sz="3000" dirty="0"/>
              <a:t> </a:t>
            </a:r>
            <a:r>
              <a:rPr lang="en-US" sz="3000" dirty="0" err="1"/>
              <a:t>okunaklı</a:t>
            </a:r>
            <a:r>
              <a:rPr lang="en-US" sz="3000" dirty="0"/>
              <a:t> </a:t>
            </a:r>
            <a:r>
              <a:rPr lang="en-US" sz="3000" dirty="0" err="1" smtClean="0"/>
              <a:t>olması</a:t>
            </a:r>
            <a:r>
              <a:rPr lang="tr-TR" sz="3000" dirty="0" err="1" smtClean="0"/>
              <a:t>na</a:t>
            </a:r>
            <a:r>
              <a:rPr lang="tr-TR" sz="3000" dirty="0" smtClean="0"/>
              <a:t> dikkat edilmeli,</a:t>
            </a:r>
          </a:p>
          <a:p>
            <a:endParaRPr lang="tr-TR" sz="3000" dirty="0" smtClean="0"/>
          </a:p>
          <a:p>
            <a:r>
              <a:rPr lang="en-US" sz="3000" dirty="0" err="1" smtClean="0"/>
              <a:t>Başvurular</a:t>
            </a:r>
            <a:r>
              <a:rPr lang="en-US" sz="3000" dirty="0" smtClean="0"/>
              <a:t> </a:t>
            </a:r>
            <a:r>
              <a:rPr lang="en-US" sz="3000" dirty="0" err="1"/>
              <a:t>İngilizce</a:t>
            </a:r>
            <a:r>
              <a:rPr lang="en-US" sz="3000" dirty="0"/>
              <a:t> </a:t>
            </a:r>
            <a:r>
              <a:rPr lang="en-US" sz="3000" dirty="0" err="1"/>
              <a:t>gönderilmeli</a:t>
            </a:r>
            <a:r>
              <a:rPr lang="en-US" sz="3000" dirty="0"/>
              <a:t>, </a:t>
            </a:r>
            <a:endParaRPr lang="tr-TR" sz="3000" dirty="0" smtClean="0"/>
          </a:p>
          <a:p>
            <a:endParaRPr lang="tr-TR" sz="3000" dirty="0"/>
          </a:p>
          <a:p>
            <a:r>
              <a:rPr lang="en-US" sz="3000" dirty="0"/>
              <a:t>Zarf </a:t>
            </a:r>
            <a:r>
              <a:rPr lang="en-US" sz="3000" dirty="0" err="1"/>
              <a:t>üstünde</a:t>
            </a:r>
            <a:r>
              <a:rPr lang="en-US" sz="3000" dirty="0"/>
              <a:t> </a:t>
            </a:r>
            <a:r>
              <a:rPr lang="en-US" sz="3000" dirty="0" err="1"/>
              <a:t>tüm</a:t>
            </a:r>
            <a:r>
              <a:rPr lang="en-US" sz="3000" dirty="0"/>
              <a:t> </a:t>
            </a:r>
            <a:r>
              <a:rPr lang="en-US" sz="3000" dirty="0" err="1"/>
              <a:t>bilgiler</a:t>
            </a:r>
            <a:r>
              <a:rPr lang="en-US" sz="3000" dirty="0"/>
              <a:t> </a:t>
            </a:r>
            <a:r>
              <a:rPr lang="en-US" sz="3000" dirty="0" err="1"/>
              <a:t>eksiksiz</a:t>
            </a:r>
            <a:r>
              <a:rPr lang="en-US" sz="3000" dirty="0"/>
              <a:t>, </a:t>
            </a:r>
            <a:r>
              <a:rPr lang="en-US" sz="3000" dirty="0" err="1"/>
              <a:t>doğru</a:t>
            </a:r>
            <a:r>
              <a:rPr lang="en-US" sz="3000" dirty="0"/>
              <a:t> ve </a:t>
            </a:r>
            <a:r>
              <a:rPr lang="en-US" sz="3000" dirty="0" err="1" smtClean="0"/>
              <a:t>yeterli</a:t>
            </a:r>
            <a:r>
              <a:rPr lang="en-US" sz="3000" dirty="0" smtClean="0"/>
              <a:t> </a:t>
            </a:r>
            <a:r>
              <a:rPr lang="en-US" sz="3000" dirty="0" err="1"/>
              <a:t>biçimde</a:t>
            </a:r>
            <a:r>
              <a:rPr lang="en-US" sz="3000" dirty="0"/>
              <a:t> </a:t>
            </a:r>
            <a:r>
              <a:rPr lang="en-US" sz="3000" dirty="0" err="1"/>
              <a:t>yer</a:t>
            </a:r>
            <a:r>
              <a:rPr lang="en-US" sz="3000" dirty="0"/>
              <a:t> </a:t>
            </a:r>
            <a:r>
              <a:rPr lang="en-US" sz="3000" dirty="0" err="1" smtClean="0"/>
              <a:t>almalı</a:t>
            </a:r>
            <a:r>
              <a:rPr lang="tr-TR" sz="3000" dirty="0" smtClean="0"/>
              <a:t>,</a:t>
            </a:r>
          </a:p>
          <a:p>
            <a:endParaRPr lang="en-US" sz="3000" dirty="0"/>
          </a:p>
          <a:p>
            <a:r>
              <a:rPr lang="en-US" sz="3000" dirty="0" err="1"/>
              <a:t>Doğru</a:t>
            </a:r>
            <a:r>
              <a:rPr lang="en-US" sz="3000" dirty="0"/>
              <a:t> </a:t>
            </a:r>
            <a:r>
              <a:rPr lang="en-US" sz="3000" dirty="0" err="1"/>
              <a:t>adrese</a:t>
            </a:r>
            <a:r>
              <a:rPr lang="en-US" sz="3000" dirty="0"/>
              <a:t> </a:t>
            </a:r>
            <a:r>
              <a:rPr lang="en-US" sz="3000" dirty="0" err="1" smtClean="0"/>
              <a:t>gönderilmeli</a:t>
            </a:r>
            <a:r>
              <a:rPr lang="tr-TR" sz="3000" dirty="0" smtClean="0"/>
              <a:t>.</a:t>
            </a:r>
            <a:endParaRPr lang="en-US" sz="3000" dirty="0"/>
          </a:p>
          <a:p>
            <a:endParaRPr lang="tr-TR" dirty="0"/>
          </a:p>
        </p:txBody>
      </p:sp>
      <p:sp>
        <p:nvSpPr>
          <p:cNvPr id="4" name="Title 1"/>
          <p:cNvSpPr txBox="1">
            <a:spLocks/>
          </p:cNvSpPr>
          <p:nvPr/>
        </p:nvSpPr>
        <p:spPr>
          <a:xfrm>
            <a:off x="457200" y="1456321"/>
            <a:ext cx="8297342" cy="532519"/>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dirty="0" smtClean="0">
                <a:solidFill>
                  <a:srgbClr val="0066CC"/>
                </a:solidFill>
                <a:effectLst>
                  <a:outerShdw blurRad="38100" dist="38100" dir="2700000" algn="tl">
                    <a:srgbClr val="C0C0C0"/>
                  </a:outerShdw>
                </a:effectLst>
              </a:rPr>
              <a:t>SIK YAPILAN HATALAR - TAVSİYELER</a:t>
            </a:r>
            <a:endParaRPr lang="en-GB" sz="2900" dirty="0">
              <a:solidFill>
                <a:srgbClr val="0066CC"/>
              </a:solidFill>
              <a:effectLst>
                <a:outerShdw blurRad="38100" dist="38100" dir="2700000" algn="tl">
                  <a:srgbClr val="C0C0C0"/>
                </a:outerShdw>
              </a:effectLst>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t>77</a:t>
            </a:fld>
            <a:endParaRPr lang="tr-TR"/>
          </a:p>
        </p:txBody>
      </p:sp>
    </p:spTree>
    <p:extLst>
      <p:ext uri="{BB962C8B-B14F-4D97-AF65-F5344CB8AC3E}">
        <p14:creationId xmlns:p14="http://schemas.microsoft.com/office/powerpoint/2010/main" val="40581794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628800"/>
            <a:ext cx="8229600" cy="364902"/>
          </a:xfrm>
        </p:spPr>
        <p:txBody>
          <a:bodyPr>
            <a:normAutofit fontScale="90000"/>
          </a:bodyPr>
          <a:lstStyle/>
          <a:p>
            <a:r>
              <a:rPr lang="tr-TR" sz="3200" dirty="0" smtClean="0">
                <a:solidFill>
                  <a:srgbClr val="0066CC"/>
                </a:solidFill>
                <a:effectLst>
                  <a:outerShdw blurRad="38100" dist="38100" dir="2700000" algn="tl">
                    <a:srgbClr val="C0C0C0"/>
                  </a:outerShdw>
                </a:effectLst>
              </a:rPr>
              <a:t>ÖNGÖRÜLEN ZAMAN ÇİZELGESİ</a:t>
            </a:r>
            <a:endParaRPr lang="tr-TR" sz="3200" dirty="0">
              <a:solidFill>
                <a:srgbClr val="0066CC"/>
              </a:solidFill>
              <a:effectLst>
                <a:outerShdw blurRad="38100" dist="38100" dir="2700000" algn="tl">
                  <a:srgbClr val="C0C0C0"/>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2895647"/>
              </p:ext>
            </p:extLst>
          </p:nvPr>
        </p:nvGraphicFramePr>
        <p:xfrm>
          <a:off x="179512" y="2204865"/>
          <a:ext cx="8856984" cy="3168353"/>
        </p:xfrm>
        <a:graphic>
          <a:graphicData uri="http://schemas.openxmlformats.org/drawingml/2006/table">
            <a:tbl>
              <a:tblPr>
                <a:tableStyleId>{5C22544A-7EE6-4342-B048-85BDC9FD1C3A}</a:tableStyleId>
              </a:tblPr>
              <a:tblGrid>
                <a:gridCol w="4236068"/>
                <a:gridCol w="2310910"/>
                <a:gridCol w="2310006"/>
              </a:tblGrid>
              <a:tr h="452621">
                <a:tc>
                  <a:txBody>
                    <a:bodyPr/>
                    <a:lstStyle/>
                    <a:p>
                      <a:pPr algn="just">
                        <a:spcBef>
                          <a:spcPts val="500"/>
                        </a:spcBef>
                        <a:spcAft>
                          <a:spcPts val="500"/>
                        </a:spcAft>
                      </a:pPr>
                      <a:r>
                        <a:rPr lang="en-GB" sz="1600" dirty="0">
                          <a:effectLst/>
                        </a:rPr>
                        <a:t> </a:t>
                      </a:r>
                      <a:endParaRPr lang="tr-TR" sz="1600" dirty="0">
                        <a:effectLst/>
                        <a:latin typeface="Times New Roman"/>
                        <a:ea typeface="Times New Roman"/>
                      </a:endParaRPr>
                    </a:p>
                  </a:txBody>
                  <a:tcPr marL="68580" marR="68580" marT="0" marB="0"/>
                </a:tc>
                <a:tc>
                  <a:txBody>
                    <a:bodyPr/>
                    <a:lstStyle/>
                    <a:p>
                      <a:pPr algn="ctr">
                        <a:spcBef>
                          <a:spcPts val="500"/>
                        </a:spcBef>
                        <a:spcAft>
                          <a:spcPts val="500"/>
                        </a:spcAft>
                      </a:pPr>
                      <a:r>
                        <a:rPr lang="tr-TR" sz="1600" dirty="0" smtClean="0">
                          <a:effectLst/>
                          <a:latin typeface="+mn-lt"/>
                          <a:ea typeface="+mn-ea"/>
                        </a:rPr>
                        <a:t>Tarih</a:t>
                      </a:r>
                      <a:endParaRPr lang="tr-TR" sz="1600" dirty="0">
                        <a:effectLst/>
                        <a:latin typeface="Times New Roman"/>
                        <a:ea typeface="Times New Roman"/>
                      </a:endParaRPr>
                    </a:p>
                  </a:txBody>
                  <a:tcPr marL="68580" marR="68580" marT="0" marB="0"/>
                </a:tc>
                <a:tc>
                  <a:txBody>
                    <a:bodyPr/>
                    <a:lstStyle/>
                    <a:p>
                      <a:pPr algn="ctr">
                        <a:spcBef>
                          <a:spcPts val="500"/>
                        </a:spcBef>
                        <a:spcAft>
                          <a:spcPts val="500"/>
                        </a:spcAft>
                      </a:pPr>
                      <a:r>
                        <a:rPr lang="tr-TR" sz="1600" dirty="0" smtClean="0">
                          <a:effectLst/>
                        </a:rPr>
                        <a:t>Zaman</a:t>
                      </a:r>
                      <a:endParaRPr lang="tr-TR" sz="1600" dirty="0">
                        <a:effectLst/>
                        <a:latin typeface="Times New Roman"/>
                        <a:ea typeface="Times New Roman"/>
                      </a:endParaRPr>
                    </a:p>
                  </a:txBody>
                  <a:tcPr marL="68580" marR="68580" marT="0" marB="0"/>
                </a:tc>
              </a:tr>
              <a:tr h="452621">
                <a:tc>
                  <a:txBody>
                    <a:bodyPr/>
                    <a:lstStyle/>
                    <a:p>
                      <a:pPr marL="201930" indent="-201930" algn="l">
                        <a:spcBef>
                          <a:spcPts val="500"/>
                        </a:spcBef>
                        <a:spcAft>
                          <a:spcPts val="500"/>
                        </a:spcAft>
                      </a:pPr>
                      <a:r>
                        <a:rPr lang="en-GB" sz="1600" b="0" dirty="0">
                          <a:effectLst/>
                          <a:latin typeface="+mj-lt"/>
                        </a:rPr>
                        <a:t>1.	</a:t>
                      </a:r>
                      <a:r>
                        <a:rPr lang="tr-TR" sz="1600" b="0" dirty="0" smtClean="0">
                          <a:effectLst/>
                          <a:latin typeface="+mj-lt"/>
                        </a:rPr>
                        <a:t>Bilgilendirme toplantısı</a:t>
                      </a:r>
                      <a:endParaRPr lang="tr-TR" sz="1600" b="0" dirty="0">
                        <a:effectLst/>
                        <a:latin typeface="+mj-lt"/>
                        <a:ea typeface="Times New Roman"/>
                      </a:endParaRPr>
                    </a:p>
                  </a:txBody>
                  <a:tcPr marL="68580" marR="68580" marT="0" marB="0"/>
                </a:tc>
                <a:tc>
                  <a:txBody>
                    <a:bodyPr/>
                    <a:lstStyle/>
                    <a:p>
                      <a:pPr algn="ctr">
                        <a:spcBef>
                          <a:spcPts val="500"/>
                        </a:spcBef>
                        <a:spcAft>
                          <a:spcPts val="500"/>
                        </a:spcAft>
                      </a:pPr>
                      <a:r>
                        <a:rPr lang="tr-TR" sz="1600" dirty="0" smtClean="0">
                          <a:effectLst/>
                        </a:rPr>
                        <a:t>02-05-06 Eylül 2016</a:t>
                      </a:r>
                      <a:endParaRPr lang="tr-TR" sz="1600" dirty="0">
                        <a:effectLst/>
                        <a:latin typeface="Times New Roman"/>
                        <a:ea typeface="Times New Roman"/>
                      </a:endParaRPr>
                    </a:p>
                  </a:txBody>
                  <a:tcPr marL="68580" marR="68580" marT="0" marB="0" anchor="ctr"/>
                </a:tc>
                <a:tc>
                  <a:txBody>
                    <a:bodyPr/>
                    <a:lstStyle/>
                    <a:p>
                      <a:pPr algn="ctr">
                        <a:spcBef>
                          <a:spcPts val="500"/>
                        </a:spcBef>
                        <a:spcAft>
                          <a:spcPts val="500"/>
                        </a:spcAft>
                      </a:pPr>
                      <a:r>
                        <a:rPr lang="tr-TR" sz="1600" dirty="0" smtClean="0">
                          <a:effectLst/>
                        </a:rPr>
                        <a:t>09:45-12:30</a:t>
                      </a:r>
                      <a:endParaRPr lang="tr-TR" sz="1600" dirty="0">
                        <a:effectLst/>
                        <a:latin typeface="Times New Roman"/>
                        <a:ea typeface="Times New Roman"/>
                      </a:endParaRPr>
                    </a:p>
                  </a:txBody>
                  <a:tcPr marL="68580" marR="68580" marT="0" marB="0" anchor="ctr"/>
                </a:tc>
              </a:tr>
              <a:tr h="905245">
                <a:tc>
                  <a:txBody>
                    <a:bodyPr/>
                    <a:lstStyle/>
                    <a:p>
                      <a:pPr marL="201930" indent="-180340" algn="l">
                        <a:spcBef>
                          <a:spcPts val="500"/>
                        </a:spcBef>
                        <a:spcAft>
                          <a:spcPts val="500"/>
                        </a:spcAft>
                      </a:pPr>
                      <a:r>
                        <a:rPr lang="en-GB" sz="1600" b="0" dirty="0">
                          <a:effectLst/>
                          <a:latin typeface="+mj-lt"/>
                        </a:rPr>
                        <a:t>2.	</a:t>
                      </a:r>
                      <a:r>
                        <a:rPr lang="tr-TR" sz="1600" b="0" kern="1200" dirty="0" smtClean="0">
                          <a:solidFill>
                            <a:schemeClr val="dk1"/>
                          </a:solidFill>
                          <a:effectLst/>
                          <a:latin typeface="+mj-lt"/>
                          <a:ea typeface="+mn-ea"/>
                          <a:cs typeface="+mn-cs"/>
                        </a:rPr>
                        <a:t>Sözleşme Makamından açıklama talep etmek için son tarih</a:t>
                      </a:r>
                      <a:r>
                        <a:rPr lang="tr-TR" sz="1600" b="0" dirty="0" smtClean="0">
                          <a:effectLst/>
                          <a:latin typeface="+mj-lt"/>
                        </a:rPr>
                        <a:t> </a:t>
                      </a:r>
                      <a:endParaRPr lang="tr-TR" sz="1600" b="0" dirty="0">
                        <a:effectLst/>
                        <a:latin typeface="+mj-lt"/>
                        <a:ea typeface="Times New Roman"/>
                      </a:endParaRPr>
                    </a:p>
                  </a:txBody>
                  <a:tcPr marL="68580" marR="68580" marT="0" marB="0"/>
                </a:tc>
                <a:tc>
                  <a:txBody>
                    <a:bodyPr/>
                    <a:lstStyle/>
                    <a:p>
                      <a:pPr algn="ctr">
                        <a:spcBef>
                          <a:spcPts val="500"/>
                        </a:spcBef>
                        <a:spcAft>
                          <a:spcPts val="500"/>
                        </a:spcAft>
                      </a:pPr>
                      <a:r>
                        <a:rPr lang="en-GB" sz="1600" dirty="0">
                          <a:effectLst/>
                        </a:rPr>
                        <a:t>19 </a:t>
                      </a:r>
                      <a:r>
                        <a:rPr lang="tr-TR" sz="1600" dirty="0" smtClean="0">
                          <a:effectLst/>
                        </a:rPr>
                        <a:t>Eylül</a:t>
                      </a:r>
                      <a:r>
                        <a:rPr lang="en-GB" sz="1600" dirty="0" smtClean="0">
                          <a:effectLst/>
                        </a:rPr>
                        <a:t> </a:t>
                      </a:r>
                      <a:r>
                        <a:rPr lang="en-GB" sz="1600" dirty="0">
                          <a:effectLst/>
                        </a:rPr>
                        <a:t>2016</a:t>
                      </a:r>
                      <a:endParaRPr lang="tr-TR" sz="1600" dirty="0">
                        <a:effectLst/>
                        <a:latin typeface="Times New Roman"/>
                        <a:ea typeface="Times New Roman"/>
                      </a:endParaRPr>
                    </a:p>
                  </a:txBody>
                  <a:tcPr marL="68580" marR="68580" marT="0" marB="0" anchor="ctr"/>
                </a:tc>
                <a:tc>
                  <a:txBody>
                    <a:bodyPr/>
                    <a:lstStyle/>
                    <a:p>
                      <a:pPr algn="ctr">
                        <a:spcBef>
                          <a:spcPts val="500"/>
                        </a:spcBef>
                        <a:spcAft>
                          <a:spcPts val="500"/>
                        </a:spcAft>
                      </a:pPr>
                      <a:r>
                        <a:rPr lang="en-GB" sz="1600">
                          <a:effectLst/>
                        </a:rPr>
                        <a:t>N/A</a:t>
                      </a:r>
                      <a:endParaRPr lang="tr-TR" sz="1600">
                        <a:effectLst/>
                        <a:latin typeface="Times New Roman"/>
                        <a:ea typeface="Times New Roman"/>
                      </a:endParaRPr>
                    </a:p>
                  </a:txBody>
                  <a:tcPr marL="68580" marR="68580" marT="0" marB="0" anchor="ctr"/>
                </a:tc>
              </a:tr>
              <a:tr h="905245">
                <a:tc>
                  <a:txBody>
                    <a:bodyPr/>
                    <a:lstStyle/>
                    <a:p>
                      <a:pPr marL="201930" indent="-180340" algn="l">
                        <a:spcBef>
                          <a:spcPts val="500"/>
                        </a:spcBef>
                        <a:spcAft>
                          <a:spcPts val="500"/>
                        </a:spcAft>
                      </a:pPr>
                      <a:r>
                        <a:rPr lang="en-GB" sz="1600" b="0" dirty="0">
                          <a:effectLst/>
                          <a:latin typeface="+mj-lt"/>
                        </a:rPr>
                        <a:t>3.	</a:t>
                      </a:r>
                      <a:r>
                        <a:rPr lang="tr-TR" sz="1600" b="0" dirty="0" smtClean="0">
                          <a:effectLst/>
                          <a:latin typeface="+mj-lt"/>
                        </a:rPr>
                        <a:t>Sözleşme</a:t>
                      </a:r>
                      <a:r>
                        <a:rPr lang="tr-TR" sz="1600" b="0" baseline="0" dirty="0" smtClean="0">
                          <a:effectLst/>
                          <a:latin typeface="+mj-lt"/>
                        </a:rPr>
                        <a:t> Makamının Açıklamaları Yayımlayacağı Son Tarih</a:t>
                      </a:r>
                      <a:endParaRPr lang="tr-TR" sz="1600" b="0" dirty="0">
                        <a:effectLst/>
                        <a:latin typeface="+mj-lt"/>
                        <a:ea typeface="Times New Roman"/>
                      </a:endParaRPr>
                    </a:p>
                  </a:txBody>
                  <a:tcPr marL="68580" marR="68580" marT="0" marB="0"/>
                </a:tc>
                <a:tc>
                  <a:txBody>
                    <a:bodyPr/>
                    <a:lstStyle/>
                    <a:p>
                      <a:pPr algn="ctr">
                        <a:spcBef>
                          <a:spcPts val="500"/>
                        </a:spcBef>
                        <a:spcAft>
                          <a:spcPts val="500"/>
                        </a:spcAft>
                      </a:pPr>
                      <a:r>
                        <a:rPr lang="en-GB" sz="1600" dirty="0">
                          <a:effectLst/>
                        </a:rPr>
                        <a:t>29 </a:t>
                      </a:r>
                      <a:r>
                        <a:rPr lang="tr-TR" sz="1600" dirty="0" smtClean="0">
                          <a:effectLst/>
                        </a:rPr>
                        <a:t>Eylül</a:t>
                      </a:r>
                      <a:r>
                        <a:rPr lang="en-GB" sz="1600" dirty="0" smtClean="0">
                          <a:effectLst/>
                        </a:rPr>
                        <a:t> </a:t>
                      </a:r>
                      <a:r>
                        <a:rPr lang="en-GB" sz="1600" dirty="0">
                          <a:effectLst/>
                        </a:rPr>
                        <a:t>2016</a:t>
                      </a:r>
                      <a:endParaRPr lang="tr-TR" sz="1600" dirty="0">
                        <a:effectLst/>
                        <a:latin typeface="Times New Roman"/>
                        <a:ea typeface="Times New Roman"/>
                      </a:endParaRPr>
                    </a:p>
                  </a:txBody>
                  <a:tcPr marL="68580" marR="68580" marT="0" marB="0" anchor="ctr"/>
                </a:tc>
                <a:tc>
                  <a:txBody>
                    <a:bodyPr/>
                    <a:lstStyle/>
                    <a:p>
                      <a:pPr algn="ctr">
                        <a:spcBef>
                          <a:spcPts val="500"/>
                        </a:spcBef>
                        <a:spcAft>
                          <a:spcPts val="500"/>
                        </a:spcAft>
                      </a:pPr>
                      <a:r>
                        <a:rPr lang="en-GB" sz="1600">
                          <a:effectLst/>
                        </a:rPr>
                        <a:t>N/A</a:t>
                      </a:r>
                      <a:endParaRPr lang="tr-TR" sz="1600">
                        <a:effectLst/>
                        <a:latin typeface="Times New Roman"/>
                        <a:ea typeface="Times New Roman"/>
                      </a:endParaRPr>
                    </a:p>
                  </a:txBody>
                  <a:tcPr marL="68580" marR="68580" marT="0" marB="0" anchor="ctr"/>
                </a:tc>
              </a:tr>
              <a:tr h="452621">
                <a:tc>
                  <a:txBody>
                    <a:bodyPr/>
                    <a:lstStyle/>
                    <a:p>
                      <a:pPr marL="201930" indent="-180340" algn="l">
                        <a:spcBef>
                          <a:spcPts val="500"/>
                        </a:spcBef>
                        <a:spcAft>
                          <a:spcPts val="500"/>
                        </a:spcAft>
                      </a:pPr>
                      <a:r>
                        <a:rPr lang="en-GB" sz="1600" b="0" dirty="0">
                          <a:effectLst/>
                          <a:latin typeface="+mj-lt"/>
                        </a:rPr>
                        <a:t>4.	</a:t>
                      </a:r>
                      <a:r>
                        <a:rPr lang="tr-TR" sz="1600" b="0" dirty="0" smtClean="0">
                          <a:effectLst/>
                          <a:latin typeface="+mj-lt"/>
                        </a:rPr>
                        <a:t>Ön Tekliflerin Sunulması için Son Tarih</a:t>
                      </a:r>
                      <a:endParaRPr lang="tr-TR" sz="1600" b="0" dirty="0">
                        <a:effectLst/>
                        <a:latin typeface="+mj-lt"/>
                        <a:ea typeface="Times New Roman"/>
                      </a:endParaRPr>
                    </a:p>
                  </a:txBody>
                  <a:tcPr marL="68580" marR="68580" marT="0" marB="0"/>
                </a:tc>
                <a:tc>
                  <a:txBody>
                    <a:bodyPr/>
                    <a:lstStyle/>
                    <a:p>
                      <a:pPr algn="ctr">
                        <a:spcBef>
                          <a:spcPts val="500"/>
                        </a:spcBef>
                        <a:spcAft>
                          <a:spcPts val="500"/>
                        </a:spcAft>
                      </a:pPr>
                      <a:r>
                        <a:rPr lang="en-GB" sz="1600" dirty="0">
                          <a:effectLst/>
                        </a:rPr>
                        <a:t>10 </a:t>
                      </a:r>
                      <a:r>
                        <a:rPr lang="tr-TR" sz="1600" dirty="0" smtClean="0">
                          <a:effectLst/>
                        </a:rPr>
                        <a:t>Ekim</a:t>
                      </a:r>
                      <a:r>
                        <a:rPr lang="en-GB" sz="1600" dirty="0" smtClean="0">
                          <a:effectLst/>
                        </a:rPr>
                        <a:t> </a:t>
                      </a:r>
                      <a:r>
                        <a:rPr lang="en-GB" sz="1600" dirty="0">
                          <a:effectLst/>
                        </a:rPr>
                        <a:t>2016</a:t>
                      </a:r>
                      <a:endParaRPr lang="tr-TR" sz="1600" dirty="0">
                        <a:effectLst/>
                        <a:latin typeface="Times New Roman"/>
                        <a:ea typeface="Times New Roman"/>
                      </a:endParaRPr>
                    </a:p>
                  </a:txBody>
                  <a:tcPr marL="68580" marR="68580" marT="0" marB="0" anchor="ctr"/>
                </a:tc>
                <a:tc>
                  <a:txBody>
                    <a:bodyPr/>
                    <a:lstStyle/>
                    <a:p>
                      <a:pPr algn="ctr">
                        <a:spcBef>
                          <a:spcPts val="500"/>
                        </a:spcBef>
                        <a:spcAft>
                          <a:spcPts val="500"/>
                        </a:spcAft>
                      </a:pPr>
                      <a:r>
                        <a:rPr lang="en-GB" sz="1600" dirty="0">
                          <a:effectLst/>
                        </a:rPr>
                        <a:t>17:00</a:t>
                      </a:r>
                      <a:endParaRPr lang="tr-TR" sz="1600" dirty="0">
                        <a:effectLst/>
                        <a:latin typeface="Times New Roman"/>
                        <a:ea typeface="Times New Roman"/>
                      </a:endParaRPr>
                    </a:p>
                  </a:txBody>
                  <a:tcPr marL="68580" marR="68580" marT="0" marB="0"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78</a:t>
            </a:fld>
            <a:endParaRPr lang="tr-TR"/>
          </a:p>
        </p:txBody>
      </p:sp>
    </p:spTree>
    <p:extLst>
      <p:ext uri="{BB962C8B-B14F-4D97-AF65-F5344CB8AC3E}">
        <p14:creationId xmlns:p14="http://schemas.microsoft.com/office/powerpoint/2010/main" val="157226800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412776"/>
            <a:ext cx="8229600" cy="72008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solidFill>
                <a:srgbClr val="0070C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57200" y="1916832"/>
            <a:ext cx="8229600" cy="4328144"/>
          </a:xfrm>
        </p:spPr>
        <p:txBody>
          <a:bodyPr>
            <a:normAutofit fontScale="92500"/>
          </a:bodyPr>
          <a:lstStyle/>
          <a:p>
            <a:pPr marL="0" indent="0">
              <a:buNone/>
            </a:pPr>
            <a:endParaRPr lang="tr-TR" altLang="tr-TR" b="1" dirty="0" smtClean="0">
              <a:solidFill>
                <a:srgbClr val="C00000"/>
              </a:solidFill>
              <a:latin typeface="Arial" charset="-94"/>
            </a:endParaRPr>
          </a:p>
          <a:p>
            <a:pPr marL="0" indent="0">
              <a:buNone/>
            </a:pPr>
            <a:r>
              <a:rPr lang="tr-TR" altLang="tr-TR" sz="2200" b="1" dirty="0" smtClean="0">
                <a:solidFill>
                  <a:srgbClr val="0070C0"/>
                </a:solidFill>
                <a:latin typeface="Arial" charset="-94"/>
                <a:ea typeface="Arial" charset="-94"/>
                <a:cs typeface="Arial" charset="-94"/>
              </a:rPr>
              <a:t>Temel </a:t>
            </a:r>
            <a:r>
              <a:rPr lang="tr-TR" altLang="tr-TR" sz="2200" b="1" dirty="0">
                <a:solidFill>
                  <a:srgbClr val="0070C0"/>
                </a:solidFill>
                <a:latin typeface="Arial" charset="-94"/>
                <a:ea typeface="Arial" charset="-94"/>
                <a:cs typeface="Arial" charset="-94"/>
              </a:rPr>
              <a:t>Kurallar</a:t>
            </a:r>
            <a:r>
              <a:rPr lang="tr-TR" altLang="tr-TR" sz="2200" b="1" dirty="0" smtClean="0">
                <a:solidFill>
                  <a:srgbClr val="0070C0"/>
                </a:solidFill>
                <a:latin typeface="Arial" charset="-94"/>
                <a:ea typeface="Arial" charset="-94"/>
                <a:cs typeface="Arial" charset="-94"/>
              </a:rPr>
              <a:t>:</a:t>
            </a:r>
            <a:endParaRPr lang="tr-TR" altLang="tr-TR" sz="2600" dirty="0">
              <a:latin typeface="Arial" charset="-94"/>
              <a:ea typeface="Arial" charset="-94"/>
              <a:cs typeface="Arial" charset="-94"/>
            </a:endParaRPr>
          </a:p>
          <a:p>
            <a:pPr>
              <a:spcAft>
                <a:spcPts val="1200"/>
              </a:spcAft>
              <a:buFont typeface="Courier New" charset="-94"/>
              <a:buChar char="o"/>
            </a:pPr>
            <a:r>
              <a:rPr lang="tr-TR" altLang="tr-TR" sz="2200" dirty="0">
                <a:latin typeface="Arial" charset="-94"/>
                <a:ea typeface="Arial" charset="-94"/>
                <a:cs typeface="Arial" charset="-94"/>
              </a:rPr>
              <a:t>Başvuru formu formatında belirtilen kurallara uyulmalı,</a:t>
            </a:r>
          </a:p>
          <a:p>
            <a:pPr>
              <a:spcAft>
                <a:spcPts val="1200"/>
              </a:spcAft>
              <a:buFont typeface="Courier New" charset="-94"/>
              <a:buChar char="o"/>
            </a:pPr>
            <a:r>
              <a:rPr lang="tr-TR" altLang="tr-TR" sz="2200" dirty="0">
                <a:latin typeface="Arial" charset="-94"/>
                <a:ea typeface="Arial" charset="-94"/>
                <a:cs typeface="Arial" charset="-94"/>
              </a:rPr>
              <a:t>Anlatım açık ve net olmalı. Ancak her bölüm yeterli detayı içermeli,</a:t>
            </a:r>
          </a:p>
          <a:p>
            <a:pPr>
              <a:spcAft>
                <a:spcPts val="1200"/>
              </a:spcAft>
              <a:buFont typeface="Courier New" charset="-94"/>
              <a:buChar char="o"/>
            </a:pPr>
            <a:r>
              <a:rPr lang="tr-TR" altLang="tr-TR" sz="2200" dirty="0">
                <a:latin typeface="Arial" charset="-94"/>
                <a:ea typeface="Arial" charset="-94"/>
                <a:cs typeface="Arial" charset="-94"/>
              </a:rPr>
              <a:t>Tüm bölümler boş bırakılmadan doldurulmalı,</a:t>
            </a:r>
          </a:p>
          <a:p>
            <a:pPr>
              <a:spcAft>
                <a:spcPts val="1200"/>
              </a:spcAft>
              <a:buFont typeface="Courier New" charset="-94"/>
              <a:buChar char="o"/>
            </a:pPr>
            <a:r>
              <a:rPr lang="tr-TR" altLang="tr-TR" sz="2200" dirty="0">
                <a:latin typeface="Arial" charset="-94"/>
                <a:ea typeface="Arial" charset="-94"/>
                <a:cs typeface="Arial" charset="-94"/>
              </a:rPr>
              <a:t>Format sonunda yer alan kontrol listesi doldurulmalı,</a:t>
            </a:r>
          </a:p>
          <a:p>
            <a:pPr>
              <a:spcAft>
                <a:spcPts val="1200"/>
              </a:spcAft>
              <a:buFont typeface="Courier New" charset="-94"/>
              <a:buChar char="o"/>
            </a:pPr>
            <a:r>
              <a:rPr lang="tr-TR" altLang="tr-TR" sz="2200" dirty="0">
                <a:latin typeface="Arial" charset="-94"/>
                <a:ea typeface="Arial" charset="-94"/>
                <a:cs typeface="Arial" charset="-94"/>
              </a:rPr>
              <a:t>Başvuru sahibinin beyanı doldurulup imzalanmalı,</a:t>
            </a:r>
          </a:p>
          <a:p>
            <a:pPr>
              <a:spcAft>
                <a:spcPts val="1200"/>
              </a:spcAft>
              <a:buFont typeface="Courier New" charset="-94"/>
              <a:buChar char="o"/>
            </a:pPr>
            <a:r>
              <a:rPr lang="tr-TR" altLang="tr-TR" sz="2200" dirty="0">
                <a:latin typeface="Arial" charset="-94"/>
                <a:ea typeface="Arial" charset="-94"/>
                <a:cs typeface="Arial" charset="-94"/>
              </a:rPr>
              <a:t>Başvuru formunda yer alan yönlendirmelere özellikle dikkat </a:t>
            </a:r>
            <a:r>
              <a:rPr lang="tr-TR" altLang="tr-TR" sz="2200" dirty="0" smtClean="0">
                <a:latin typeface="Arial" charset="-94"/>
                <a:ea typeface="Arial" charset="-94"/>
                <a:cs typeface="Arial" charset="-94"/>
              </a:rPr>
              <a:t>ediniz.</a:t>
            </a:r>
            <a:endParaRPr lang="tr-TR" altLang="tr-TR" sz="2200" dirty="0">
              <a:latin typeface="Arial" charset="-94"/>
              <a:ea typeface="Arial" charset="-94"/>
              <a:cs typeface="Arial" charset="-94"/>
            </a:endParaRP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79</a:t>
            </a:fld>
            <a:endParaRPr lang="tr-TR"/>
          </a:p>
        </p:txBody>
      </p:sp>
    </p:spTree>
    <p:extLst>
      <p:ext uri="{BB962C8B-B14F-4D97-AF65-F5344CB8AC3E}">
        <p14:creationId xmlns:p14="http://schemas.microsoft.com/office/powerpoint/2010/main" val="3728906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85225" y="1484784"/>
            <a:ext cx="8229600" cy="922114"/>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395536" y="2564905"/>
            <a:ext cx="8291264" cy="3384376"/>
          </a:xfrm>
        </p:spPr>
        <p:txBody>
          <a:bodyPr>
            <a:normAutofit fontScale="85000" lnSpcReduction="20000"/>
          </a:bodyPr>
          <a:lstStyle/>
          <a:p>
            <a:pPr marL="0" lvl="1" indent="0" algn="ctr">
              <a:lnSpc>
                <a:spcPct val="90000"/>
              </a:lnSpc>
              <a:buNone/>
            </a:pPr>
            <a:r>
              <a:rPr lang="tr-TR" sz="3300" dirty="0"/>
              <a:t>Uygunluk </a:t>
            </a:r>
            <a:r>
              <a:rPr lang="tr-TR" sz="3300" dirty="0" smtClean="0"/>
              <a:t>Kriterleri</a:t>
            </a:r>
          </a:p>
          <a:p>
            <a:pPr marL="0" lvl="1" indent="0" algn="ctr">
              <a:lnSpc>
                <a:spcPct val="90000"/>
              </a:lnSpc>
              <a:buNone/>
            </a:pPr>
            <a:endParaRPr lang="tr-TR" sz="3000" u="sng" dirty="0" smtClean="0"/>
          </a:p>
          <a:p>
            <a:pPr marL="514350" indent="-514350">
              <a:buFont typeface="+mj-lt"/>
              <a:buAutoNum type="arabicPeriod" startAt="2"/>
            </a:pPr>
            <a:r>
              <a:rPr lang="tr-TR" sz="2600" u="sng" dirty="0" smtClean="0"/>
              <a:t>Projelerin Uygunluğu</a:t>
            </a:r>
          </a:p>
          <a:p>
            <a:pPr marL="0" indent="0">
              <a:buNone/>
            </a:pPr>
            <a:endParaRPr lang="tr-TR" sz="2600" dirty="0" smtClean="0"/>
          </a:p>
          <a:p>
            <a:pPr marL="0" indent="0">
              <a:buNone/>
            </a:pPr>
            <a:r>
              <a:rPr lang="tr-TR" sz="2200" dirty="0" smtClean="0"/>
              <a:t>Başvuru yapılabilecek projelere ilişkin koşulları tanımlar.</a:t>
            </a:r>
          </a:p>
          <a:p>
            <a:pPr marL="0" indent="0">
              <a:buNone/>
            </a:pPr>
            <a:endParaRPr lang="tr-TR" sz="3000" dirty="0"/>
          </a:p>
          <a:p>
            <a:pPr marL="514350" indent="-514350">
              <a:buFont typeface="+mj-lt"/>
              <a:buAutoNum type="arabicPeriod" startAt="3"/>
            </a:pPr>
            <a:r>
              <a:rPr lang="tr-TR" sz="2600" u="sng" dirty="0" smtClean="0"/>
              <a:t>Maliyetlerin </a:t>
            </a:r>
            <a:r>
              <a:rPr lang="tr-TR" sz="2600" u="sng" dirty="0"/>
              <a:t>Uygunluğu</a:t>
            </a:r>
          </a:p>
          <a:p>
            <a:pPr marL="0" indent="0">
              <a:buNone/>
            </a:pPr>
            <a:endParaRPr lang="tr-TR" sz="2600" u="sng" dirty="0" smtClean="0"/>
          </a:p>
          <a:p>
            <a:pPr marL="0" indent="0">
              <a:buNone/>
            </a:pPr>
            <a:r>
              <a:rPr lang="tr-TR" sz="2200" dirty="0"/>
              <a:t>Hibenin miktarının belirlenmesinde dikkate alınabilecek maliyet </a:t>
            </a:r>
            <a:r>
              <a:rPr lang="tr-TR" sz="2200" dirty="0" smtClean="0"/>
              <a:t>türlerine ilişkin koşulları tanımlar.</a:t>
            </a:r>
            <a:endParaRPr lang="tr-TR" sz="2200" dirty="0"/>
          </a:p>
          <a:p>
            <a:pPr marL="0" indent="0">
              <a:buNone/>
            </a:pPr>
            <a:endParaRPr lang="tr-TR" sz="3000" dirty="0" smtClean="0"/>
          </a:p>
          <a:p>
            <a:pPr marL="0" indent="0">
              <a:buNone/>
            </a:pPr>
            <a:endParaRPr lang="tr-TR"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7571203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052512"/>
            <a:ext cx="8229600" cy="114300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539552" y="2276872"/>
            <a:ext cx="8229600" cy="3666901"/>
          </a:xfrm>
        </p:spPr>
        <p:txBody>
          <a:bodyPr>
            <a:normAutofit fontScale="92500" lnSpcReduction="10000"/>
          </a:bodyPr>
          <a:lstStyle/>
          <a:p>
            <a:pPr marL="0" indent="0">
              <a:spcAft>
                <a:spcPts val="600"/>
              </a:spcAft>
              <a:buNone/>
            </a:pPr>
            <a:r>
              <a:rPr lang="tr-TR" altLang="tr-TR" sz="2000" b="1" dirty="0">
                <a:solidFill>
                  <a:srgbClr val="0070C0"/>
                </a:solidFill>
              </a:rPr>
              <a:t>Bölüm 1 – Proje Hakkında Genel Bilgiler </a:t>
            </a:r>
          </a:p>
          <a:p>
            <a:pPr marL="0" indent="0" algn="just">
              <a:spcAft>
                <a:spcPts val="1200"/>
              </a:spcAft>
              <a:buNone/>
            </a:pPr>
            <a:r>
              <a:rPr lang="tr-TR" altLang="tr-TR" sz="2000" dirty="0"/>
              <a:t>Bu bölümde tablo </a:t>
            </a:r>
            <a:r>
              <a:rPr lang="tr-TR" altLang="tr-TR" sz="2000" dirty="0" smtClean="0"/>
              <a:t>halinde;</a:t>
            </a:r>
          </a:p>
          <a:p>
            <a:pPr algn="just">
              <a:spcAft>
                <a:spcPts val="1200"/>
              </a:spcAft>
            </a:pPr>
            <a:r>
              <a:rPr lang="tr-TR" altLang="tr-TR" sz="2000" dirty="0" smtClean="0"/>
              <a:t>Teklif </a:t>
            </a:r>
            <a:r>
              <a:rPr lang="tr-TR" altLang="tr-TR" sz="2000" dirty="0"/>
              <a:t>çağrısının referans numarası, </a:t>
            </a:r>
            <a:endParaRPr lang="tr-TR" altLang="tr-TR" sz="2000" dirty="0" smtClean="0"/>
          </a:p>
          <a:p>
            <a:pPr algn="just">
              <a:spcAft>
                <a:spcPts val="1200"/>
              </a:spcAft>
            </a:pPr>
            <a:r>
              <a:rPr lang="tr-TR" altLang="tr-TR" sz="2000" dirty="0"/>
              <a:t>T</a:t>
            </a:r>
            <a:r>
              <a:rPr lang="tr-TR" altLang="tr-TR" sz="2000" dirty="0" smtClean="0"/>
              <a:t>eklif </a:t>
            </a:r>
            <a:r>
              <a:rPr lang="tr-TR" altLang="tr-TR" sz="2000" dirty="0"/>
              <a:t>çağrısının başlığı, </a:t>
            </a:r>
            <a:endParaRPr lang="tr-TR" altLang="tr-TR" sz="2000" dirty="0" smtClean="0"/>
          </a:p>
          <a:p>
            <a:pPr algn="just">
              <a:spcAft>
                <a:spcPts val="1200"/>
              </a:spcAft>
            </a:pPr>
            <a:r>
              <a:rPr lang="tr-TR" altLang="tr-TR" sz="2000" dirty="0"/>
              <a:t>B</a:t>
            </a:r>
            <a:r>
              <a:rPr lang="tr-TR" altLang="tr-TR" sz="2000" dirty="0" smtClean="0"/>
              <a:t>aşvuru </a:t>
            </a:r>
            <a:r>
              <a:rPr lang="tr-TR" altLang="tr-TR" sz="2000" dirty="0"/>
              <a:t>sahibinin adı, </a:t>
            </a:r>
            <a:endParaRPr lang="tr-TR" altLang="tr-TR" sz="2000" dirty="0" smtClean="0"/>
          </a:p>
          <a:p>
            <a:pPr algn="just">
              <a:spcAft>
                <a:spcPts val="1200"/>
              </a:spcAft>
            </a:pPr>
            <a:r>
              <a:rPr lang="tr-TR" altLang="tr-TR" sz="2000" dirty="0" smtClean="0"/>
              <a:t>Teklif </a:t>
            </a:r>
            <a:r>
              <a:rPr lang="tr-TR" altLang="tr-TR" sz="2000" dirty="0"/>
              <a:t>çağrısının numarası, </a:t>
            </a:r>
            <a:endParaRPr lang="tr-TR" altLang="tr-TR" sz="2000" dirty="0" smtClean="0"/>
          </a:p>
          <a:p>
            <a:pPr algn="just">
              <a:spcAft>
                <a:spcPts val="1200"/>
              </a:spcAft>
            </a:pPr>
            <a:r>
              <a:rPr lang="tr-TR" altLang="tr-TR" sz="2000" dirty="0"/>
              <a:t>P</a:t>
            </a:r>
            <a:r>
              <a:rPr lang="tr-TR" altLang="tr-TR" sz="2000" dirty="0" smtClean="0"/>
              <a:t>rojenin </a:t>
            </a:r>
            <a:r>
              <a:rPr lang="tr-TR" altLang="tr-TR" sz="2000" dirty="0"/>
              <a:t>başlığı, </a:t>
            </a:r>
            <a:endParaRPr lang="tr-TR" altLang="tr-TR" sz="2000" dirty="0" smtClean="0"/>
          </a:p>
          <a:p>
            <a:pPr algn="just">
              <a:spcAft>
                <a:spcPts val="1200"/>
              </a:spcAft>
            </a:pPr>
            <a:r>
              <a:rPr lang="tr-TR" altLang="tr-TR" sz="2000" dirty="0"/>
              <a:t>P</a:t>
            </a:r>
            <a:r>
              <a:rPr lang="tr-TR" altLang="tr-TR" sz="2000" dirty="0" smtClean="0"/>
              <a:t>rojenin </a:t>
            </a:r>
            <a:r>
              <a:rPr lang="tr-TR" altLang="tr-TR" sz="2000" dirty="0"/>
              <a:t>uygulama yeri ve adı verilmelidir</a:t>
            </a:r>
            <a:r>
              <a:rPr lang="tr-TR" altLang="tr-TR" sz="2000" dirty="0" smtClean="0"/>
              <a:t>.</a:t>
            </a:r>
            <a:endParaRPr lang="tr-TR" alt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80</a:t>
            </a:fld>
            <a:endParaRPr lang="tr-TR"/>
          </a:p>
        </p:txBody>
      </p:sp>
    </p:spTree>
    <p:extLst>
      <p:ext uri="{BB962C8B-B14F-4D97-AF65-F5344CB8AC3E}">
        <p14:creationId xmlns:p14="http://schemas.microsoft.com/office/powerpoint/2010/main" val="361730762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96752"/>
            <a:ext cx="8229600" cy="86432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539552" y="1849858"/>
            <a:ext cx="8229600" cy="4525963"/>
          </a:xfrm>
        </p:spPr>
        <p:txBody>
          <a:bodyPr>
            <a:noAutofit/>
          </a:bodyPr>
          <a:lstStyle/>
          <a:p>
            <a:pPr marL="0" indent="0">
              <a:spcAft>
                <a:spcPts val="1200"/>
              </a:spcAft>
              <a:buNone/>
            </a:pPr>
            <a:r>
              <a:rPr lang="tr-TR" altLang="tr-TR" sz="2000" b="1" dirty="0" smtClean="0">
                <a:solidFill>
                  <a:srgbClr val="0070C0"/>
                </a:solidFill>
              </a:rPr>
              <a:t>Bölüm </a:t>
            </a:r>
            <a:r>
              <a:rPr lang="tr-TR" altLang="tr-TR" sz="2000" b="1" dirty="0">
                <a:solidFill>
                  <a:srgbClr val="0070C0"/>
                </a:solidFill>
              </a:rPr>
              <a:t>2 – Proje </a:t>
            </a:r>
          </a:p>
          <a:p>
            <a:pPr marL="0" indent="0" algn="just">
              <a:spcAft>
                <a:spcPts val="1200"/>
              </a:spcAft>
              <a:buNone/>
            </a:pPr>
            <a:r>
              <a:rPr lang="tr-TR" altLang="tr-TR" sz="2000" b="1" dirty="0">
                <a:solidFill>
                  <a:srgbClr val="0070C0"/>
                </a:solidFill>
              </a:rPr>
              <a:t>2.1.1 Proje Tanımı: </a:t>
            </a:r>
          </a:p>
          <a:p>
            <a:pPr algn="just">
              <a:spcAft>
                <a:spcPts val="1200"/>
              </a:spcAft>
              <a:buFont typeface="Arial" charset="-94"/>
              <a:buChar char="•"/>
            </a:pPr>
            <a:r>
              <a:rPr lang="tr-TR" altLang="tr-TR" sz="2000" dirty="0"/>
              <a:t>Projenin, hedef grupların ve/veya varsa yerel eş-başvuru sahipleri ve bağlı kuruluş(</a:t>
            </a:r>
            <a:r>
              <a:rPr lang="tr-TR" altLang="tr-TR" sz="2000" dirty="0" err="1"/>
              <a:t>lar</a:t>
            </a:r>
            <a:r>
              <a:rPr lang="tr-TR" altLang="tr-TR" sz="2000" dirty="0"/>
              <a:t>)</a:t>
            </a:r>
            <a:r>
              <a:rPr lang="tr-TR" altLang="tr-TR" sz="2000" dirty="0" err="1"/>
              <a:t>ın</a:t>
            </a:r>
            <a:r>
              <a:rPr lang="tr-TR" altLang="tr-TR" sz="2000" dirty="0"/>
              <a:t> durumunu; teknik ve yönetim kapasitelerini  nasıl geliştireceğini de belirterek,  projenin beklenen sonuçlarını açıklayınız. </a:t>
            </a:r>
          </a:p>
          <a:p>
            <a:pPr algn="just">
              <a:spcAft>
                <a:spcPts val="1200"/>
              </a:spcAft>
              <a:buFont typeface="Arial" charset="-94"/>
              <a:buChar char="•"/>
            </a:pPr>
            <a:r>
              <a:rPr lang="tr-TR" altLang="tr-TR" sz="2000" dirty="0"/>
              <a:t>Sonuçlara ulaşmak için taahhüt edilen her bir faaliyeti (veya iş paketini) ayrıntılı bir biçimde belirleyiniz ve tanımlayınız. </a:t>
            </a:r>
          </a:p>
          <a:p>
            <a:pPr algn="just">
              <a:spcAft>
                <a:spcPts val="1200"/>
              </a:spcAft>
              <a:buFont typeface="Arial" charset="-94"/>
              <a:buChar char="•"/>
            </a:pPr>
            <a:r>
              <a:rPr lang="tr-TR" altLang="tr-TR" sz="2000" dirty="0"/>
              <a:t>Bu faaliyetlerin seçim sebeplerini, faaliyetlerde yer alacak her bir eş-başvuru sahibinin ve bağlı kuruluşların (varsa iştirakçilerin) görevini ve rolünü belirterek gerekçelendiriniz</a:t>
            </a:r>
            <a:r>
              <a:rPr lang="tr-TR" altLang="tr-TR" sz="2000" dirty="0" smtClean="0"/>
              <a:t>.</a:t>
            </a:r>
            <a:endParaRPr lang="tr-TR" alt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81</a:t>
            </a:fld>
            <a:endParaRPr lang="tr-TR"/>
          </a:p>
        </p:txBody>
      </p:sp>
    </p:spTree>
    <p:extLst>
      <p:ext uri="{BB962C8B-B14F-4D97-AF65-F5344CB8AC3E}">
        <p14:creationId xmlns:p14="http://schemas.microsoft.com/office/powerpoint/2010/main" val="24034698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24744"/>
            <a:ext cx="8229600" cy="864320"/>
          </a:xfrm>
        </p:spPr>
        <p:txBody>
          <a:bodyPr>
            <a:normAutofit/>
          </a:bodyPr>
          <a:lstStyle/>
          <a:p>
            <a:r>
              <a:rPr lang="tr-TR" sz="2900" dirty="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539552" y="1849858"/>
            <a:ext cx="8229600" cy="4525963"/>
          </a:xfrm>
        </p:spPr>
        <p:txBody>
          <a:bodyPr>
            <a:noAutofit/>
          </a:bodyPr>
          <a:lstStyle/>
          <a:p>
            <a:pPr marL="0" indent="0">
              <a:spcAft>
                <a:spcPts val="1200"/>
              </a:spcAft>
              <a:buNone/>
            </a:pPr>
            <a:r>
              <a:rPr lang="tr-TR" altLang="tr-TR" sz="2000" b="1" dirty="0" smtClean="0">
                <a:solidFill>
                  <a:srgbClr val="0070C0"/>
                </a:solidFill>
              </a:rPr>
              <a:t>Bölüm </a:t>
            </a:r>
            <a:r>
              <a:rPr lang="tr-TR" altLang="tr-TR" sz="2000" b="1" dirty="0">
                <a:solidFill>
                  <a:srgbClr val="0070C0"/>
                </a:solidFill>
              </a:rPr>
              <a:t>2 – Proje </a:t>
            </a:r>
          </a:p>
          <a:p>
            <a:pPr marL="0" indent="0" algn="just">
              <a:lnSpc>
                <a:spcPct val="150000"/>
              </a:lnSpc>
              <a:spcAft>
                <a:spcPts val="1200"/>
              </a:spcAft>
              <a:buNone/>
            </a:pPr>
            <a:r>
              <a:rPr lang="tr-TR" altLang="tr-TR" sz="2000" b="1" dirty="0" smtClean="0">
                <a:solidFill>
                  <a:srgbClr val="0070C0"/>
                </a:solidFill>
              </a:rPr>
              <a:t>2.1.2  </a:t>
            </a:r>
            <a:r>
              <a:rPr lang="tr-TR" altLang="tr-TR" sz="2000" b="1" dirty="0">
                <a:solidFill>
                  <a:srgbClr val="0070C0"/>
                </a:solidFill>
              </a:rPr>
              <a:t>Metodoloji</a:t>
            </a:r>
            <a:r>
              <a:rPr lang="tr-TR" altLang="tr-TR" sz="2000" b="1" dirty="0" smtClean="0">
                <a:solidFill>
                  <a:srgbClr val="0070C0"/>
                </a:solidFill>
              </a:rPr>
              <a:t>:</a:t>
            </a:r>
          </a:p>
          <a:p>
            <a:pPr marL="0" indent="0" algn="just">
              <a:lnSpc>
                <a:spcPct val="150000"/>
              </a:lnSpc>
              <a:spcAft>
                <a:spcPts val="1200"/>
              </a:spcAft>
              <a:buNone/>
            </a:pPr>
            <a:r>
              <a:rPr lang="tr-TR" altLang="tr-TR" sz="2000" b="1" dirty="0" smtClean="0">
                <a:solidFill>
                  <a:srgbClr val="0070C0"/>
                </a:solidFill>
              </a:rPr>
              <a:t> </a:t>
            </a:r>
            <a:r>
              <a:rPr lang="tr-TR" altLang="tr-TR" sz="2000" dirty="0"/>
              <a:t>Uygulama yöntemlerini ve teklif edilen yöntemlerin neden seçildiğini açıklayınız; </a:t>
            </a:r>
            <a:endParaRPr lang="tr-TR" altLang="tr-TR" sz="2000" dirty="0" smtClean="0"/>
          </a:p>
          <a:p>
            <a:pPr marL="0" indent="0" algn="just">
              <a:lnSpc>
                <a:spcPct val="150000"/>
              </a:lnSpc>
              <a:spcAft>
                <a:spcPts val="1200"/>
              </a:spcAft>
              <a:buNone/>
            </a:pPr>
            <a:r>
              <a:rPr lang="tr-TR" altLang="tr-TR" sz="2000" dirty="0" smtClean="0"/>
              <a:t>Çeşitli </a:t>
            </a:r>
            <a:r>
              <a:rPr lang="tr-TR" altLang="tr-TR" sz="2000" dirty="0"/>
              <a:t>aktörler ve paydaşların (eş-başvuru sahipleri, bağlı kuruluşlar, hedef gruplar, yerel yönetimler, vb.) projedeki görevlerini ve katılımlarını tanımlayınız; </a:t>
            </a:r>
            <a:r>
              <a:rPr lang="tr-TR" altLang="tr-TR" sz="2000" dirty="0" smtClean="0"/>
              <a:t>bu </a:t>
            </a:r>
            <a:r>
              <a:rPr lang="tr-TR" altLang="tr-TR" sz="2000" dirty="0"/>
              <a:t>görevlerin onlara veriliş nedenlerini açıklayınız;</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82</a:t>
            </a:fld>
            <a:endParaRPr lang="tr-TR"/>
          </a:p>
        </p:txBody>
      </p:sp>
    </p:spTree>
    <p:extLst>
      <p:ext uri="{BB962C8B-B14F-4D97-AF65-F5344CB8AC3E}">
        <p14:creationId xmlns:p14="http://schemas.microsoft.com/office/powerpoint/2010/main" val="256025389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Dikdörtgen 7"/>
          <p:cNvSpPr>
            <a:spLocks noChangeArrowheads="1"/>
          </p:cNvSpPr>
          <p:nvPr/>
        </p:nvSpPr>
        <p:spPr bwMode="auto">
          <a:xfrm>
            <a:off x="499666" y="1447974"/>
            <a:ext cx="81089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Tx/>
              <a:buNone/>
            </a:pPr>
            <a:r>
              <a:rPr lang="tr-TR" altLang="tr-TR" sz="2900" dirty="0">
                <a:solidFill>
                  <a:srgbClr val="0070C0"/>
                </a:solidFill>
                <a:effectLst>
                  <a:outerShdw blurRad="38100" dist="38100" dir="2700000" algn="tl">
                    <a:srgbClr val="000000">
                      <a:alpha val="43137"/>
                    </a:srgbClr>
                  </a:outerShdw>
                </a:effectLst>
                <a:latin typeface="+mj-lt"/>
                <a:ea typeface="+mj-ea"/>
                <a:cs typeface="+mj-cs"/>
              </a:rPr>
              <a:t>TAM BAŞVURU FORMU</a:t>
            </a:r>
          </a:p>
        </p:txBody>
      </p:sp>
      <p:sp>
        <p:nvSpPr>
          <p:cNvPr id="26628" name="Dikdörtgen 2"/>
          <p:cNvSpPr>
            <a:spLocks noChangeArrowheads="1"/>
          </p:cNvSpPr>
          <p:nvPr/>
        </p:nvSpPr>
        <p:spPr bwMode="auto">
          <a:xfrm>
            <a:off x="521891" y="1988840"/>
            <a:ext cx="806450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Aft>
                <a:spcPts val="1200"/>
              </a:spcAft>
              <a:buNone/>
            </a:pPr>
            <a:r>
              <a:rPr lang="tr-TR" altLang="tr-TR" sz="2000" b="1" dirty="0">
                <a:solidFill>
                  <a:srgbClr val="0070C0"/>
                </a:solidFill>
                <a:latin typeface="+mn-lt"/>
              </a:rPr>
              <a:t>Bölüm 2 – Proje </a:t>
            </a:r>
          </a:p>
          <a:p>
            <a:pPr>
              <a:spcAft>
                <a:spcPts val="1200"/>
              </a:spcAft>
              <a:buNone/>
            </a:pPr>
            <a:r>
              <a:rPr lang="tr-TR" altLang="tr-TR" sz="2000" b="1" dirty="0">
                <a:solidFill>
                  <a:srgbClr val="0070C0"/>
                </a:solidFill>
                <a:latin typeface="+mn-lt"/>
              </a:rPr>
              <a:t>2.1.3 Proje Süresi ve Faaliyet Takvimi: </a:t>
            </a:r>
          </a:p>
          <a:p>
            <a:pPr algn="just" eaLnBrk="1" hangingPunct="1">
              <a:spcBef>
                <a:spcPct val="0"/>
              </a:spcBef>
              <a:spcAft>
                <a:spcPts val="1200"/>
              </a:spcAft>
            </a:pPr>
            <a:r>
              <a:rPr lang="tr-TR" altLang="tr-TR" sz="2000" dirty="0">
                <a:latin typeface="+mn-lt"/>
                <a:cs typeface="Arial" panose="020B0604020202020204" pitchFamily="34" charset="0"/>
              </a:rPr>
              <a:t>Öngörülen faaliyet planında kesin bir başlangıç tarihi verilmemelidir. Bu doğrultuda, belirli tarihlere ya da aylara atıfta bulunmak yerine “1. ay”, “2. ay” vb. şeklinde bir süre tanımlanmalıdır.</a:t>
            </a:r>
          </a:p>
          <a:p>
            <a:pPr algn="just" eaLnBrk="1" hangingPunct="1">
              <a:spcBef>
                <a:spcPct val="0"/>
              </a:spcBef>
              <a:spcAft>
                <a:spcPts val="1200"/>
              </a:spcAft>
            </a:pPr>
            <a:r>
              <a:rPr lang="tr-TR" altLang="tr-TR" sz="2000" dirty="0">
                <a:latin typeface="+mn-lt"/>
                <a:cs typeface="Arial" panose="020B0604020202020204" pitchFamily="34" charset="0"/>
              </a:rPr>
              <a:t>Başvuru sahipleri, uygulama süresini etkileyebilecek ilgili tüm faktörleri göz önünde bulundurarak, her bir faaliyetle ilgili tahmini süreyi en kısa süre olarak değil en olası süre esasında tanımlamalıdır. </a:t>
            </a:r>
          </a:p>
        </p:txBody>
      </p:sp>
    </p:spTree>
    <p:extLst>
      <p:ext uri="{BB962C8B-B14F-4D97-AF65-F5344CB8AC3E}">
        <p14:creationId xmlns:p14="http://schemas.microsoft.com/office/powerpoint/2010/main" val="3238383611"/>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Dikdörtgen 7"/>
          <p:cNvSpPr>
            <a:spLocks noChangeArrowheads="1"/>
          </p:cNvSpPr>
          <p:nvPr/>
        </p:nvSpPr>
        <p:spPr bwMode="auto">
          <a:xfrm>
            <a:off x="517525" y="1234207"/>
            <a:ext cx="81089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Tx/>
              <a:buNone/>
            </a:pPr>
            <a:r>
              <a:rPr lang="tr-TR" altLang="tr-TR" sz="2900" dirty="0">
                <a:solidFill>
                  <a:srgbClr val="0070C0"/>
                </a:solidFill>
                <a:effectLst>
                  <a:outerShdw blurRad="38100" dist="38100" dir="2700000" algn="tl">
                    <a:srgbClr val="000000">
                      <a:alpha val="43137"/>
                    </a:srgbClr>
                  </a:outerShdw>
                </a:effectLst>
                <a:latin typeface="+mj-lt"/>
                <a:ea typeface="+mj-ea"/>
                <a:cs typeface="+mj-cs"/>
              </a:rPr>
              <a:t>TAM BAŞVURU FORMU</a:t>
            </a:r>
          </a:p>
        </p:txBody>
      </p:sp>
      <p:sp>
        <p:nvSpPr>
          <p:cNvPr id="26628" name="Dikdörtgen 2"/>
          <p:cNvSpPr>
            <a:spLocks noChangeArrowheads="1"/>
          </p:cNvSpPr>
          <p:nvPr/>
        </p:nvSpPr>
        <p:spPr bwMode="auto">
          <a:xfrm>
            <a:off x="553864" y="1772816"/>
            <a:ext cx="80645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Aft>
                <a:spcPts val="1200"/>
              </a:spcAft>
              <a:buNone/>
            </a:pPr>
            <a:r>
              <a:rPr lang="tr-TR" altLang="tr-TR" sz="2000" b="1" dirty="0">
                <a:solidFill>
                  <a:srgbClr val="0070C0"/>
                </a:solidFill>
                <a:latin typeface="+mn-lt"/>
              </a:rPr>
              <a:t>Bölüm 2 – Proje </a:t>
            </a:r>
          </a:p>
          <a:p>
            <a:pPr>
              <a:spcAft>
                <a:spcPts val="1200"/>
              </a:spcAft>
              <a:buNone/>
            </a:pPr>
            <a:r>
              <a:rPr lang="tr-TR" altLang="tr-TR" sz="2000" b="1" dirty="0" smtClean="0">
                <a:solidFill>
                  <a:srgbClr val="0070C0"/>
                </a:solidFill>
                <a:latin typeface="+mn-lt"/>
              </a:rPr>
              <a:t>2.1.4  </a:t>
            </a:r>
            <a:r>
              <a:rPr lang="tr-TR" altLang="tr-TR" sz="2000" b="1" dirty="0">
                <a:solidFill>
                  <a:srgbClr val="0070C0"/>
                </a:solidFill>
                <a:latin typeface="+mn-lt"/>
              </a:rPr>
              <a:t>Sürdürülebilirlik:</a:t>
            </a:r>
          </a:p>
          <a:p>
            <a:pPr algn="just" eaLnBrk="1" hangingPunct="1">
              <a:spcBef>
                <a:spcPct val="0"/>
              </a:spcBef>
              <a:spcAft>
                <a:spcPts val="1200"/>
              </a:spcAft>
            </a:pPr>
            <a:r>
              <a:rPr lang="tr-TR" altLang="tr-TR" sz="2000" dirty="0">
                <a:latin typeface="+mn-lt"/>
                <a:cs typeface="Arial" panose="020B0604020202020204" pitchFamily="34" charset="0"/>
              </a:rPr>
              <a:t>Projenin teknik, ekonomik, sosyal ve politika düzeylerinde beklenen etkilerini mümkün olduğunca nicel veri kullanarak tanımlayın.</a:t>
            </a:r>
          </a:p>
          <a:p>
            <a:pPr algn="just" eaLnBrk="1" hangingPunct="1">
              <a:spcBef>
                <a:spcPct val="0"/>
              </a:spcBef>
              <a:spcAft>
                <a:spcPts val="1200"/>
              </a:spcAft>
            </a:pPr>
            <a:r>
              <a:rPr lang="tr-TR" altLang="tr-TR" sz="2000" dirty="0">
                <a:latin typeface="+mn-lt"/>
                <a:cs typeface="Arial" panose="020B0604020202020204" pitchFamily="34" charset="0"/>
              </a:rPr>
              <a:t>Projeyi yayma planınızı, yineleyip çoğaltılabilme ve projenin çıktılarının uzatılabilme seçeneklerini (projenin çarpan etkileri) tanımlayınız. Tasarlanan yayım kanallarını/mecralarını açıkça belirtiniz.</a:t>
            </a:r>
          </a:p>
          <a:p>
            <a:pPr algn="just" eaLnBrk="1" hangingPunct="1">
              <a:spcBef>
                <a:spcPct val="0"/>
              </a:spcBef>
              <a:spcAft>
                <a:spcPts val="1200"/>
              </a:spcAft>
            </a:pPr>
            <a:r>
              <a:rPr lang="tr-TR" altLang="tr-TR" sz="2000" dirty="0">
                <a:latin typeface="+mn-lt"/>
                <a:cs typeface="Arial" panose="020B0604020202020204" pitchFamily="34" charset="0"/>
              </a:rPr>
              <a:t>Projenin sona ermesinden sonra sürdürülebilirliğin nasıl sağlanacağını açıklayın. Bu açıklama, projede sonunda devam edecek faaliyetleri, gerekli önlemler ve stratejileri, hedef grupların projeyi sahiplenmesini, iletişim planını vb. yönleri içerebilir.</a:t>
            </a:r>
          </a:p>
        </p:txBody>
      </p:sp>
    </p:spTree>
    <p:extLst>
      <p:ext uri="{BB962C8B-B14F-4D97-AF65-F5344CB8AC3E}">
        <p14:creationId xmlns:p14="http://schemas.microsoft.com/office/powerpoint/2010/main" val="2851250478"/>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980728"/>
            <a:ext cx="8229600" cy="114300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6435" y="2204864"/>
            <a:ext cx="8229600" cy="4021907"/>
          </a:xfrm>
        </p:spPr>
        <p:txBody>
          <a:bodyPr>
            <a:normAutofit/>
          </a:bodyPr>
          <a:lstStyle/>
          <a:p>
            <a:pPr marL="0" indent="0">
              <a:spcAft>
                <a:spcPts val="1200"/>
              </a:spcAft>
              <a:buNone/>
            </a:pPr>
            <a:r>
              <a:rPr lang="tr-TR" altLang="tr-TR" sz="2000" b="1" dirty="0">
                <a:solidFill>
                  <a:srgbClr val="0070C0"/>
                </a:solidFill>
              </a:rPr>
              <a:t>Bölüm 2 – Proje </a:t>
            </a:r>
          </a:p>
          <a:p>
            <a:pPr algn="just"/>
            <a:r>
              <a:rPr lang="tr-TR" altLang="tr-TR" sz="2000" b="1" dirty="0">
                <a:solidFill>
                  <a:srgbClr val="0070C0"/>
                </a:solidFill>
              </a:rPr>
              <a:t>2.1.6 </a:t>
            </a:r>
            <a:r>
              <a:rPr lang="tr-TR" altLang="tr-TR" sz="2000" b="1" dirty="0">
                <a:solidFill>
                  <a:srgbClr val="0070C0"/>
                </a:solidFill>
                <a:hlinkClick r:id="rId2" action="ppaction://hlinkfile"/>
              </a:rPr>
              <a:t>Bütçe</a:t>
            </a:r>
            <a:r>
              <a:rPr lang="tr-TR" altLang="tr-TR" sz="2000" b="1" dirty="0">
                <a:solidFill>
                  <a:srgbClr val="0070C0"/>
                </a:solidFill>
              </a:rPr>
              <a:t>: </a:t>
            </a:r>
            <a:r>
              <a:rPr lang="tr-TR" altLang="tr-TR" sz="2000" dirty="0"/>
              <a:t>Belirlenen bütçe formatı Avro cinsinden eksiksiz doldurulmalıdır. Bütçe sayfaları aşağıdakilerden oluşur:</a:t>
            </a:r>
          </a:p>
          <a:p>
            <a:pPr algn="just">
              <a:buFont typeface="Courier New" charset="-94"/>
              <a:buChar char="o"/>
            </a:pPr>
            <a:r>
              <a:rPr lang="tr-TR" altLang="tr-TR" sz="2000" b="1" dirty="0">
                <a:solidFill>
                  <a:srgbClr val="0070C0"/>
                </a:solidFill>
              </a:rPr>
              <a:t>Bütçe tablosu</a:t>
            </a:r>
          </a:p>
          <a:p>
            <a:pPr algn="just">
              <a:buFont typeface="Courier New" charset="-94"/>
              <a:buChar char="o"/>
            </a:pPr>
            <a:r>
              <a:rPr lang="tr-TR" altLang="tr-TR" sz="2000" b="1" dirty="0">
                <a:solidFill>
                  <a:srgbClr val="0070C0"/>
                </a:solidFill>
              </a:rPr>
              <a:t>Gider gerekçeleri</a:t>
            </a:r>
          </a:p>
          <a:p>
            <a:pPr algn="just">
              <a:buFont typeface="Courier New" charset="-94"/>
              <a:buChar char="o"/>
            </a:pPr>
            <a:r>
              <a:rPr lang="tr-TR" altLang="tr-TR" sz="2000" b="1" dirty="0">
                <a:solidFill>
                  <a:srgbClr val="0070C0"/>
                </a:solidFill>
              </a:rPr>
              <a:t>Beklenen fon kaynakları</a:t>
            </a:r>
          </a:p>
          <a:p>
            <a:pPr algn="just"/>
            <a:endParaRPr lang="tr-TR" altLang="tr-TR" sz="2000" b="1" dirty="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85</a:t>
            </a:fld>
            <a:endParaRPr lang="tr-TR"/>
          </a:p>
        </p:txBody>
      </p:sp>
    </p:spTree>
    <p:extLst>
      <p:ext uri="{BB962C8B-B14F-4D97-AF65-F5344CB8AC3E}">
        <p14:creationId xmlns:p14="http://schemas.microsoft.com/office/powerpoint/2010/main" val="342968859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980728"/>
            <a:ext cx="8229600" cy="114300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6435" y="1772817"/>
            <a:ext cx="8229600" cy="4248472"/>
          </a:xfrm>
        </p:spPr>
        <p:txBody>
          <a:bodyPr>
            <a:normAutofit fontScale="92500" lnSpcReduction="20000"/>
          </a:bodyPr>
          <a:lstStyle/>
          <a:p>
            <a:pPr marL="0" indent="0">
              <a:spcAft>
                <a:spcPts val="1200"/>
              </a:spcAft>
              <a:buNone/>
            </a:pPr>
            <a:r>
              <a:rPr lang="tr-TR" altLang="tr-TR" sz="2000" b="1" dirty="0">
                <a:solidFill>
                  <a:srgbClr val="0070C0"/>
                </a:solidFill>
              </a:rPr>
              <a:t>Bölüm 2 – Proje </a:t>
            </a:r>
            <a:endParaRPr lang="tr-TR" altLang="tr-TR" sz="2000" b="1" dirty="0"/>
          </a:p>
          <a:p>
            <a:pPr lvl="1"/>
            <a:r>
              <a:rPr lang="tr-TR" altLang="tr-TR" sz="2000" b="1" dirty="0">
                <a:solidFill>
                  <a:srgbClr val="0070C0"/>
                </a:solidFill>
              </a:rPr>
              <a:t>Bütçe Başlıkları:</a:t>
            </a:r>
          </a:p>
          <a:p>
            <a:pPr lvl="1">
              <a:buFont typeface="Calibri" charset="-94"/>
              <a:buAutoNum type="arabicPeriod"/>
            </a:pPr>
            <a:r>
              <a:rPr lang="tr-TR" altLang="tr-TR" sz="2000" dirty="0"/>
              <a:t>İnsan kaynakları</a:t>
            </a:r>
          </a:p>
          <a:p>
            <a:pPr lvl="1">
              <a:buFont typeface="Calibri" charset="-94"/>
              <a:buAutoNum type="arabicPeriod"/>
            </a:pPr>
            <a:r>
              <a:rPr lang="tr-TR" altLang="tr-TR" sz="2000" dirty="0"/>
              <a:t>Seyahat</a:t>
            </a:r>
          </a:p>
          <a:p>
            <a:pPr lvl="1">
              <a:buFont typeface="Calibri" charset="-94"/>
              <a:buAutoNum type="arabicPeriod"/>
            </a:pPr>
            <a:r>
              <a:rPr lang="tr-TR" altLang="tr-TR" sz="2000" dirty="0"/>
              <a:t>Ekipman ve malzeme</a:t>
            </a:r>
          </a:p>
          <a:p>
            <a:pPr lvl="1">
              <a:buFont typeface="Calibri" charset="-94"/>
              <a:buAutoNum type="arabicPeriod"/>
            </a:pPr>
            <a:r>
              <a:rPr lang="tr-TR" altLang="tr-TR" sz="2000" dirty="0"/>
              <a:t>Yerel ofis</a:t>
            </a:r>
          </a:p>
          <a:p>
            <a:pPr lvl="1">
              <a:buFont typeface="Calibri" charset="-94"/>
              <a:buAutoNum type="arabicPeriod"/>
            </a:pPr>
            <a:r>
              <a:rPr lang="tr-TR" altLang="tr-TR" sz="2000" dirty="0"/>
              <a:t>Diğer giderler</a:t>
            </a:r>
          </a:p>
          <a:p>
            <a:pPr lvl="1">
              <a:buFont typeface="Calibri" charset="-94"/>
              <a:buAutoNum type="arabicPeriod"/>
            </a:pPr>
            <a:r>
              <a:rPr lang="tr-TR" altLang="tr-TR" sz="2000" dirty="0"/>
              <a:t>Diğer</a:t>
            </a:r>
          </a:p>
          <a:p>
            <a:pPr lvl="1">
              <a:buFont typeface="Calibri" charset="-94"/>
              <a:buAutoNum type="arabicPeriod"/>
            </a:pPr>
            <a:r>
              <a:rPr lang="tr-TR" altLang="tr-TR" sz="2000" dirty="0"/>
              <a:t>Doğrudan Uygun Maliyetler Alt Toplamı</a:t>
            </a:r>
          </a:p>
          <a:p>
            <a:pPr lvl="1">
              <a:buFont typeface="Calibri" charset="-94"/>
              <a:buAutoNum type="arabicPeriod"/>
            </a:pPr>
            <a:r>
              <a:rPr lang="tr-TR" altLang="tr-TR" sz="2000" dirty="0"/>
              <a:t>Dolaylı giderler (İdari giderler)</a:t>
            </a:r>
          </a:p>
          <a:p>
            <a:pPr lvl="1">
              <a:buFont typeface="Calibri" charset="-94"/>
              <a:buAutoNum type="arabicPeriod"/>
            </a:pPr>
            <a:r>
              <a:rPr lang="tr-TR" altLang="tr-TR" sz="2000" dirty="0"/>
              <a:t>Uygun Maliyetler (1-8)</a:t>
            </a:r>
          </a:p>
          <a:p>
            <a:pPr lvl="1">
              <a:buFont typeface="Calibri" charset="-94"/>
              <a:buAutoNum type="arabicPeriod"/>
            </a:pPr>
            <a:r>
              <a:rPr lang="tr-TR" altLang="tr-TR" sz="2000" dirty="0"/>
              <a:t>Yedek Akçe</a:t>
            </a:r>
          </a:p>
          <a:p>
            <a:pPr lvl="1">
              <a:buFont typeface="Calibri" charset="-94"/>
              <a:buAutoNum type="arabicPeriod"/>
            </a:pPr>
            <a:r>
              <a:rPr lang="tr-TR" altLang="tr-TR" sz="2000" dirty="0"/>
              <a:t>Toplam Uygun Maliyetler (9+10)</a:t>
            </a: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86</a:t>
            </a:fld>
            <a:endParaRPr lang="tr-TR"/>
          </a:p>
        </p:txBody>
      </p:sp>
    </p:spTree>
    <p:extLst>
      <p:ext uri="{BB962C8B-B14F-4D97-AF65-F5344CB8AC3E}">
        <p14:creationId xmlns:p14="http://schemas.microsoft.com/office/powerpoint/2010/main" val="354256722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936328"/>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539552" y="1916832"/>
            <a:ext cx="8229600" cy="4525963"/>
          </a:xfrm>
        </p:spPr>
        <p:txBody>
          <a:bodyPr>
            <a:normAutofit/>
          </a:bodyPr>
          <a:lstStyle/>
          <a:p>
            <a:pPr>
              <a:spcBef>
                <a:spcPct val="0"/>
              </a:spcBef>
              <a:buFontTx/>
              <a:buNone/>
            </a:pPr>
            <a:r>
              <a:rPr lang="tr-TR" altLang="en-US" sz="2000" b="1" dirty="0">
                <a:solidFill>
                  <a:srgbClr val="0070C0"/>
                </a:solidFill>
              </a:rPr>
              <a:t>Bütçe Başlıkları</a:t>
            </a:r>
            <a:r>
              <a:rPr lang="tr-TR" altLang="en-US" sz="2000" b="1" dirty="0" smtClean="0">
                <a:solidFill>
                  <a:srgbClr val="0070C0"/>
                </a:solidFill>
              </a:rPr>
              <a:t>:</a:t>
            </a:r>
          </a:p>
          <a:p>
            <a:pPr>
              <a:spcBef>
                <a:spcPct val="0"/>
              </a:spcBef>
              <a:buFontTx/>
              <a:buNone/>
            </a:pPr>
            <a:endParaRPr lang="tr-TR" altLang="en-US" sz="2000" b="1" dirty="0">
              <a:solidFill>
                <a:srgbClr val="0070C0"/>
              </a:solidFill>
            </a:endParaRPr>
          </a:p>
          <a:p>
            <a:pPr>
              <a:spcBef>
                <a:spcPct val="0"/>
              </a:spcBef>
              <a:buFont typeface="Calibri" charset="-94"/>
              <a:buAutoNum type="arabicPeriod"/>
            </a:pPr>
            <a:r>
              <a:rPr lang="tr-TR" altLang="en-US" sz="2000" b="1" dirty="0">
                <a:solidFill>
                  <a:srgbClr val="0070C0"/>
                </a:solidFill>
              </a:rPr>
              <a:t>İnsan </a:t>
            </a:r>
            <a:r>
              <a:rPr lang="tr-TR" altLang="en-US" sz="2000" b="1" dirty="0" smtClean="0">
                <a:solidFill>
                  <a:srgbClr val="0070C0"/>
                </a:solidFill>
              </a:rPr>
              <a:t>kaynakları</a:t>
            </a:r>
            <a:endParaRPr lang="tr-TR" altLang="en-US" sz="2000" b="1" dirty="0">
              <a:solidFill>
                <a:srgbClr val="0070C0"/>
              </a:solidFill>
            </a:endParaRPr>
          </a:p>
          <a:p>
            <a:pPr>
              <a:spcBef>
                <a:spcPct val="0"/>
              </a:spcBef>
              <a:buFontTx/>
              <a:buNone/>
            </a:pPr>
            <a:r>
              <a:rPr lang="tr-TR" altLang="en-US" sz="2000" dirty="0"/>
              <a:t>– </a:t>
            </a:r>
            <a:r>
              <a:rPr lang="tr-TR" altLang="en-US" sz="1900" dirty="0"/>
              <a:t>Projede görevlendirilen personele verilen </a:t>
            </a:r>
            <a:r>
              <a:rPr lang="tr-TR" altLang="en-US" sz="1900" dirty="0" smtClean="0"/>
              <a:t>brüt </a:t>
            </a:r>
            <a:r>
              <a:rPr lang="tr-TR" altLang="en-US" sz="1900" dirty="0"/>
              <a:t>maaşlar faydalanıcılar tarafından normalde ödenen tutarları </a:t>
            </a:r>
            <a:r>
              <a:rPr lang="tr-TR" altLang="en-US" sz="1900" dirty="0" smtClean="0"/>
              <a:t>aşmamalıdır.</a:t>
            </a:r>
          </a:p>
          <a:p>
            <a:pPr>
              <a:spcBef>
                <a:spcPct val="0"/>
              </a:spcBef>
              <a:buFontTx/>
              <a:buNone/>
            </a:pPr>
            <a:endParaRPr lang="tr-TR" altLang="en-US" sz="1900" dirty="0"/>
          </a:p>
          <a:p>
            <a:pPr>
              <a:spcBef>
                <a:spcPct val="0"/>
              </a:spcBef>
              <a:buFontTx/>
              <a:buNone/>
            </a:pPr>
            <a:r>
              <a:rPr lang="tr-TR" altLang="en-US" sz="1900" dirty="0"/>
              <a:t>– 1. İnsan Kaynakları başlığı altında çalışacak olan personel işçi-işveren ilişkisi ile, sözleşmeli olarak ve </a:t>
            </a:r>
            <a:r>
              <a:rPr lang="tr-TR" altLang="en-US" sz="1900" dirty="0" err="1"/>
              <a:t>SGK’lı</a:t>
            </a:r>
            <a:r>
              <a:rPr lang="tr-TR" altLang="en-US" sz="1900" dirty="0"/>
              <a:t> olarak çalışmalıdır </a:t>
            </a:r>
            <a:endParaRPr lang="tr-TR" altLang="en-US" sz="1900" dirty="0" smtClean="0"/>
          </a:p>
          <a:p>
            <a:pPr>
              <a:spcBef>
                <a:spcPct val="0"/>
              </a:spcBef>
              <a:buFontTx/>
              <a:buNone/>
            </a:pPr>
            <a:endParaRPr lang="tr-TR" altLang="en-US" sz="1900" dirty="0"/>
          </a:p>
          <a:p>
            <a:pPr>
              <a:spcBef>
                <a:spcPct val="0"/>
              </a:spcBef>
              <a:buFontTx/>
              <a:buNone/>
            </a:pPr>
            <a:r>
              <a:rPr lang="tr-TR" altLang="en-US" sz="1900" dirty="0"/>
              <a:t>– Faydalanıcılar tarafından normalde ödenen oranı ve Avrupa Komisyonu tarafından </a:t>
            </a:r>
            <a:r>
              <a:rPr lang="tr-TR" altLang="en-US" sz="1900" b="1" dirty="0"/>
              <a:t>faaliyetin gerçekleşeceği zaman için </a:t>
            </a:r>
            <a:r>
              <a:rPr lang="tr-TR" altLang="en-US" sz="1900" b="1"/>
              <a:t>geçerli</a:t>
            </a:r>
            <a:r>
              <a:rPr lang="tr-TR" altLang="en-US" sz="1900"/>
              <a:t> </a:t>
            </a:r>
            <a:r>
              <a:rPr lang="tr-TR" altLang="en-US" sz="1900" smtClean="0"/>
              <a:t>tutarları </a:t>
            </a:r>
            <a:r>
              <a:rPr lang="tr-TR" altLang="en-US" sz="1900" dirty="0"/>
              <a:t>aşmayan, projede görev alan personel ve diğer kişilerin görev yeri haricindeki gece konaklamalarında geçerli olacak harcırah </a:t>
            </a:r>
            <a:r>
              <a:rPr lang="tr-TR" altLang="en-US" sz="1900" dirty="0" smtClean="0"/>
              <a:t>masrafları karşılanır.</a:t>
            </a:r>
            <a:endParaRPr lang="tr-TR" altLang="en-US" sz="1900" dirty="0"/>
          </a:p>
          <a:p>
            <a:pPr>
              <a:spcBef>
                <a:spcPct val="0"/>
              </a:spcBef>
              <a:buFontTx/>
              <a:buNone/>
            </a:pPr>
            <a:endParaRPr lang="tr-TR" altLang="en-US" sz="2000" dirty="0">
              <a:latin typeface="Arial" charset="-94"/>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87</a:t>
            </a:fld>
            <a:endParaRPr lang="tr-TR"/>
          </a:p>
        </p:txBody>
      </p:sp>
    </p:spTree>
    <p:extLst>
      <p:ext uri="{BB962C8B-B14F-4D97-AF65-F5344CB8AC3E}">
        <p14:creationId xmlns:p14="http://schemas.microsoft.com/office/powerpoint/2010/main" val="12689474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936328"/>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7544" y="1916832"/>
            <a:ext cx="8229600" cy="4525963"/>
          </a:xfrm>
        </p:spPr>
        <p:txBody>
          <a:bodyPr>
            <a:normAutofit/>
          </a:bodyPr>
          <a:lstStyle/>
          <a:p>
            <a:pPr>
              <a:spcBef>
                <a:spcPct val="0"/>
              </a:spcBef>
              <a:buFontTx/>
              <a:buNone/>
            </a:pPr>
            <a:r>
              <a:rPr lang="tr-TR" altLang="en-US" sz="2200" b="1" dirty="0">
                <a:solidFill>
                  <a:srgbClr val="0070C0"/>
                </a:solidFill>
                <a:cs typeface="Arial" panose="020B0604020202020204" pitchFamily="34" charset="0"/>
              </a:rPr>
              <a:t>Bütçe Başlıkları:</a:t>
            </a:r>
          </a:p>
          <a:p>
            <a:pPr>
              <a:spcBef>
                <a:spcPct val="0"/>
              </a:spcBef>
              <a:buFontTx/>
              <a:buNone/>
            </a:pPr>
            <a:endParaRPr lang="tr-TR" altLang="en-US" sz="2200" dirty="0">
              <a:cs typeface="Arial" panose="020B0604020202020204" pitchFamily="34" charset="0"/>
            </a:endParaRPr>
          </a:p>
          <a:p>
            <a:pPr>
              <a:spcBef>
                <a:spcPct val="0"/>
              </a:spcBef>
              <a:buFontTx/>
              <a:buNone/>
            </a:pPr>
            <a:r>
              <a:rPr lang="tr-TR" altLang="en-US" sz="1900" b="1" dirty="0">
                <a:solidFill>
                  <a:srgbClr val="0070C0"/>
                </a:solidFill>
                <a:cs typeface="Arial" panose="020B0604020202020204" pitchFamily="34" charset="0"/>
              </a:rPr>
              <a:t>2. Seyahat</a:t>
            </a:r>
          </a:p>
          <a:p>
            <a:pPr>
              <a:spcBef>
                <a:spcPct val="0"/>
              </a:spcBef>
              <a:buFontTx/>
              <a:buNone/>
            </a:pPr>
            <a:r>
              <a:rPr lang="tr-TR" altLang="en-US" sz="1900" dirty="0">
                <a:cs typeface="Arial" panose="020B0604020202020204" pitchFamily="34" charset="0"/>
              </a:rPr>
              <a:t>Projede görev alan personel ve diğer kişilerin seyahat masrafları</a:t>
            </a:r>
          </a:p>
          <a:p>
            <a:pPr>
              <a:spcBef>
                <a:spcPct val="0"/>
              </a:spcBef>
              <a:buFontTx/>
              <a:buNone/>
            </a:pPr>
            <a:endParaRPr lang="tr-TR" altLang="en-US" sz="1900" dirty="0">
              <a:cs typeface="Arial" panose="020B0604020202020204" pitchFamily="34" charset="0"/>
            </a:endParaRPr>
          </a:p>
          <a:p>
            <a:pPr>
              <a:spcBef>
                <a:spcPct val="0"/>
              </a:spcBef>
              <a:buFontTx/>
              <a:buNone/>
            </a:pPr>
            <a:r>
              <a:rPr lang="tr-TR" altLang="en-US" sz="1900" b="1" dirty="0">
                <a:solidFill>
                  <a:srgbClr val="0070C0"/>
                </a:solidFill>
                <a:cs typeface="Arial" panose="020B0604020202020204" pitchFamily="34" charset="0"/>
              </a:rPr>
              <a:t>3. Ekipman ve malzeme</a:t>
            </a:r>
          </a:p>
          <a:p>
            <a:pPr>
              <a:spcBef>
                <a:spcPct val="0"/>
              </a:spcBef>
              <a:buFontTx/>
              <a:buNone/>
            </a:pPr>
            <a:r>
              <a:rPr lang="tr-TR" altLang="en-US" sz="1900" dirty="0">
                <a:cs typeface="Arial" panose="020B0604020202020204" pitchFamily="34" charset="0"/>
              </a:rPr>
              <a:t>– Proje amaçlarına yönelik olarak ekipman ve malzemelerin alınması (yeni) veya kiralanmasına (yeni veya ikinci el) ilişkin maliyetler ve piyasa oranlarına karşılık gelmeleri koşuluyla hizmet ücretleri.  </a:t>
            </a:r>
            <a:endParaRPr lang="tr-TR" altLang="en-US" sz="1900" dirty="0" smtClean="0">
              <a:cs typeface="Arial" panose="020B0604020202020204" pitchFamily="34" charset="0"/>
            </a:endParaRPr>
          </a:p>
          <a:p>
            <a:pPr>
              <a:spcBef>
                <a:spcPct val="0"/>
              </a:spcBef>
              <a:buFontTx/>
              <a:buNone/>
            </a:pPr>
            <a:endParaRPr lang="tr-TR" altLang="en-US" sz="1900" dirty="0">
              <a:cs typeface="Arial" panose="020B0604020202020204" pitchFamily="34" charset="0"/>
            </a:endParaRPr>
          </a:p>
          <a:p>
            <a:pPr>
              <a:spcBef>
                <a:spcPct val="0"/>
              </a:spcBef>
              <a:buFontTx/>
              <a:buNone/>
            </a:pPr>
            <a:r>
              <a:rPr lang="tr-TR" altLang="en-US" sz="1900" b="1" dirty="0">
                <a:solidFill>
                  <a:srgbClr val="0070C0"/>
                </a:solidFill>
                <a:cs typeface="Arial" panose="020B0604020202020204" pitchFamily="34" charset="0"/>
              </a:rPr>
              <a:t>4. Yerel ofis</a:t>
            </a:r>
          </a:p>
          <a:p>
            <a:pPr>
              <a:spcBef>
                <a:spcPct val="0"/>
              </a:spcBef>
              <a:buFontTx/>
              <a:buNone/>
            </a:pPr>
            <a:r>
              <a:rPr lang="tr-TR" altLang="en-US" sz="1900" dirty="0">
                <a:cs typeface="Arial" panose="020B0604020202020204" pitchFamily="34" charset="0"/>
              </a:rPr>
              <a:t>Yalnızca proje kapsamında kullanılacak olan ofisin kirası, araç kirası ve diğer ofis giderleri</a:t>
            </a: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88</a:t>
            </a:fld>
            <a:endParaRPr lang="tr-TR"/>
          </a:p>
        </p:txBody>
      </p:sp>
    </p:spTree>
    <p:extLst>
      <p:ext uri="{BB962C8B-B14F-4D97-AF65-F5344CB8AC3E}">
        <p14:creationId xmlns:p14="http://schemas.microsoft.com/office/powerpoint/2010/main" val="41576654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8229600" cy="715839"/>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57200" y="1830387"/>
            <a:ext cx="8229600" cy="4525963"/>
          </a:xfrm>
        </p:spPr>
        <p:txBody>
          <a:bodyPr>
            <a:normAutofit/>
          </a:bodyPr>
          <a:lstStyle/>
          <a:p>
            <a:pPr>
              <a:spcBef>
                <a:spcPct val="0"/>
              </a:spcBef>
              <a:buFontTx/>
              <a:buNone/>
            </a:pPr>
            <a:r>
              <a:rPr lang="tr-TR" altLang="en-US" sz="2200" b="1" dirty="0">
                <a:solidFill>
                  <a:srgbClr val="0070C0"/>
                </a:solidFill>
                <a:cs typeface="Arial" panose="020B0604020202020204" pitchFamily="34" charset="0"/>
              </a:rPr>
              <a:t>Bütçe Başlıkları</a:t>
            </a:r>
            <a:r>
              <a:rPr lang="tr-TR" altLang="en-US" sz="2200" b="1" dirty="0" smtClean="0">
                <a:solidFill>
                  <a:srgbClr val="0070C0"/>
                </a:solidFill>
                <a:cs typeface="Arial" panose="020B0604020202020204" pitchFamily="34" charset="0"/>
              </a:rPr>
              <a:t>:</a:t>
            </a:r>
          </a:p>
          <a:p>
            <a:pPr>
              <a:spcBef>
                <a:spcPct val="0"/>
              </a:spcBef>
              <a:buFontTx/>
              <a:buNone/>
            </a:pPr>
            <a:endParaRPr lang="tr-TR" altLang="en-US" sz="2200" b="1" dirty="0">
              <a:solidFill>
                <a:srgbClr val="0070C0"/>
              </a:solidFill>
              <a:cs typeface="Arial" panose="020B0604020202020204" pitchFamily="34" charset="0"/>
            </a:endParaRPr>
          </a:p>
          <a:p>
            <a:pPr>
              <a:spcBef>
                <a:spcPct val="0"/>
              </a:spcBef>
              <a:buFontTx/>
              <a:buNone/>
            </a:pPr>
            <a:r>
              <a:rPr lang="tr-TR" altLang="en-US" sz="2200" dirty="0">
                <a:solidFill>
                  <a:srgbClr val="0070C0"/>
                </a:solidFill>
                <a:cs typeface="Arial" panose="020B0604020202020204" pitchFamily="34" charset="0"/>
              </a:rPr>
              <a:t> </a:t>
            </a:r>
            <a:r>
              <a:rPr lang="tr-TR" altLang="en-US" sz="2200" b="1" dirty="0">
                <a:solidFill>
                  <a:srgbClr val="0070C0"/>
                </a:solidFill>
                <a:cs typeface="Arial" panose="020B0604020202020204" pitchFamily="34" charset="0"/>
              </a:rPr>
              <a:t>5. Diğer giderler ve Hizmetler</a:t>
            </a:r>
          </a:p>
          <a:p>
            <a:pPr>
              <a:spcBef>
                <a:spcPct val="0"/>
              </a:spcBef>
              <a:buFontTx/>
              <a:buNone/>
            </a:pPr>
            <a:r>
              <a:rPr lang="tr-TR" altLang="en-US" sz="2200" dirty="0">
                <a:cs typeface="Arial" panose="020B0604020202020204" pitchFamily="34" charset="0"/>
              </a:rPr>
              <a:t>Proje kapsamında hazırlanacak yayımlar, görünürlük materyallerinin basımı, değerlendirme maliyetleri, konferans/seminer maliyetleri</a:t>
            </a:r>
            <a:r>
              <a:rPr lang="tr-TR" altLang="en-US" sz="2200">
                <a:cs typeface="Arial" panose="020B0604020202020204" pitchFamily="34" charset="0"/>
              </a:rPr>
              <a:t>, </a:t>
            </a:r>
            <a:endParaRPr lang="tr-TR" altLang="en-US" sz="2200" dirty="0">
              <a:cs typeface="Arial" panose="020B0604020202020204" pitchFamily="34" charset="0"/>
            </a:endParaRPr>
          </a:p>
          <a:p>
            <a:pPr>
              <a:spcBef>
                <a:spcPct val="0"/>
              </a:spcBef>
              <a:buFontTx/>
              <a:buNone/>
            </a:pPr>
            <a:r>
              <a:rPr lang="tr-TR" altLang="en-US" sz="2200" b="1" dirty="0">
                <a:solidFill>
                  <a:srgbClr val="0070C0"/>
                </a:solidFill>
                <a:cs typeface="Arial" panose="020B0604020202020204" pitchFamily="34" charset="0"/>
              </a:rPr>
              <a:t>6. Diğer</a:t>
            </a:r>
          </a:p>
          <a:p>
            <a:pPr>
              <a:spcBef>
                <a:spcPct val="0"/>
              </a:spcBef>
              <a:buFontTx/>
              <a:buNone/>
            </a:pPr>
            <a:r>
              <a:rPr lang="tr-TR" altLang="en-US" sz="2200" dirty="0">
                <a:cs typeface="Arial" panose="020B0604020202020204" pitchFamily="34" charset="0"/>
              </a:rPr>
              <a:t>Projenin uygulaması için yapılacak ve ilk 5 başlık altına girmeyen diğer hizmet alımları</a:t>
            </a:r>
          </a:p>
          <a:p>
            <a:pPr>
              <a:spcBef>
                <a:spcPct val="0"/>
              </a:spcBef>
              <a:buFontTx/>
              <a:buNone/>
            </a:pPr>
            <a:endParaRPr lang="tr-TR" altLang="en-US" dirty="0">
              <a:solidFill>
                <a:srgbClr val="C00000"/>
              </a:solidFill>
              <a:latin typeface="Arial" charset="-94"/>
            </a:endParaRPr>
          </a:p>
          <a:p>
            <a:pPr>
              <a:spcBef>
                <a:spcPct val="0"/>
              </a:spcBef>
              <a:buFontTx/>
              <a:buNone/>
            </a:pPr>
            <a:r>
              <a:rPr lang="tr-TR" altLang="en-US" dirty="0" smtClean="0">
                <a:latin typeface="Arial" charset="-94"/>
              </a:rPr>
              <a:t>.</a:t>
            </a:r>
            <a:endParaRPr lang="tr-TR" altLang="en-US" dirty="0">
              <a:latin typeface="Arial" charset="-94"/>
            </a:endParaRPr>
          </a:p>
          <a:p>
            <a:pPr>
              <a:spcBef>
                <a:spcPct val="0"/>
              </a:spcBef>
              <a:buFontTx/>
              <a:buNone/>
            </a:pPr>
            <a:endParaRPr lang="tr-TR" altLang="en-US" dirty="0">
              <a:solidFill>
                <a:srgbClr val="0070C0"/>
              </a:solidFill>
              <a:latin typeface="Arial" charset="-94"/>
            </a:endParaRP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89</a:t>
            </a:fld>
            <a:endParaRPr lang="tr-TR"/>
          </a:p>
        </p:txBody>
      </p:sp>
    </p:spTree>
    <p:extLst>
      <p:ext uri="{BB962C8B-B14F-4D97-AF65-F5344CB8AC3E}">
        <p14:creationId xmlns:p14="http://schemas.microsoft.com/office/powerpoint/2010/main" val="42467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40768"/>
            <a:ext cx="8229600" cy="1143000"/>
          </a:xfrm>
        </p:spPr>
        <p:txBody>
          <a:bodyPr>
            <a:normAutofit/>
          </a:bodyPr>
          <a:lstStyle/>
          <a:p>
            <a:r>
              <a:rPr lang="en-GB" sz="2900" dirty="0">
                <a:solidFill>
                  <a:srgbClr val="0066CC"/>
                </a:solidFill>
                <a:effectLst>
                  <a:outerShdw blurRad="38100" dist="38100" dir="2700000" algn="tl">
                    <a:srgbClr val="C0C0C0"/>
                  </a:outerShdw>
                </a:effectLst>
              </a:rPr>
              <a:t>TEKLİF ÇAĞRISINA İLİŞKİN KURALLAR</a:t>
            </a:r>
            <a:endParaRPr lang="tr-TR" sz="2900" dirty="0">
              <a:solidFill>
                <a:srgbClr val="0066CC"/>
              </a:solidFill>
              <a:effectLst>
                <a:outerShdw blurRad="38100" dist="38100" dir="2700000" algn="tl">
                  <a:srgbClr val="C0C0C0"/>
                </a:outerShdw>
              </a:effectLst>
            </a:endParaRPr>
          </a:p>
        </p:txBody>
      </p:sp>
      <p:sp>
        <p:nvSpPr>
          <p:cNvPr id="3" name="İçerik Yer Tutucusu 2"/>
          <p:cNvSpPr>
            <a:spLocks noGrp="1"/>
          </p:cNvSpPr>
          <p:nvPr>
            <p:ph idx="1"/>
          </p:nvPr>
        </p:nvSpPr>
        <p:spPr>
          <a:xfrm>
            <a:off x="457200" y="2348880"/>
            <a:ext cx="8229600" cy="3744416"/>
          </a:xfrm>
        </p:spPr>
        <p:txBody>
          <a:bodyPr>
            <a:normAutofit fontScale="77500" lnSpcReduction="20000"/>
          </a:bodyPr>
          <a:lstStyle/>
          <a:p>
            <a:pPr marL="0" indent="0" algn="ctr">
              <a:buNone/>
            </a:pPr>
            <a:r>
              <a:rPr lang="tr-TR" sz="3600" dirty="0"/>
              <a:t>Başvuru Sahiplerinin Uygunluğu</a:t>
            </a:r>
          </a:p>
          <a:p>
            <a:pPr marL="0" indent="0">
              <a:buNone/>
            </a:pPr>
            <a:endParaRPr lang="tr-TR" sz="2900" dirty="0" smtClean="0"/>
          </a:p>
          <a:p>
            <a:pPr marL="0" indent="0">
              <a:buNone/>
            </a:pPr>
            <a:r>
              <a:rPr lang="tr-TR" sz="2600" dirty="0" smtClean="0"/>
              <a:t>Hibe </a:t>
            </a:r>
            <a:r>
              <a:rPr lang="tr-TR" sz="2600" dirty="0"/>
              <a:t>almaya hak kazanabilmek için, </a:t>
            </a:r>
            <a:r>
              <a:rPr lang="tr-TR" sz="2600" b="1" dirty="0"/>
              <a:t>Başvuru Sahibinin </a:t>
            </a:r>
            <a:r>
              <a:rPr lang="tr-TR" sz="2600" dirty="0"/>
              <a:t>aşağıdaki koşulları sağlaması</a:t>
            </a:r>
            <a:r>
              <a:rPr lang="tr-TR" sz="2600" b="1" dirty="0"/>
              <a:t> gerekmektedir</a:t>
            </a:r>
            <a:r>
              <a:rPr lang="tr-TR" sz="2600" dirty="0"/>
              <a:t>;</a:t>
            </a:r>
          </a:p>
          <a:p>
            <a:pPr lvl="0"/>
            <a:endParaRPr lang="tr-TR" sz="2600" dirty="0" smtClean="0"/>
          </a:p>
          <a:p>
            <a:pPr lvl="0"/>
            <a:r>
              <a:rPr lang="tr-TR" sz="2600" dirty="0" smtClean="0"/>
              <a:t>Tüzel </a:t>
            </a:r>
            <a:r>
              <a:rPr lang="tr-TR" sz="2600" dirty="0"/>
              <a:t>kişiliğe sahip olmak</a:t>
            </a:r>
            <a:r>
              <a:rPr lang="tr-TR" sz="2600" b="1" dirty="0"/>
              <a:t> ve</a:t>
            </a:r>
            <a:endParaRPr lang="tr-TR" sz="2600" dirty="0"/>
          </a:p>
          <a:p>
            <a:pPr lvl="0"/>
            <a:r>
              <a:rPr lang="tr-TR" sz="2600" dirty="0"/>
              <a:t>Kâr amacı gütmemek </a:t>
            </a:r>
            <a:r>
              <a:rPr lang="tr-TR" sz="2600" b="1" dirty="0"/>
              <a:t>ve</a:t>
            </a:r>
            <a:endParaRPr lang="tr-TR" sz="2600" dirty="0"/>
          </a:p>
          <a:p>
            <a:pPr lvl="0"/>
            <a:r>
              <a:rPr lang="tr-TR" sz="2600" dirty="0"/>
              <a:t>Avrupa Birliği </a:t>
            </a:r>
            <a:r>
              <a:rPr lang="tr-TR" sz="2600" dirty="0" smtClean="0"/>
              <a:t>Üyesi bir </a:t>
            </a:r>
            <a:r>
              <a:rPr lang="tr-TR" sz="2600" dirty="0"/>
              <a:t>Devlette </a:t>
            </a:r>
            <a:r>
              <a:rPr lang="tr-TR" sz="2600" dirty="0" smtClean="0"/>
              <a:t>veya </a:t>
            </a:r>
            <a:r>
              <a:rPr lang="tr-TR" sz="2600" dirty="0"/>
              <a:t>Türkiye veya IPA Tüzüğü uyarınca uygun bir </a:t>
            </a:r>
            <a:r>
              <a:rPr lang="tr-TR" sz="2600" dirty="0" smtClean="0"/>
              <a:t>ülkede kurulmuş olmak</a:t>
            </a:r>
            <a:endParaRPr lang="tr-TR" sz="2600" dirty="0"/>
          </a:p>
          <a:p>
            <a:pPr lvl="0"/>
            <a:r>
              <a:rPr lang="tr-TR" sz="2600" dirty="0"/>
              <a:t>Projenin hazırlanması ve yönetiminden </a:t>
            </a:r>
            <a:r>
              <a:rPr lang="tr-TR" sz="2600" dirty="0" smtClean="0"/>
              <a:t>Eş-Başvuran(</a:t>
            </a:r>
            <a:r>
              <a:rPr lang="tr-TR" sz="2600" dirty="0" err="1" smtClean="0"/>
              <a:t>lar</a:t>
            </a:r>
            <a:r>
              <a:rPr lang="tr-TR" sz="2600" dirty="0" smtClean="0"/>
              <a:t>) ve </a:t>
            </a:r>
            <a:r>
              <a:rPr lang="tr-TR" sz="2600" dirty="0"/>
              <a:t>Bağlı Kuruluş(</a:t>
            </a:r>
            <a:r>
              <a:rPr lang="tr-TR" sz="2600" dirty="0" err="1"/>
              <a:t>lar</a:t>
            </a:r>
            <a:r>
              <a:rPr lang="tr-TR" sz="2600" dirty="0"/>
              <a:t>) ile birlikte doğrudan sorumlu olmak, aracı olarak faaliyet göstermiyor olmak </a:t>
            </a:r>
            <a:r>
              <a:rPr lang="tr-TR" sz="2600" b="1" dirty="0" smtClean="0"/>
              <a:t>ve</a:t>
            </a: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363553702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8229600" cy="715839"/>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57200" y="1830387"/>
            <a:ext cx="8229600" cy="4525963"/>
          </a:xfrm>
        </p:spPr>
        <p:txBody>
          <a:bodyPr>
            <a:normAutofit/>
          </a:bodyPr>
          <a:lstStyle/>
          <a:p>
            <a:pPr>
              <a:spcBef>
                <a:spcPct val="0"/>
              </a:spcBef>
              <a:buFontTx/>
              <a:buNone/>
            </a:pPr>
            <a:r>
              <a:rPr lang="tr-TR" altLang="en-US" sz="2000" b="1" dirty="0">
                <a:solidFill>
                  <a:srgbClr val="0070C0"/>
                </a:solidFill>
              </a:rPr>
              <a:t>Bütçe Başlıkları:</a:t>
            </a:r>
          </a:p>
          <a:p>
            <a:pPr>
              <a:spcBef>
                <a:spcPct val="0"/>
              </a:spcBef>
              <a:buFontTx/>
              <a:buNone/>
            </a:pPr>
            <a:endParaRPr lang="tr-TR" altLang="en-US" sz="2000" dirty="0">
              <a:solidFill>
                <a:srgbClr val="C00000"/>
              </a:solidFill>
            </a:endParaRPr>
          </a:p>
          <a:p>
            <a:pPr>
              <a:spcBef>
                <a:spcPct val="0"/>
              </a:spcBef>
              <a:buFontTx/>
              <a:buNone/>
            </a:pPr>
            <a:r>
              <a:rPr lang="tr-TR" altLang="en-US" sz="2000" b="1" dirty="0">
                <a:solidFill>
                  <a:srgbClr val="0070C0"/>
                </a:solidFill>
              </a:rPr>
              <a:t>8. Dolaylı giderler (İdari giderler)</a:t>
            </a:r>
          </a:p>
          <a:p>
            <a:pPr>
              <a:spcBef>
                <a:spcPct val="0"/>
              </a:spcBef>
              <a:buFontTx/>
              <a:buNone/>
            </a:pPr>
            <a:r>
              <a:rPr lang="tr-TR" altLang="en-US" sz="2000" dirty="0"/>
              <a:t>Proje ile ilgili yapılan genel idari giderleri karşılamak için, proje doğrudan uygun maliyetleri ara toplamının (Bütçe başlığı 7) %7’sini aşmayan götürü tutar, dolaylı maliyet (Bütçe başlığı 8) olarak talep edilebilir. </a:t>
            </a:r>
          </a:p>
          <a:p>
            <a:pPr>
              <a:spcBef>
                <a:spcPct val="0"/>
              </a:spcBef>
              <a:buFontTx/>
              <a:buNone/>
            </a:pPr>
            <a:endParaRPr lang="tr-TR" altLang="en-US" sz="2000" dirty="0"/>
          </a:p>
          <a:p>
            <a:pPr>
              <a:spcBef>
                <a:spcPct val="0"/>
              </a:spcBef>
              <a:buFontTx/>
              <a:buNone/>
            </a:pPr>
            <a:r>
              <a:rPr lang="tr-TR" altLang="en-US" sz="2000" b="1" dirty="0">
                <a:solidFill>
                  <a:srgbClr val="0070C0"/>
                </a:solidFill>
              </a:rPr>
              <a:t>10. Yedek Akçe</a:t>
            </a:r>
          </a:p>
          <a:p>
            <a:pPr>
              <a:spcBef>
                <a:spcPct val="0"/>
              </a:spcBef>
              <a:buFontTx/>
              <a:buNone/>
            </a:pPr>
            <a:r>
              <a:rPr lang="tr-TR" altLang="en-US" sz="2000" dirty="0"/>
              <a:t>Proje doğrudan uygun maliyetleri ara toplamının (Bütçe başlığı 7) %5’ini geçmemek kaydıyla proje bütçesine bir yedek akçe (Bütçe başlığı 10) dahil edilebilir. Yedek akçe sadece Sözleşme </a:t>
            </a:r>
            <a:r>
              <a:rPr lang="tr-TR" altLang="en-US" sz="2000" dirty="0" err="1"/>
              <a:t>Makamı’nın</a:t>
            </a:r>
            <a:r>
              <a:rPr lang="tr-TR" altLang="en-US" sz="2000" dirty="0"/>
              <a:t> </a:t>
            </a:r>
            <a:r>
              <a:rPr lang="tr-TR" altLang="en-US" sz="2000" b="1" dirty="0"/>
              <a:t>yazılı ön onayı </a:t>
            </a:r>
            <a:r>
              <a:rPr lang="tr-TR" altLang="en-US" sz="2000" dirty="0"/>
              <a:t>sonrasında kullanılabilir.</a:t>
            </a:r>
          </a:p>
          <a:p>
            <a:pPr>
              <a:spcBef>
                <a:spcPct val="0"/>
              </a:spcBef>
              <a:buFontTx/>
              <a:buNone/>
            </a:pPr>
            <a:endParaRPr lang="tr-TR" altLang="en-US" dirty="0">
              <a:solidFill>
                <a:srgbClr val="0070C0"/>
              </a:solidFill>
              <a:latin typeface="Arial" charset="-94"/>
            </a:endParaRP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90</a:t>
            </a:fld>
            <a:endParaRPr lang="tr-TR"/>
          </a:p>
        </p:txBody>
      </p:sp>
    </p:spTree>
    <p:extLst>
      <p:ext uri="{BB962C8B-B14F-4D97-AF65-F5344CB8AC3E}">
        <p14:creationId xmlns:p14="http://schemas.microsoft.com/office/powerpoint/2010/main" val="13177355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949376841"/>
              </p:ext>
            </p:extLst>
          </p:nvPr>
        </p:nvGraphicFramePr>
        <p:xfrm>
          <a:off x="395538" y="1447945"/>
          <a:ext cx="8280918" cy="4497921"/>
        </p:xfrm>
        <a:graphic>
          <a:graphicData uri="http://schemas.openxmlformats.org/drawingml/2006/table">
            <a:tbl>
              <a:tblPr/>
              <a:tblGrid>
                <a:gridCol w="4597743"/>
                <a:gridCol w="886097"/>
                <a:gridCol w="886097"/>
                <a:gridCol w="886097"/>
                <a:gridCol w="1024884"/>
              </a:tblGrid>
              <a:tr h="224171">
                <a:tc>
                  <a:txBody>
                    <a:bodyPr/>
                    <a:lstStyle/>
                    <a:p>
                      <a:pPr algn="l" fontAlgn="t"/>
                      <a:r>
                        <a:rPr lang="en-US" sz="900" b="1" i="0" u="none" strike="noStrike">
                          <a:effectLst/>
                          <a:latin typeface="Arial"/>
                        </a:rPr>
                        <a:t> 1. Budget for the Action</a:t>
                      </a:r>
                      <a:r>
                        <a:rPr lang="en-US" sz="900" b="1" i="0" u="none" strike="noStrike" baseline="30000">
                          <a:effectLst/>
                          <a:latin typeface="Arial"/>
                        </a:rPr>
                        <a:t>1</a:t>
                      </a:r>
                      <a:endParaRPr lang="en-US" sz="900" b="1" i="0" u="none" strike="noStrike">
                        <a:effectLst/>
                        <a:latin typeface="Arial"/>
                      </a:endParaRPr>
                    </a:p>
                  </a:txBody>
                  <a:tcPr marL="7335" marR="7335" marT="7335"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a:txBody>
                    <a:bodyPr/>
                    <a:lstStyle/>
                    <a:p>
                      <a:pPr algn="ctr" fontAlgn="ctr"/>
                      <a:r>
                        <a:rPr lang="tr-TR" sz="800" b="1" i="0" u="none" strike="noStrike">
                          <a:effectLst/>
                          <a:latin typeface="Arial"/>
                        </a:rPr>
                        <a:t>All Years</a:t>
                      </a:r>
                    </a:p>
                  </a:txBody>
                  <a:tcPr marL="7335" marR="7335" marT="7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48344">
                <a:tc>
                  <a:txBody>
                    <a:bodyPr/>
                    <a:lstStyle/>
                    <a:p>
                      <a:pPr algn="ctr" fontAlgn="ctr"/>
                      <a:r>
                        <a:rPr lang="tr-TR" sz="800" b="1" i="0" u="none" strike="noStrike">
                          <a:effectLst/>
                          <a:latin typeface="Arial"/>
                        </a:rPr>
                        <a:t>Costs</a:t>
                      </a:r>
                    </a:p>
                  </a:txBody>
                  <a:tcPr marL="7335" marR="7335" marT="733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tr-TR" sz="800" b="1" i="0" u="none" strike="noStrike">
                          <a:effectLst/>
                          <a:latin typeface="Arial"/>
                        </a:rPr>
                        <a:t>Unit </a:t>
                      </a:r>
                      <a:r>
                        <a:rPr lang="tr-TR" sz="800" b="1" i="0" u="none" strike="noStrike" baseline="30000">
                          <a:effectLst/>
                          <a:latin typeface="Arial"/>
                        </a:rPr>
                        <a:t>10</a:t>
                      </a:r>
                      <a:endParaRPr lang="tr-TR" sz="800" b="1" i="0" u="none" strike="noStrike">
                        <a:effectLst/>
                        <a:latin typeface="Arial"/>
                      </a:endParaRPr>
                    </a:p>
                  </a:txBody>
                  <a:tcPr marL="7335" marR="7335" marT="7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tr-TR" sz="800" b="1" i="0" u="none" strike="noStrike">
                          <a:effectLst/>
                          <a:latin typeface="Arial"/>
                        </a:rPr>
                        <a:t># of units</a:t>
                      </a:r>
                    </a:p>
                  </a:txBody>
                  <a:tcPr marL="7335" marR="7335" marT="7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tr-TR" sz="800" b="1" i="0" u="none" strike="noStrike">
                          <a:effectLst/>
                          <a:latin typeface="Arial"/>
                        </a:rPr>
                        <a:t>Unit value</a:t>
                      </a:r>
                      <a:br>
                        <a:rPr lang="tr-TR" sz="800" b="1" i="0" u="none" strike="noStrike">
                          <a:effectLst/>
                          <a:latin typeface="Arial"/>
                        </a:rPr>
                      </a:br>
                      <a:r>
                        <a:rPr lang="tr-TR" sz="800" b="1" i="0" u="none" strike="noStrike">
                          <a:effectLst/>
                          <a:latin typeface="Arial"/>
                        </a:rPr>
                        <a:t>(in EUR)</a:t>
                      </a:r>
                    </a:p>
                  </a:txBody>
                  <a:tcPr marL="7335" marR="7335" marT="7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tr-TR" sz="800" b="1" i="0" u="none" strike="noStrike">
                          <a:effectLst/>
                          <a:latin typeface="Arial"/>
                        </a:rPr>
                        <a:t>Total Cost</a:t>
                      </a:r>
                      <a:br>
                        <a:rPr lang="tr-TR" sz="800" b="1" i="0" u="none" strike="noStrike">
                          <a:effectLst/>
                          <a:latin typeface="Arial"/>
                        </a:rPr>
                      </a:br>
                      <a:r>
                        <a:rPr lang="tr-TR" sz="800" b="1" i="0" u="none" strike="noStrike">
                          <a:effectLst/>
                          <a:latin typeface="Arial"/>
                        </a:rPr>
                        <a:t>(in EUR)</a:t>
                      </a:r>
                      <a:r>
                        <a:rPr lang="tr-TR" sz="800" b="1" i="0" u="none" strike="noStrike" baseline="30000">
                          <a:effectLst/>
                          <a:latin typeface="Arial"/>
                        </a:rPr>
                        <a:t>2</a:t>
                      </a:r>
                      <a:endParaRPr lang="tr-TR" sz="800" b="1" i="0" u="none" strike="noStrike">
                        <a:effectLst/>
                        <a:latin typeface="Arial"/>
                      </a:endParaRPr>
                    </a:p>
                  </a:txBody>
                  <a:tcPr marL="7335" marR="7335" marT="7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40107">
                <a:tc>
                  <a:txBody>
                    <a:bodyPr/>
                    <a:lstStyle/>
                    <a:p>
                      <a:pPr algn="l" fontAlgn="ctr"/>
                      <a:r>
                        <a:rPr lang="tr-TR" sz="800" b="1" i="0" u="none" strike="noStrike">
                          <a:solidFill>
                            <a:srgbClr val="000000"/>
                          </a:solidFill>
                          <a:effectLst/>
                          <a:latin typeface="Arial"/>
                        </a:rPr>
                        <a:t>1. Human Resources</a:t>
                      </a:r>
                      <a:r>
                        <a:rPr lang="tr-TR" sz="800" b="1" i="0" u="none" strike="noStrike" baseline="30000">
                          <a:solidFill>
                            <a:srgbClr val="000000"/>
                          </a:solidFill>
                          <a:effectLst/>
                          <a:latin typeface="Arial"/>
                        </a:rPr>
                        <a:t>11</a:t>
                      </a:r>
                      <a:endParaRPr lang="tr-TR" sz="800" b="1" i="0" u="none" strike="noStrike">
                        <a:solidFill>
                          <a:srgbClr val="000000"/>
                        </a:solidFill>
                        <a:effectLst/>
                        <a:latin typeface="Arial"/>
                      </a:endParaRPr>
                    </a:p>
                  </a:txBody>
                  <a:tcPr marL="7335" marR="7335" marT="733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193">
                <a:tc>
                  <a:txBody>
                    <a:bodyPr/>
                    <a:lstStyle/>
                    <a:p>
                      <a:pPr algn="l" fontAlgn="b"/>
                      <a:r>
                        <a:rPr lang="en-US" sz="800" b="0" i="0" u="none" strike="noStrike">
                          <a:effectLst/>
                          <a:latin typeface="Arial"/>
                        </a:rPr>
                        <a:t>1.1 Salaries (gross salaries including social security charges and other related costs, local staff)</a:t>
                      </a:r>
                      <a:r>
                        <a:rPr lang="en-US" sz="800" b="0" i="0" u="none" strike="noStrike" baseline="30000">
                          <a:effectLst/>
                          <a:latin typeface="Arial"/>
                        </a:rPr>
                        <a:t>3</a:t>
                      </a:r>
                      <a:endParaRPr lang="en-US" sz="800" b="0" i="0" u="none" strike="noStrike">
                        <a:effectLst/>
                        <a:latin typeface="Arial"/>
                      </a:endParaRP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   1.1.1 Technical</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   1.1.2 Administrative/ support staff</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85">
                <a:tc>
                  <a:txBody>
                    <a:bodyPr/>
                    <a:lstStyle/>
                    <a:p>
                      <a:pPr algn="l" fontAlgn="b"/>
                      <a:r>
                        <a:rPr lang="en-US" sz="800" b="0" i="0" u="none" strike="noStrike">
                          <a:effectLst/>
                          <a:latin typeface="Arial"/>
                        </a:rPr>
                        <a:t>1.2 Salaries (gross salaries including social security</a:t>
                      </a:r>
                      <a:br>
                        <a:rPr lang="en-US" sz="800" b="0" i="0" u="none" strike="noStrike">
                          <a:effectLst/>
                          <a:latin typeface="Arial"/>
                        </a:rPr>
                      </a:br>
                      <a:r>
                        <a:rPr lang="en-US" sz="800" b="0" i="0" u="none" strike="noStrike">
                          <a:effectLst/>
                          <a:latin typeface="Arial"/>
                        </a:rPr>
                        <a:t>charges and other related costs, expat/int. staff)</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102">
                <a:tc>
                  <a:txBody>
                    <a:bodyPr/>
                    <a:lstStyle/>
                    <a:p>
                      <a:pPr algn="l" fontAlgn="b"/>
                      <a:r>
                        <a:rPr lang="en-US" sz="800" b="0" i="0" u="none" strike="noStrike">
                          <a:effectLst/>
                          <a:latin typeface="Arial"/>
                        </a:rPr>
                        <a:t>1.3 Per diems for missions/travel</a:t>
                      </a:r>
                      <a:r>
                        <a:rPr lang="en-US" sz="800" b="0" i="0" u="none" strike="noStrike" baseline="30000">
                          <a:effectLst/>
                          <a:latin typeface="Arial"/>
                        </a:rPr>
                        <a:t>4</a:t>
                      </a:r>
                      <a:endParaRPr lang="en-US" sz="800" b="0" i="0" u="none" strike="noStrike">
                        <a:effectLst/>
                        <a:latin typeface="Arial"/>
                      </a:endParaRP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en-US" sz="800" b="0" i="0" u="none" strike="noStrike">
                          <a:effectLst/>
                          <a:latin typeface="Arial"/>
                        </a:rPr>
                        <a:t>   1.3.1 Abroad (staff assigned to the Action)</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diem</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en-US" sz="800" b="0" i="0" u="none" strike="noStrike">
                          <a:effectLst/>
                          <a:latin typeface="Arial"/>
                        </a:rPr>
                        <a:t>   1.3.2 Local (staff assigned to the Action)</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diem</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   1.3.3 Seminar/conference participants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diem</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107">
                <a:tc>
                  <a:txBody>
                    <a:bodyPr/>
                    <a:lstStyle/>
                    <a:p>
                      <a:pPr algn="l" fontAlgn="b"/>
                      <a:r>
                        <a:rPr lang="tr-TR" sz="800" b="1" i="1" u="none" strike="noStrike">
                          <a:effectLst/>
                          <a:latin typeface="Arial"/>
                        </a:rPr>
                        <a:t>Subtotal Human Resources</a:t>
                      </a:r>
                    </a:p>
                  </a:txBody>
                  <a:tcPr marL="7335" marR="7335" marT="733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0" u="none" strike="noStrike">
                          <a:effectLst/>
                          <a:latin typeface="Arial"/>
                        </a:rPr>
                        <a:t> </a:t>
                      </a:r>
                    </a:p>
                  </a:txBody>
                  <a:tcPr marL="7335" marR="7335" marT="73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40107">
                <a:tc>
                  <a:txBody>
                    <a:bodyPr/>
                    <a:lstStyle/>
                    <a:p>
                      <a:pPr algn="l" fontAlgn="ctr"/>
                      <a:r>
                        <a:rPr lang="tr-TR" sz="800" b="1" i="0" u="none" strike="noStrike">
                          <a:effectLst/>
                          <a:latin typeface="Arial"/>
                        </a:rPr>
                        <a:t>2. Travel</a:t>
                      </a:r>
                      <a:r>
                        <a:rPr lang="tr-TR" sz="800" b="1" i="0" u="none" strike="noStrike" baseline="30000">
                          <a:effectLst/>
                          <a:latin typeface="Arial"/>
                        </a:rPr>
                        <a:t>5</a:t>
                      </a:r>
                      <a:endParaRPr lang="tr-TR" sz="800" b="1" i="0" u="none" strike="noStrike">
                        <a:effectLst/>
                        <a:latin typeface="Arial"/>
                      </a:endParaRPr>
                    </a:p>
                  </a:txBody>
                  <a:tcPr marL="7335" marR="7335" marT="733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2.1 International travel</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flight</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2.2 Local transportation</a:t>
                      </a:r>
                      <a:r>
                        <a:rPr lang="tr-TR" sz="800" b="1" i="0" u="none" strike="noStrike">
                          <a:effectLst/>
                          <a:latin typeface="Arial"/>
                        </a:rPr>
                        <a:t> </a:t>
                      </a:r>
                      <a:endParaRPr lang="tr-TR" sz="800" b="0" i="0" u="none" strike="noStrike">
                        <a:effectLst/>
                        <a:latin typeface="Arial"/>
                      </a:endParaRP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107">
                <a:tc>
                  <a:txBody>
                    <a:bodyPr/>
                    <a:lstStyle/>
                    <a:p>
                      <a:pPr algn="l" fontAlgn="b"/>
                      <a:r>
                        <a:rPr lang="tr-TR" sz="800" b="1" i="1" u="none" strike="noStrike">
                          <a:effectLst/>
                          <a:latin typeface="Arial"/>
                        </a:rPr>
                        <a:t>Subtotal Travel</a:t>
                      </a:r>
                    </a:p>
                  </a:txBody>
                  <a:tcPr marL="7335" marR="7335" marT="733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1" u="none" strike="noStrike">
                          <a:effectLst/>
                          <a:latin typeface="Arial"/>
                        </a:rPr>
                        <a:t> </a:t>
                      </a:r>
                    </a:p>
                  </a:txBody>
                  <a:tcPr marL="7335" marR="7335" marT="73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40107">
                <a:tc>
                  <a:txBody>
                    <a:bodyPr/>
                    <a:lstStyle/>
                    <a:p>
                      <a:pPr algn="l" fontAlgn="ctr"/>
                      <a:r>
                        <a:rPr lang="tr-TR" sz="800" b="1" i="0" u="none" strike="noStrike">
                          <a:effectLst/>
                          <a:latin typeface="Arial"/>
                        </a:rPr>
                        <a:t>3. Equipment and supplies</a:t>
                      </a:r>
                      <a:r>
                        <a:rPr lang="tr-TR" sz="800" b="1" i="0" u="none" strike="noStrike" baseline="30000">
                          <a:effectLst/>
                          <a:latin typeface="Arial"/>
                        </a:rPr>
                        <a:t>6</a:t>
                      </a:r>
                      <a:endParaRPr lang="tr-TR" sz="800" b="1" i="0" u="none" strike="noStrike">
                        <a:effectLst/>
                        <a:latin typeface="Arial"/>
                      </a:endParaRPr>
                    </a:p>
                  </a:txBody>
                  <a:tcPr marL="7335" marR="7335" marT="733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en-US" sz="800" b="0" i="0" u="none" strike="noStrike">
                          <a:effectLst/>
                          <a:latin typeface="Arial"/>
                        </a:rPr>
                        <a:t>3.1 Purchase or rent of vehicles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vehicle</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3.2 Furniture, computer equipment</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3.3 Machines, tools…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en-US" sz="800" b="0" i="0" u="none" strike="noStrike">
                          <a:effectLst/>
                          <a:latin typeface="Arial"/>
                        </a:rPr>
                        <a:t>3.4 Spare parts/equipment for machines, tools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3.5 Other (please specify)</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107">
                <a:tc>
                  <a:txBody>
                    <a:bodyPr/>
                    <a:lstStyle/>
                    <a:p>
                      <a:pPr algn="l" fontAlgn="b"/>
                      <a:r>
                        <a:rPr lang="tr-TR" sz="800" b="1" i="1" u="none" strike="noStrike">
                          <a:effectLst/>
                          <a:latin typeface="Arial"/>
                        </a:rPr>
                        <a:t>Subtotal Equipment and supplies</a:t>
                      </a:r>
                    </a:p>
                  </a:txBody>
                  <a:tcPr marL="7335" marR="7335" marT="733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1" u="none" strike="noStrike">
                          <a:effectLst/>
                          <a:latin typeface="Arial"/>
                        </a:rPr>
                        <a:t> </a:t>
                      </a:r>
                    </a:p>
                  </a:txBody>
                  <a:tcPr marL="7335" marR="7335" marT="73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40107">
                <a:tc>
                  <a:txBody>
                    <a:bodyPr/>
                    <a:lstStyle/>
                    <a:p>
                      <a:pPr algn="l" fontAlgn="ctr"/>
                      <a:r>
                        <a:rPr lang="tr-TR" sz="800" b="1" i="0" u="none" strike="noStrike">
                          <a:solidFill>
                            <a:srgbClr val="000000"/>
                          </a:solidFill>
                          <a:effectLst/>
                          <a:latin typeface="Arial"/>
                        </a:rPr>
                        <a:t>4. Local office</a:t>
                      </a:r>
                      <a:r>
                        <a:rPr lang="tr-TR" sz="800" b="1" i="0" u="none" strike="noStrike" baseline="30000">
                          <a:solidFill>
                            <a:srgbClr val="000000"/>
                          </a:solidFill>
                          <a:effectLst/>
                          <a:latin typeface="Arial"/>
                        </a:rPr>
                        <a:t>11</a:t>
                      </a:r>
                      <a:endParaRPr lang="tr-TR" sz="800" b="1" i="0" u="none" strike="noStrike">
                        <a:solidFill>
                          <a:srgbClr val="000000"/>
                        </a:solidFill>
                        <a:effectLst/>
                        <a:latin typeface="Arial"/>
                      </a:endParaRPr>
                    </a:p>
                  </a:txBody>
                  <a:tcPr marL="7335" marR="7335" marT="733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4.1 Vehicle costs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4.2 Office rent</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tr-TR" sz="800" b="0" i="0" u="none" strike="noStrike">
                          <a:effectLst/>
                          <a:latin typeface="Arial"/>
                        </a:rPr>
                        <a:t>4.3 Consumables - office supplies</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202">
                <a:tc>
                  <a:txBody>
                    <a:bodyPr/>
                    <a:lstStyle/>
                    <a:p>
                      <a:pPr algn="l" fontAlgn="b"/>
                      <a:r>
                        <a:rPr lang="en-US" sz="800" b="0" i="0" u="none" strike="noStrike">
                          <a:effectLst/>
                          <a:latin typeface="Arial"/>
                        </a:rPr>
                        <a:t>4.4 Other services (tel/fax, electricity/heating, maintenance)</a:t>
                      </a:r>
                    </a:p>
                  </a:txBody>
                  <a:tcPr marL="7335" marR="7335" marT="733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effectLst/>
                          <a:latin typeface="Arial"/>
                        </a:rPr>
                        <a:t>Per month</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107">
                <a:tc>
                  <a:txBody>
                    <a:bodyPr/>
                    <a:lstStyle/>
                    <a:p>
                      <a:pPr algn="l" fontAlgn="b"/>
                      <a:r>
                        <a:rPr lang="tr-TR" sz="800" b="1" i="1" u="none" strike="noStrike">
                          <a:effectLst/>
                          <a:latin typeface="Arial"/>
                        </a:rPr>
                        <a:t>Subtotal Local office</a:t>
                      </a:r>
                    </a:p>
                  </a:txBody>
                  <a:tcPr marL="7335" marR="7335" marT="733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800" b="0"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0" i="1" u="none" strike="noStrike">
                          <a:effectLst/>
                          <a:latin typeface="Arial"/>
                        </a:rPr>
                        <a:t> </a:t>
                      </a:r>
                    </a:p>
                  </a:txBody>
                  <a:tcPr marL="7335" marR="7335" marT="73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0" i="1" u="none" strike="noStrike">
                          <a:effectLst/>
                          <a:latin typeface="Arial"/>
                        </a:rPr>
                        <a:t> </a:t>
                      </a:r>
                    </a:p>
                  </a:txBody>
                  <a:tcPr marL="7335" marR="7335" marT="73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800" b="1" i="0" u="none" strike="noStrike" dirty="0">
                          <a:effectLst/>
                          <a:latin typeface="Arial"/>
                        </a:rPr>
                        <a:t> </a:t>
                      </a:r>
                    </a:p>
                  </a:txBody>
                  <a:tcPr marL="7335" marR="7335" marT="733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422409666"/>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8066900"/>
              </p:ext>
            </p:extLst>
          </p:nvPr>
        </p:nvGraphicFramePr>
        <p:xfrm>
          <a:off x="395538" y="1412777"/>
          <a:ext cx="8280917" cy="4464494"/>
        </p:xfrm>
        <a:graphic>
          <a:graphicData uri="http://schemas.openxmlformats.org/drawingml/2006/table">
            <a:tbl>
              <a:tblPr/>
              <a:tblGrid>
                <a:gridCol w="4597743"/>
                <a:gridCol w="886097"/>
                <a:gridCol w="886097"/>
                <a:gridCol w="886097"/>
                <a:gridCol w="1024883"/>
              </a:tblGrid>
              <a:tr h="265743">
                <a:tc>
                  <a:txBody>
                    <a:bodyPr/>
                    <a:lstStyle/>
                    <a:p>
                      <a:pPr algn="l" fontAlgn="ctr"/>
                      <a:r>
                        <a:rPr lang="tr-TR" sz="1000" b="1" i="0" u="none" strike="noStrike">
                          <a:effectLst/>
                          <a:latin typeface="Arial"/>
                        </a:rPr>
                        <a:t>5. Other costs, services</a:t>
                      </a:r>
                      <a:r>
                        <a:rPr lang="tr-TR" sz="1000" b="1" i="0" u="none" strike="noStrike" baseline="30000">
                          <a:effectLst/>
                          <a:latin typeface="Arial"/>
                        </a:rPr>
                        <a:t>7</a:t>
                      </a:r>
                      <a:endParaRPr lang="tr-TR" sz="1000" b="1" i="0" u="none" strike="noStrike">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457">
                <a:tc>
                  <a:txBody>
                    <a:bodyPr/>
                    <a:lstStyle/>
                    <a:p>
                      <a:pPr algn="l" fontAlgn="b"/>
                      <a:r>
                        <a:rPr lang="tr-TR" sz="1000" b="0" i="0" u="none" strike="noStrike">
                          <a:effectLst/>
                          <a:latin typeface="Arial"/>
                        </a:rPr>
                        <a:t>5.1 Publications</a:t>
                      </a:r>
                      <a:r>
                        <a:rPr lang="tr-TR" sz="1000" b="0" i="0" u="none" strike="noStrike" baseline="30000">
                          <a:effectLst/>
                          <a:latin typeface="Arial"/>
                        </a:rPr>
                        <a:t>8</a:t>
                      </a:r>
                      <a:endParaRPr lang="tr-TR" sz="1000" b="0" i="0" u="none" strike="noStrike">
                        <a:effectLst/>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457">
                <a:tc>
                  <a:txBody>
                    <a:bodyPr/>
                    <a:lstStyle/>
                    <a:p>
                      <a:pPr algn="l" fontAlgn="b"/>
                      <a:r>
                        <a:rPr lang="tr-TR" sz="1000" b="0" i="0" u="none" strike="noStrike">
                          <a:effectLst/>
                          <a:latin typeface="Arial"/>
                        </a:rPr>
                        <a:t>5.2 Studies, research</a:t>
                      </a:r>
                      <a:r>
                        <a:rPr lang="tr-TR" sz="1000" b="0" i="0" u="none" strike="noStrike" baseline="30000">
                          <a:effectLst/>
                          <a:latin typeface="Arial"/>
                        </a:rPr>
                        <a:t>8</a:t>
                      </a:r>
                      <a:endParaRPr lang="tr-TR" sz="1000" b="0" i="0" u="none" strike="noStrike">
                        <a:effectLst/>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82">
                <a:tc>
                  <a:txBody>
                    <a:bodyPr/>
                    <a:lstStyle/>
                    <a:p>
                      <a:pPr algn="l" fontAlgn="b"/>
                      <a:r>
                        <a:rPr lang="tr-TR" sz="1000" b="0" i="0" u="none" strike="noStrike">
                          <a:effectLst/>
                          <a:latin typeface="Arial"/>
                        </a:rPr>
                        <a:t>5.3 Evaluation costs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82">
                <a:tc>
                  <a:txBody>
                    <a:bodyPr/>
                    <a:lstStyle/>
                    <a:p>
                      <a:pPr algn="l" fontAlgn="b"/>
                      <a:r>
                        <a:rPr lang="tr-TR" sz="1000" b="0" i="0" u="none" strike="noStrike">
                          <a:effectLst/>
                          <a:latin typeface="Arial"/>
                        </a:rPr>
                        <a:t>5.4 Translation, interpreters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457">
                <a:tc>
                  <a:txBody>
                    <a:bodyPr/>
                    <a:lstStyle/>
                    <a:p>
                      <a:pPr algn="l" fontAlgn="b"/>
                      <a:r>
                        <a:rPr lang="tr-TR" sz="1000" b="0" i="0" u="none" strike="noStrike">
                          <a:effectLst/>
                          <a:latin typeface="Arial"/>
                        </a:rPr>
                        <a:t>5.5 Costs of conferences/seminars</a:t>
                      </a:r>
                      <a:r>
                        <a:rPr lang="tr-TR" sz="1000" b="0" i="0" u="none" strike="noStrike" baseline="30000">
                          <a:effectLst/>
                          <a:latin typeface="Arial"/>
                        </a:rPr>
                        <a:t>8</a:t>
                      </a:r>
                      <a:endParaRPr lang="tr-TR" sz="1000" b="0" i="0" u="none" strike="noStrike">
                        <a:effectLst/>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457">
                <a:tc>
                  <a:txBody>
                    <a:bodyPr/>
                    <a:lstStyle/>
                    <a:p>
                      <a:pPr algn="l" fontAlgn="b"/>
                      <a:r>
                        <a:rPr lang="tr-TR" sz="1000" b="0" i="0" u="none" strike="noStrike">
                          <a:effectLst/>
                          <a:latin typeface="Arial"/>
                        </a:rPr>
                        <a:t>5.6 Visibility actions</a:t>
                      </a:r>
                      <a:r>
                        <a:rPr lang="tr-TR" sz="1000" b="0" i="0" u="none" strike="noStrike" baseline="30000">
                          <a:effectLst/>
                          <a:latin typeface="Arial"/>
                        </a:rPr>
                        <a:t>9</a:t>
                      </a:r>
                      <a:endParaRPr lang="tr-TR" sz="1000" b="0" i="0" u="none" strike="noStrike">
                        <a:effectLst/>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743">
                <a:tc>
                  <a:txBody>
                    <a:bodyPr/>
                    <a:lstStyle/>
                    <a:p>
                      <a:pPr algn="l" fontAlgn="b"/>
                      <a:r>
                        <a:rPr lang="tr-TR" sz="1000" b="1" i="1" u="none" strike="noStrike">
                          <a:effectLst/>
                          <a:latin typeface="Arial"/>
                        </a:rPr>
                        <a:t>Subtotal Other costs, services</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1000" b="1" i="1" u="none" strike="noStrike">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65743">
                <a:tc>
                  <a:txBody>
                    <a:bodyPr/>
                    <a:lstStyle/>
                    <a:p>
                      <a:pPr algn="l" fontAlgn="ctr"/>
                      <a:r>
                        <a:rPr lang="tr-TR" sz="1000" b="1" i="0" u="none" strike="noStrike">
                          <a:effectLst/>
                          <a:latin typeface="Arial"/>
                        </a:rPr>
                        <a:t>6. Other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1"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1"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1"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0" i="1"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743">
                <a:tc>
                  <a:txBody>
                    <a:bodyPr/>
                    <a:lstStyle/>
                    <a:p>
                      <a:pPr algn="l" fontAlgn="b"/>
                      <a:r>
                        <a:rPr lang="tr-TR" sz="1000" b="1" i="1" u="none" strike="noStrike">
                          <a:effectLst/>
                          <a:latin typeface="Arial"/>
                        </a:rPr>
                        <a:t>Subtotal Other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1000" b="1" i="1"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92318">
                <a:tc>
                  <a:txBody>
                    <a:bodyPr/>
                    <a:lstStyle/>
                    <a:p>
                      <a:pPr algn="l" fontAlgn="ctr"/>
                      <a:r>
                        <a:rPr lang="en-US" sz="1000" b="1" i="0" u="none" strike="noStrike">
                          <a:effectLst/>
                          <a:latin typeface="Arial"/>
                        </a:rPr>
                        <a:t>7.  Subtotal direct eligible costs of the Action (1-6)</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1000" b="0" i="0"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0" i="0"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0" i="0"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531488">
                <a:tc>
                  <a:txBody>
                    <a:bodyPr/>
                    <a:lstStyle/>
                    <a:p>
                      <a:pPr algn="l" fontAlgn="ctr"/>
                      <a:r>
                        <a:rPr lang="en-US" sz="1000" b="0" i="0" u="none" strike="noStrike">
                          <a:solidFill>
                            <a:srgbClr val="000000"/>
                          </a:solidFill>
                          <a:effectLst/>
                          <a:latin typeface="Arial"/>
                        </a:rPr>
                        <a:t>8. Indirect costs (maximum 7% of  7, subtotal of direct eligible costs of the Action)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318">
                <a:tc>
                  <a:txBody>
                    <a:bodyPr/>
                    <a:lstStyle/>
                    <a:p>
                      <a:pPr algn="l" fontAlgn="ctr"/>
                      <a:r>
                        <a:rPr lang="en-US" sz="1000" b="1" i="0" u="none" strike="noStrike">
                          <a:effectLst/>
                          <a:latin typeface="Arial"/>
                        </a:rPr>
                        <a:t>9. Total eligible costs of the Action, excluding reserve (7+ 8)</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1000" b="1" i="1"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531488">
                <a:tc>
                  <a:txBody>
                    <a:bodyPr/>
                    <a:lstStyle/>
                    <a:p>
                      <a:pPr algn="l" fontAlgn="ctr"/>
                      <a:r>
                        <a:rPr lang="en-US" sz="1000" b="0" i="0" u="none" strike="noStrike">
                          <a:solidFill>
                            <a:srgbClr val="000000"/>
                          </a:solidFill>
                          <a:effectLst/>
                          <a:latin typeface="Arial"/>
                        </a:rPr>
                        <a:t>10.  Provision for contingency reserve (maximum 5% of  7, subtotal of direct eligible costs of the Action)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000" b="0"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0" i="0"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sz="1000" b="1" i="0" u="none" strike="noStrike">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2318">
                <a:tc>
                  <a:txBody>
                    <a:bodyPr/>
                    <a:lstStyle/>
                    <a:p>
                      <a:pPr algn="l" fontAlgn="ctr"/>
                      <a:r>
                        <a:rPr lang="en-US" sz="1000" b="1" i="0" u="none" strike="noStrike">
                          <a:effectLst/>
                          <a:latin typeface="Arial"/>
                        </a:rPr>
                        <a:t>11. Total eligible costs (9+10)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r>
                        <a:rPr lang="tr-TR" sz="1000" b="1" i="1"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tr-TR" sz="1000" b="1" i="1" u="none" strike="noStrike" dirty="0">
                          <a:effectLst/>
                          <a:latin typeface="Arial"/>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4267856696"/>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96752"/>
            <a:ext cx="8229600" cy="1000714"/>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57200" y="2132856"/>
            <a:ext cx="8229600" cy="4231838"/>
          </a:xfrm>
        </p:spPr>
        <p:txBody>
          <a:bodyPr>
            <a:normAutofit/>
          </a:bodyPr>
          <a:lstStyle/>
          <a:p>
            <a:pPr marL="0" indent="0">
              <a:spcAft>
                <a:spcPts val="1200"/>
              </a:spcAft>
              <a:buNone/>
            </a:pPr>
            <a:r>
              <a:rPr lang="tr-TR" altLang="tr-TR" sz="2000" b="1" dirty="0">
                <a:solidFill>
                  <a:srgbClr val="0070C0"/>
                </a:solidFill>
              </a:rPr>
              <a:t>Bölüm 2 – Proje </a:t>
            </a:r>
          </a:p>
          <a:p>
            <a:pPr algn="just">
              <a:spcAft>
                <a:spcPts val="600"/>
              </a:spcAft>
            </a:pPr>
            <a:r>
              <a:rPr lang="tr-TR" altLang="tr-TR" sz="2000" b="1" dirty="0"/>
              <a:t>Deneyim: </a:t>
            </a:r>
            <a:r>
              <a:rPr lang="tr-TR" altLang="tr-TR" sz="2000" dirty="0"/>
              <a:t>Bu bilgiler, kurum/kuruluşunuzun hibe talebinde bulunduğu proje ile aynı alanda ve -benzer ölçekte projeleri yönetme konusunda, yeterli deneyime sahip olup olmadığının değerlendirilmesinde kullanılacaktır.</a:t>
            </a:r>
          </a:p>
          <a:p>
            <a:pPr algn="just">
              <a:spcAft>
                <a:spcPts val="600"/>
              </a:spcAft>
            </a:pPr>
            <a:r>
              <a:rPr lang="tr-TR" altLang="tr-TR" sz="2000" b="1" dirty="0"/>
              <a:t>2.2.	Başvuru sahibinin deneyimi</a:t>
            </a:r>
          </a:p>
          <a:p>
            <a:pPr algn="just">
              <a:spcAft>
                <a:spcPts val="600"/>
              </a:spcAft>
            </a:pPr>
            <a:r>
              <a:rPr lang="tr-TR" altLang="tr-TR" sz="2000" b="1" dirty="0"/>
              <a:t>2.3.	Eş-başvuran(</a:t>
            </a:r>
            <a:r>
              <a:rPr lang="tr-TR" altLang="tr-TR" sz="2000" b="1" dirty="0" err="1"/>
              <a:t>lar</a:t>
            </a:r>
            <a:r>
              <a:rPr lang="tr-TR" altLang="tr-TR" sz="2000" b="1" dirty="0"/>
              <a:t>)</a:t>
            </a:r>
            <a:r>
              <a:rPr lang="tr-TR" altLang="tr-TR" sz="2000" b="1" dirty="0" err="1"/>
              <a:t>ın</a:t>
            </a:r>
            <a:r>
              <a:rPr lang="tr-TR" altLang="tr-TR" sz="2000" b="1" dirty="0"/>
              <a:t> deneyimi</a:t>
            </a:r>
          </a:p>
          <a:p>
            <a:pPr algn="just">
              <a:spcAft>
                <a:spcPts val="600"/>
              </a:spcAft>
            </a:pPr>
            <a:r>
              <a:rPr lang="tr-TR" altLang="tr-TR" sz="2000" b="1" dirty="0"/>
              <a:t>2.4. 	Bağlı kuruluş(</a:t>
            </a:r>
            <a:r>
              <a:rPr lang="tr-TR" altLang="tr-TR" sz="2000" b="1" dirty="0" err="1"/>
              <a:t>lar</a:t>
            </a:r>
            <a:r>
              <a:rPr lang="tr-TR" altLang="tr-TR" sz="2000" b="1" dirty="0"/>
              <a:t>)</a:t>
            </a:r>
            <a:r>
              <a:rPr lang="tr-TR" altLang="tr-TR" sz="2000" b="1" dirty="0" err="1"/>
              <a:t>ın</a:t>
            </a:r>
            <a:r>
              <a:rPr lang="tr-TR" altLang="tr-TR" sz="2000" b="1" dirty="0"/>
              <a:t> deneyimi</a:t>
            </a:r>
          </a:p>
          <a:p>
            <a:pPr algn="just">
              <a:spcAft>
                <a:spcPts val="600"/>
              </a:spcAft>
              <a:buFont typeface="Calibri" charset="-94"/>
              <a:buAutoNum type="romanUcPeriod"/>
            </a:pPr>
            <a:endParaRPr lang="tr-TR" altLang="tr-TR" b="1" dirty="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93</a:t>
            </a:fld>
            <a:endParaRPr lang="tr-TR"/>
          </a:p>
        </p:txBody>
      </p:sp>
    </p:spTree>
    <p:extLst>
      <p:ext uri="{BB962C8B-B14F-4D97-AF65-F5344CB8AC3E}">
        <p14:creationId xmlns:p14="http://schemas.microsoft.com/office/powerpoint/2010/main" val="295254067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8229600" cy="1000714"/>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57200" y="2132856"/>
            <a:ext cx="8229600" cy="3888432"/>
          </a:xfrm>
        </p:spPr>
        <p:txBody>
          <a:bodyPr>
            <a:normAutofit/>
          </a:bodyPr>
          <a:lstStyle/>
          <a:p>
            <a:pPr marL="0" indent="0" algn="just">
              <a:spcAft>
                <a:spcPts val="600"/>
              </a:spcAft>
              <a:buNone/>
            </a:pPr>
            <a:r>
              <a:rPr lang="tr-TR" altLang="tr-TR" sz="2000" b="1" dirty="0" smtClean="0">
                <a:solidFill>
                  <a:srgbClr val="0070C0"/>
                </a:solidFill>
              </a:rPr>
              <a:t>Bölüm </a:t>
            </a:r>
            <a:r>
              <a:rPr lang="tr-TR" altLang="tr-TR" sz="2000" b="1" dirty="0">
                <a:solidFill>
                  <a:srgbClr val="0070C0"/>
                </a:solidFill>
              </a:rPr>
              <a:t>3 - Başvuru Sahibi</a:t>
            </a:r>
          </a:p>
          <a:p>
            <a:pPr algn="just">
              <a:spcAft>
                <a:spcPts val="600"/>
              </a:spcAft>
            </a:pPr>
            <a:r>
              <a:rPr lang="tr-TR" altLang="tr-TR" sz="2000" dirty="0"/>
              <a:t>Bu bölümde başvuru sahibinin kimlik bilgileri, profili, proje yönetme ve uygulama kapasitesi, kuruluşun yönetim kurulu üyelerinin listesi verilmelidir</a:t>
            </a:r>
            <a:r>
              <a:rPr lang="tr-TR" altLang="tr-TR" sz="2000" dirty="0" smtClean="0"/>
              <a:t>.</a:t>
            </a:r>
          </a:p>
          <a:p>
            <a:pPr algn="just">
              <a:spcAft>
                <a:spcPts val="600"/>
              </a:spcAft>
            </a:pPr>
            <a:endParaRPr lang="tr-TR" altLang="tr-TR" sz="2000" dirty="0"/>
          </a:p>
          <a:p>
            <a:pPr marL="0" indent="0" algn="just">
              <a:spcAft>
                <a:spcPts val="600"/>
              </a:spcAft>
              <a:buNone/>
            </a:pPr>
            <a:r>
              <a:rPr lang="tr-TR" altLang="tr-TR" sz="2000" b="1" dirty="0">
                <a:solidFill>
                  <a:srgbClr val="0070C0"/>
                </a:solidFill>
              </a:rPr>
              <a:t>Bölüm 4 - Başvuru Sahibinin Projeye Katılan Eş-başvuranları </a:t>
            </a:r>
          </a:p>
          <a:p>
            <a:pPr algn="just">
              <a:spcAft>
                <a:spcPts val="600"/>
              </a:spcAft>
            </a:pPr>
            <a:r>
              <a:rPr lang="tr-TR" altLang="tr-TR" sz="2000" dirty="0"/>
              <a:t>Projeye katılan her eş-başvuran için tabloda yer alan bilgiler verilmelidir; eş-başvuran yetkilendirmesi doldurulmalıdır.</a:t>
            </a:r>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94</a:t>
            </a:fld>
            <a:endParaRPr lang="tr-TR"/>
          </a:p>
        </p:txBody>
      </p:sp>
    </p:spTree>
    <p:extLst>
      <p:ext uri="{BB962C8B-B14F-4D97-AF65-F5344CB8AC3E}">
        <p14:creationId xmlns:p14="http://schemas.microsoft.com/office/powerpoint/2010/main" val="171452060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1143000"/>
          </a:xfrm>
        </p:spPr>
        <p:txBody>
          <a:bodyPr>
            <a:normAutofit/>
          </a:bodyPr>
          <a:lstStyle/>
          <a:p>
            <a:r>
              <a:rPr lang="tr-TR" sz="2900" dirty="0" smtClean="0">
                <a:solidFill>
                  <a:srgbClr val="0070C0"/>
                </a:solidFill>
                <a:effectLst>
                  <a:outerShdw blurRad="38100" dist="38100" dir="2700000" algn="tl">
                    <a:srgbClr val="000000">
                      <a:alpha val="43137"/>
                    </a:srgbClr>
                  </a:outerShdw>
                </a:effectLst>
              </a:rPr>
              <a:t>TAM BAŞVURU FORMU</a:t>
            </a:r>
            <a:endParaRPr lang="tr-TR" sz="2900"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7544" y="2060849"/>
            <a:ext cx="8229600" cy="3600400"/>
          </a:xfrm>
        </p:spPr>
        <p:txBody>
          <a:bodyPr>
            <a:normAutofit fontScale="92500" lnSpcReduction="20000"/>
          </a:bodyPr>
          <a:lstStyle/>
          <a:p>
            <a:pPr>
              <a:lnSpc>
                <a:spcPct val="90000"/>
              </a:lnSpc>
              <a:spcBef>
                <a:spcPct val="0"/>
              </a:spcBef>
              <a:spcAft>
                <a:spcPts val="1200"/>
              </a:spcAft>
              <a:buFontTx/>
              <a:buNone/>
            </a:pPr>
            <a:r>
              <a:rPr lang="tr-TR" altLang="tr-TR" sz="2200" b="1" dirty="0">
                <a:solidFill>
                  <a:srgbClr val="0070C0"/>
                </a:solidFill>
              </a:rPr>
              <a:t>Bölüm 5 – Başvuru Sahibinin Projeye Katılan Bağlı Kuruluşlar</a:t>
            </a:r>
          </a:p>
          <a:p>
            <a:pPr>
              <a:lnSpc>
                <a:spcPct val="90000"/>
              </a:lnSpc>
              <a:spcBef>
                <a:spcPct val="0"/>
              </a:spcBef>
              <a:spcAft>
                <a:spcPts val="1200"/>
              </a:spcAft>
              <a:buFontTx/>
              <a:buNone/>
            </a:pPr>
            <a:r>
              <a:rPr lang="tr-TR" altLang="tr-TR" sz="2200" dirty="0"/>
              <a:t>Projeye katılan her bir bağlı kuruluş için tabloda yer alan bilgiler verilmelidir.</a:t>
            </a:r>
          </a:p>
          <a:p>
            <a:pPr>
              <a:lnSpc>
                <a:spcPct val="90000"/>
              </a:lnSpc>
              <a:spcBef>
                <a:spcPct val="0"/>
              </a:spcBef>
              <a:spcAft>
                <a:spcPts val="1200"/>
              </a:spcAft>
              <a:buFontTx/>
              <a:buNone/>
            </a:pPr>
            <a:endParaRPr lang="tr-TR" altLang="tr-TR" sz="2200" b="1" dirty="0" smtClean="0">
              <a:solidFill>
                <a:srgbClr val="0070C0"/>
              </a:solidFill>
            </a:endParaRPr>
          </a:p>
          <a:p>
            <a:pPr>
              <a:lnSpc>
                <a:spcPct val="90000"/>
              </a:lnSpc>
              <a:spcBef>
                <a:spcPct val="0"/>
              </a:spcBef>
              <a:spcAft>
                <a:spcPts val="1200"/>
              </a:spcAft>
              <a:buFontTx/>
              <a:buNone/>
            </a:pPr>
            <a:r>
              <a:rPr lang="tr-TR" altLang="tr-TR" sz="2200" b="1" dirty="0" smtClean="0">
                <a:solidFill>
                  <a:srgbClr val="0070C0"/>
                </a:solidFill>
              </a:rPr>
              <a:t>Bölüm </a:t>
            </a:r>
            <a:r>
              <a:rPr lang="tr-TR" altLang="tr-TR" sz="2200" b="1" dirty="0">
                <a:solidFill>
                  <a:srgbClr val="0070C0"/>
                </a:solidFill>
              </a:rPr>
              <a:t>6 - Başvuru Sahibinin Projeye Katılan İştirakçileri</a:t>
            </a:r>
          </a:p>
          <a:p>
            <a:pPr>
              <a:lnSpc>
                <a:spcPct val="90000"/>
              </a:lnSpc>
              <a:spcBef>
                <a:spcPct val="0"/>
              </a:spcBef>
              <a:spcAft>
                <a:spcPts val="1200"/>
              </a:spcAft>
              <a:buFontTx/>
              <a:buNone/>
            </a:pPr>
            <a:r>
              <a:rPr lang="tr-TR" altLang="tr-TR" sz="2200" dirty="0"/>
              <a:t>Projeye katılan her iştirakçi kuruluş için tabloda yer alan bilgiler verilmelidir.</a:t>
            </a:r>
          </a:p>
          <a:p>
            <a:pPr>
              <a:lnSpc>
                <a:spcPct val="90000"/>
              </a:lnSpc>
              <a:spcBef>
                <a:spcPct val="0"/>
              </a:spcBef>
              <a:spcAft>
                <a:spcPts val="1200"/>
              </a:spcAft>
              <a:buFontTx/>
              <a:buNone/>
            </a:pPr>
            <a:endParaRPr lang="tr-TR" altLang="tr-TR" sz="2200" b="1" dirty="0" smtClean="0">
              <a:solidFill>
                <a:srgbClr val="0070C0"/>
              </a:solidFill>
            </a:endParaRPr>
          </a:p>
          <a:p>
            <a:pPr>
              <a:lnSpc>
                <a:spcPct val="90000"/>
              </a:lnSpc>
              <a:spcBef>
                <a:spcPct val="0"/>
              </a:spcBef>
              <a:spcAft>
                <a:spcPts val="1200"/>
              </a:spcAft>
              <a:buFontTx/>
              <a:buNone/>
            </a:pPr>
            <a:r>
              <a:rPr lang="tr-TR" altLang="tr-TR" sz="2200" b="1" dirty="0" smtClean="0">
                <a:solidFill>
                  <a:srgbClr val="0070C0"/>
                </a:solidFill>
              </a:rPr>
              <a:t>Bölüm </a:t>
            </a:r>
            <a:r>
              <a:rPr lang="tr-TR" altLang="tr-TR" sz="2200" b="1" dirty="0">
                <a:solidFill>
                  <a:srgbClr val="0070C0"/>
                </a:solidFill>
              </a:rPr>
              <a:t>7. Başvuru Formu Kontrol Listesi</a:t>
            </a:r>
          </a:p>
          <a:p>
            <a:pPr>
              <a:lnSpc>
                <a:spcPct val="90000"/>
              </a:lnSpc>
              <a:spcBef>
                <a:spcPct val="0"/>
              </a:spcBef>
              <a:spcAft>
                <a:spcPts val="1200"/>
              </a:spcAft>
              <a:buFontTx/>
              <a:buNone/>
            </a:pPr>
            <a:r>
              <a:rPr lang="tr-TR" altLang="tr-TR" sz="2200" b="1" dirty="0">
                <a:solidFill>
                  <a:srgbClr val="0070C0"/>
                </a:solidFill>
              </a:rPr>
              <a:t>Bölüm 8. Başvuru Sahibinin Beyanı</a:t>
            </a:r>
          </a:p>
          <a:p>
            <a:pPr>
              <a:lnSpc>
                <a:spcPct val="90000"/>
              </a:lnSpc>
              <a:spcBef>
                <a:spcPct val="0"/>
              </a:spcBef>
              <a:spcAft>
                <a:spcPts val="1200"/>
              </a:spcAft>
              <a:buFontTx/>
              <a:buNone/>
            </a:pPr>
            <a:r>
              <a:rPr lang="tr-TR" altLang="tr-TR" sz="2200" b="1" dirty="0">
                <a:solidFill>
                  <a:srgbClr val="0070C0"/>
                </a:solidFill>
              </a:rPr>
              <a:t>Bölüm 9. Başvuru Formu Değerlendirme Tablosu</a:t>
            </a:r>
            <a:r>
              <a:rPr lang="tr-TR" altLang="tr-TR" sz="2200" b="1" dirty="0">
                <a:solidFill>
                  <a:srgbClr val="C00000"/>
                </a:solidFill>
              </a:rPr>
              <a:t> </a:t>
            </a:r>
            <a:endParaRPr lang="tr-TR" altLang="tr-TR" sz="2200" dirty="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95</a:t>
            </a:fld>
            <a:endParaRPr lang="tr-TR"/>
          </a:p>
        </p:txBody>
      </p:sp>
    </p:spTree>
    <p:extLst>
      <p:ext uri="{BB962C8B-B14F-4D97-AF65-F5344CB8AC3E}">
        <p14:creationId xmlns:p14="http://schemas.microsoft.com/office/powerpoint/2010/main" val="320438933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dirty="0"/>
          </a:p>
          <a:p>
            <a:pPr marL="0" indent="0" algn="ctr">
              <a:buNone/>
            </a:pPr>
            <a:r>
              <a:rPr lang="tr-TR" sz="4800" dirty="0" smtClean="0"/>
              <a:t>Teşekkürler</a:t>
            </a:r>
            <a:endParaRPr lang="tr-TR" sz="4800"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96</a:t>
            </a:fld>
            <a:endParaRPr lang="tr-TR"/>
          </a:p>
        </p:txBody>
      </p:sp>
    </p:spTree>
    <p:extLst>
      <p:ext uri="{BB962C8B-B14F-4D97-AF65-F5344CB8AC3E}">
        <p14:creationId xmlns:p14="http://schemas.microsoft.com/office/powerpoint/2010/main" val="2489182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6279</TotalTime>
  <Words>5709</Words>
  <Application>Microsoft Office PowerPoint</Application>
  <PresentationFormat>Ekran Gösterisi (4:3)</PresentationFormat>
  <Paragraphs>1080</Paragraphs>
  <Slides>96</Slides>
  <Notes>9</Notes>
  <HiddenSlides>0</HiddenSlides>
  <MMClips>0</MMClips>
  <ScaleCrop>false</ScaleCrop>
  <HeadingPairs>
    <vt:vector size="4" baseType="variant">
      <vt:variant>
        <vt:lpstr>Tema</vt:lpstr>
      </vt:variant>
      <vt:variant>
        <vt:i4>1</vt:i4>
      </vt:variant>
      <vt:variant>
        <vt:lpstr>Slayt Başlıkları</vt:lpstr>
      </vt:variant>
      <vt:variant>
        <vt:i4>96</vt:i4>
      </vt:variant>
    </vt:vector>
  </HeadingPairs>
  <TitlesOfParts>
    <vt:vector size="97" baseType="lpstr">
      <vt:lpstr>Ofis Teması</vt:lpstr>
      <vt:lpstr>PowerPoint Sunusu</vt:lpstr>
      <vt:lpstr>  PROGRAMIN HEDEFLERİ  </vt:lpstr>
      <vt:lpstr>PROGRAMIN HEDEFLERİ</vt:lpstr>
      <vt:lpstr>ÖNCELİK ALANLARI</vt:lpstr>
      <vt:lpstr>HİBE TUTARI</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PowerPoint Sunusu</vt:lpstr>
      <vt:lpstr>PowerPoint Sunusu</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PowerPoint Sunusu</vt:lpstr>
      <vt:lpstr>PowerPoint Sunusu</vt:lpstr>
      <vt:lpstr>PowerPoint Sunusu</vt:lpstr>
      <vt:lpstr> Azami Hibe Sayısı </vt:lpstr>
      <vt:lpstr>PowerPoint Sunusu</vt:lpstr>
      <vt:lpstr>TEKLİF ÇAĞRISINA İLİŞKİN KURALLAR</vt:lpstr>
      <vt:lpstr>TEKLİF ÇAĞRISINA İLİŞKİN KURALLAR</vt:lpstr>
      <vt:lpstr>TEKLİF ÇAĞRISINA İLİŞKİN KURALLAR</vt:lpstr>
      <vt:lpstr>TEKLİF ÇAĞRISINA İLİŞKİN KURALLAR</vt:lpstr>
      <vt:lpstr>TEKLİF ÇAĞRISINA İLİŞKİN KURALLAR</vt:lpstr>
      <vt:lpstr>PowerPoint Sunusu</vt:lpstr>
      <vt:lpstr>TEKLİF ÇAĞRISINA İLİŞKİN KURALLAR</vt:lpstr>
      <vt:lpstr>TEKLİF ÇAĞRISINA İLİŞKİN KURALLAR</vt:lpstr>
      <vt:lpstr>TEKLİF ÇAĞRISINA İLİŞKİN KURALLAR</vt:lpstr>
      <vt:lpstr>TEKLİF ÇAĞRISINA İLİŞKİN KURALLAR</vt:lpstr>
      <vt:lpstr>TEKLİF ÇAĞRISINA İLİŞKİN KURALLAR</vt:lpstr>
      <vt:lpstr>TEKLİF ÇAĞRISINA İLİŞKİN KURALLAR</vt:lpstr>
      <vt:lpstr>Başvuru Süreci</vt:lpstr>
      <vt:lpstr>Başvuru için Doldurulması Gereken Dökümanlar</vt:lpstr>
      <vt:lpstr>PROJE ÖN TEKLİFİ</vt:lpstr>
      <vt:lpstr>PROJE ÖN TEKLİFİ</vt:lpstr>
      <vt:lpstr>PROJE ÖN TEKLİFİ</vt:lpstr>
      <vt:lpstr>PROJE ÖN TEKLİFİ</vt:lpstr>
      <vt:lpstr>PROJE ÖN TEKLİFİ</vt:lpstr>
      <vt:lpstr>PROJE ÖN TEKLİFİ</vt:lpstr>
      <vt:lpstr>PowerPoint Sunusu</vt:lpstr>
      <vt:lpstr>PowerPoint Sunusu</vt:lpstr>
      <vt:lpstr>PowerPoint Sunusu</vt:lpstr>
      <vt:lpstr>PowerPoint Sunusu</vt:lpstr>
      <vt:lpstr>PROJE ÖN TEKLİFİ</vt:lpstr>
      <vt:lpstr>PROJE ÖN TEKLİFİ</vt:lpstr>
      <vt:lpstr>PROJE ÖN TEKLİFİ</vt:lpstr>
      <vt:lpstr>PROJE ÖN TEKLİFİ</vt:lpstr>
      <vt:lpstr>PROJE ÖN TEKLİFİNİN SUNULMASI</vt:lpstr>
      <vt:lpstr>PROJE ÖN TEKLİFİNİN SUNULMASI</vt:lpstr>
      <vt:lpstr>Proje Ön Teklifinin Sunulması</vt:lpstr>
      <vt:lpstr>PROJE ÖN TEKLİFİNİN SUNULMASI</vt:lpstr>
      <vt:lpstr>PROJE ÖN TEKLİFİNİN SUNULMASI </vt:lpstr>
      <vt:lpstr>PROJE ÖN TEKLİFİNİN SUNULMASI</vt:lpstr>
      <vt:lpstr>PROJE ÖN TEKLİFİNİN SUNULMASI</vt:lpstr>
      <vt:lpstr>  BAŞVURULARIN DEĞERLENDİRİLMESİ VE SEÇİMİ  </vt:lpstr>
      <vt:lpstr>1. AŞAMA: AÇILIŞ VE İDARİ KONTROL VE ÖN TEKLİF DEĞERLENDİRMESİ </vt:lpstr>
      <vt:lpstr>1. AŞAMA: AÇILIŞ VE İDARİ KONTROL VE ÖN TEKLİF DEĞERLENDİRMESİ </vt:lpstr>
      <vt:lpstr>PowerPoint Sunusu</vt:lpstr>
      <vt:lpstr> 1. AŞAMA: AÇILIŞ VE İDARİ KONTROL VE ÖN TEKLİF DEĞERLENDİRMESİ</vt:lpstr>
      <vt:lpstr> 1. AŞAMA: AÇILIŞ VE İDARİ KONTROL VE ÖN TEKLİF DEĞERLENDİRMESİ </vt:lpstr>
      <vt:lpstr>SIK YAPILAN HATALAR - TAVSİYELER</vt:lpstr>
      <vt:lpstr>PowerPoint Sunusu</vt:lpstr>
      <vt:lpstr>ÖNGÖRÜLEN ZAMAN ÇİZELGESİ</vt:lpstr>
      <vt:lpstr>TAM BAŞVURU FORMU</vt:lpstr>
      <vt:lpstr>TAM BAŞVURU FORMU</vt:lpstr>
      <vt:lpstr>TAM BAŞVURU FORMU</vt:lpstr>
      <vt:lpstr>Tam Başvuru Formu</vt:lpstr>
      <vt:lpstr>PowerPoint Sunusu</vt:lpstr>
      <vt:lpstr>PowerPoint Sunusu</vt:lpstr>
      <vt:lpstr>TAM BAŞVURU FORMU</vt:lpstr>
      <vt:lpstr>TAM BAŞVURU FORMU</vt:lpstr>
      <vt:lpstr>TAM BAŞVURU FORMU</vt:lpstr>
      <vt:lpstr>TAM BAŞVURU FORMU</vt:lpstr>
      <vt:lpstr>TAM BAŞVURU FORMU</vt:lpstr>
      <vt:lpstr>TAM BAŞVURU FORMU</vt:lpstr>
      <vt:lpstr>PowerPoint Sunusu</vt:lpstr>
      <vt:lpstr>PowerPoint Sunusu</vt:lpstr>
      <vt:lpstr>TAM BAŞVURU FORMU</vt:lpstr>
      <vt:lpstr>TAM BAŞVURU FORMU</vt:lpstr>
      <vt:lpstr>TAM BAŞVURU FORMU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Çalışma Hayatında Sosyal Diyaloğun Geliştirilmesi Hibe Programı</dc:title>
  <dc:creator>Pınar</dc:creator>
  <cp:lastModifiedBy>PK</cp:lastModifiedBy>
  <cp:revision>242</cp:revision>
  <dcterms:created xsi:type="dcterms:W3CDTF">2016-08-28T08:40:36Z</dcterms:created>
  <dcterms:modified xsi:type="dcterms:W3CDTF">2016-09-07T07:23:11Z</dcterms:modified>
</cp:coreProperties>
</file>