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5" r:id="rId2"/>
    <p:sldId id="276" r:id="rId3"/>
    <p:sldId id="302" r:id="rId4"/>
    <p:sldId id="301"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6" r:id="rId29"/>
    <p:sldId id="30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4" autoAdjust="0"/>
    <p:restoredTop sz="95694" autoAdjust="0"/>
  </p:normalViewPr>
  <p:slideViewPr>
    <p:cSldViewPr snapToGrid="0">
      <p:cViewPr varScale="1">
        <p:scale>
          <a:sx n="73" d="100"/>
          <a:sy n="73" d="100"/>
        </p:scale>
        <p:origin x="672" y="54"/>
      </p:cViewPr>
      <p:guideLst/>
    </p:cSldViewPr>
  </p:slideViewPr>
  <p:outlineViewPr>
    <p:cViewPr>
      <p:scale>
        <a:sx n="33" d="100"/>
        <a:sy n="33" d="100"/>
      </p:scale>
      <p:origin x="0" y="-8496"/>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01/11/2020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it-IT"/>
              <a:t>Fare clic per modificare lo stile del titolo dello schema</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it-IT"/>
              <a:t>Fare clic per modificare lo stile del titolo dello schema</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57757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it-IT"/>
              <a:t>Fare clic per modificare lo stile del titolo dello schema</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30720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it-IT"/>
              <a:t>Fare clic per modificare lo stile del titolo dello schema</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13199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it-IT"/>
              <a:t>Fare clic per modificare lo stile del titolo dello schema</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it-IT"/>
              <a:t>Fare clic per modificare lo stile del titolo dello schema</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00628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64208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71195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Fare clic per modificare lo stile del titolo dello schema</a:t>
            </a:r>
            <a:endParaRPr lang="en-GB" dirty="0"/>
          </a:p>
        </p:txBody>
      </p:sp>
      <p:sp>
        <p:nvSpPr>
          <p:cNvPr id="3" name="Content Placeholder 2"/>
          <p:cNvSpPr>
            <a:spLocks noGrp="1"/>
          </p:cNvSpPr>
          <p:nvPr>
            <p:ph idx="1"/>
          </p:nvPr>
        </p:nvSpPr>
        <p:spPr/>
        <p:txBody>
          <a:bodyPr/>
          <a:lstStyle/>
          <a:p>
            <a:pPr lvl="0"/>
            <a:r>
              <a:rPr lang="it-IT" dirty="0"/>
              <a:t>Modifica gli stili del testo dello schema
Secondo livello
Terzo livello
Quarto livello
Quinto livello</a:t>
            </a:r>
            <a:endParaRPr lang="en-GB"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7582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GB"/>
          </a:p>
        </p:txBody>
      </p:sp>
      <p:sp>
        <p:nvSpPr>
          <p:cNvPr id="3" name="Content Placeholder 2"/>
          <p:cNvSpPr>
            <a:spLocks noGrp="1"/>
          </p:cNvSpPr>
          <p:nvPr>
            <p:ph idx="1"/>
          </p:nvPr>
        </p:nvSpPr>
        <p:spPr>
          <a:xfrm>
            <a:off x="490539" y="2393950"/>
            <a:ext cx="7311862" cy="3482975"/>
          </a:xfrm>
        </p:spPr>
        <p:txBody>
          <a:bodyPr/>
          <a:lstStyle/>
          <a:p>
            <a:pPr lvl="0"/>
            <a:r>
              <a:rPr lang="it-IT"/>
              <a:t>Modifica gli stili del testo dello schema
Secondo livello
Terzo livello
Quarto livello
Quinto livello</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it-IT"/>
              <a:t>Modifica gli stili del testo dello schema
Secondo livello
Terzo livello
Quarto livello
Quinto livello</a:t>
            </a:r>
            <a:endParaRPr lang="en-GB"/>
          </a:p>
        </p:txBody>
      </p:sp>
    </p:spTree>
    <p:extLst>
      <p:ext uri="{BB962C8B-B14F-4D97-AF65-F5344CB8AC3E}">
        <p14:creationId xmlns:p14="http://schemas.microsoft.com/office/powerpoint/2010/main" val="1810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it-IT"/>
              <a:t>Fare clic per modificare lo stile del titolo dello schema</a:t>
            </a:r>
            <a:endParaRPr lang="en-GB"/>
          </a:p>
        </p:txBody>
      </p:sp>
      <p:sp>
        <p:nvSpPr>
          <p:cNvPr id="3" name="Content Placeholder 2"/>
          <p:cNvSpPr>
            <a:spLocks noGrp="1"/>
          </p:cNvSpPr>
          <p:nvPr>
            <p:ph idx="1"/>
          </p:nvPr>
        </p:nvSpPr>
        <p:spPr>
          <a:xfrm>
            <a:off x="490539" y="2393950"/>
            <a:ext cx="7311862" cy="3482975"/>
          </a:xfrm>
        </p:spPr>
        <p:txBody>
          <a:bodyPr/>
          <a:lstStyle/>
          <a:p>
            <a:pPr lvl="0"/>
            <a:r>
              <a:rPr lang="it-IT"/>
              <a:t>Modifica gli stili del testo dello schema
Secondo livello
Terzo livello
Quarto livello
Quinto livello</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25906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GB"/>
          </a:p>
        </p:txBody>
      </p:sp>
      <p:sp>
        <p:nvSpPr>
          <p:cNvPr id="3" name="Content Placeholder 2"/>
          <p:cNvSpPr>
            <a:spLocks noGrp="1"/>
          </p:cNvSpPr>
          <p:nvPr>
            <p:ph idx="1"/>
          </p:nvPr>
        </p:nvSpPr>
        <p:spPr>
          <a:xfrm>
            <a:off x="490539" y="2393950"/>
            <a:ext cx="7311862" cy="3482975"/>
          </a:xfrm>
        </p:spPr>
        <p:txBody>
          <a:bodyPr/>
          <a:lstStyle/>
          <a:p>
            <a:pPr lvl="0"/>
            <a:r>
              <a:rPr lang="it-IT"/>
              <a:t>Modifica gli stili del testo dello schema
Secondo livello
Terzo livello
Quarto livello
Quinto livello</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it-IT"/>
              <a:t>Modifica gli stili del testo dello schema
Secondo livello
Terzo livello
Quarto livello
Quinto livello</a:t>
            </a:r>
            <a:endParaRPr lang="en-GB"/>
          </a:p>
        </p:txBody>
      </p:sp>
    </p:spTree>
    <p:extLst>
      <p:ext uri="{BB962C8B-B14F-4D97-AF65-F5344CB8AC3E}">
        <p14:creationId xmlns:p14="http://schemas.microsoft.com/office/powerpoint/2010/main" val="165712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it-IT"/>
              <a:t>Modifica gli stili del testo dello schema
Secondo livello
Terzo livello
Quarto livello
Quinto livello</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it-IT"/>
              <a:t>Modifica gli stili del testo dello schema
Secondo livello
Terzo livello
Quarto livello
Quinto livello</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94713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it-IT"/>
              <a:t>Modifica gli stili del testo dello schema
Secondo livello
Terzo livello
Quarto livello
Quinto livello</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it-IT"/>
              <a:t>Modifica gli stili del testo dello schema
Secondo livello
Terzo livello
Quarto livello
Quinto livello</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it-IT"/>
              <a:t>Modifica gli stili del testo dello schema
Secondo livello
Terzo livello
Quarto livello
Quinto livello</a:t>
            </a:r>
            <a:endParaRPr lang="en-GB"/>
          </a:p>
        </p:txBody>
      </p:sp>
    </p:spTree>
    <p:extLst>
      <p:ext uri="{BB962C8B-B14F-4D97-AF65-F5344CB8AC3E}">
        <p14:creationId xmlns:p14="http://schemas.microsoft.com/office/powerpoint/2010/main" val="233414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it-IT"/>
              <a:t>Modifica gli stili del testo dello schema
Secondo livello
Terzo livello
Quarto livello
Quinto livello</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it-IT"/>
              <a:t>Modifica gli stili del testo dello schema
Secondo livello
Terzo livello
Quarto livello
Quinto livello</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0006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it-IT"/>
              <a:t>Fare clic sull'icona per inserire un'immagine</a:t>
            </a:r>
            <a:endParaRPr lang="en-GB"/>
          </a:p>
        </p:txBody>
      </p:sp>
    </p:spTree>
    <p:extLst>
      <p:ext uri="{BB962C8B-B14F-4D97-AF65-F5344CB8AC3E}">
        <p14:creationId xmlns:p14="http://schemas.microsoft.com/office/powerpoint/2010/main" val="261044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it-IT"/>
              <a:t>Fare clic per modificare lo stile del titolo dello schema</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it-IT" dirty="0"/>
              <a:t>Modifica gli stili del testo dello schema
Secondo livello
Terzo livello
Quarto livello
Quinto livello</a:t>
            </a:r>
            <a:endParaRPr lang="en-GB" dirty="0"/>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11" name="Picture 1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0" r:id="rId11"/>
    <p:sldLayoutId id="2147483661" r:id="rId12"/>
    <p:sldLayoutId id="2147483662" r:id="rId13"/>
    <p:sldLayoutId id="2147483663" r:id="rId14"/>
    <p:sldLayoutId id="2147483654" r:id="rId15"/>
    <p:sldLayoutId id="2147483655" r:id="rId16"/>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ilo.org/global/topics/safety-and-health-at-work/resources-library/publications/WCMS_745541/lang--en/index.htm" TargetMode="External"/><Relationship Id="rId3" Type="http://schemas.openxmlformats.org/officeDocument/2006/relationships/hyperlink" Target="https://www.ilo.org/global/topics/safety-and-health-at-work/events-training/events-meetings/world-day-safety-health-at-work/WCMS_742463/lang--en/index.htm" TargetMode="External"/><Relationship Id="rId7" Type="http://schemas.openxmlformats.org/officeDocument/2006/relationships/hyperlink" Target="https://www.ilo.org/global/topics/safety-and-health-at-work/resources-library/publications/WCMS_745549/lang--en/index.htm" TargetMode="External"/><Relationship Id="rId2" Type="http://schemas.openxmlformats.org/officeDocument/2006/relationships/hyperlink" Target="https://www.ilo.org/global/about-the-ilo/newsroom/news/WCMS_742898/lang--en/index.htm" TargetMode="External"/><Relationship Id="rId1" Type="http://schemas.openxmlformats.org/officeDocument/2006/relationships/slideLayout" Target="../slideLayouts/slideLayout2.xml"/><Relationship Id="rId6" Type="http://schemas.openxmlformats.org/officeDocument/2006/relationships/hyperlink" Target="https://www.ilo.org/global/topics/safety-and-health-at-work/events-training/events-meetings/world-day-safety-health-at-work/WCMS_742064/lang--en/index.htm" TargetMode="External"/><Relationship Id="rId5" Type="http://schemas.openxmlformats.org/officeDocument/2006/relationships/hyperlink" Target="https://www.youtube.com/watch?v=O7LU4KeAZKE&amp;feature=youtu.be" TargetMode="External"/><Relationship Id="rId4" Type="http://schemas.openxmlformats.org/officeDocument/2006/relationships/hyperlink" Target="https://www.ilo.org/global/topics/safety-and-health-at-work/resources-library/publications/WCMS_741813/lang--en/index.htm" TargetMode="External"/><Relationship Id="rId9" Type="http://schemas.openxmlformats.org/officeDocument/2006/relationships/hyperlink" Target="https://www.ilo.org/global/topics/safety-and-health-at-work/resources-library/publications/WCMS_748638/lang--en/index.ht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azzi@ilo.org" TargetMode="External"/><Relationship Id="rId2" Type="http://schemas.openxmlformats.org/officeDocument/2006/relationships/hyperlink" Target="mailto:labadmin-osh@ilo.org"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1</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9171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5402D3-A048-E84A-A959-93CEFDD15BB3}"/>
              </a:ext>
            </a:extLst>
          </p:cNvPr>
          <p:cNvSpPr>
            <a:spLocks noGrp="1"/>
          </p:cNvSpPr>
          <p:nvPr>
            <p:ph type="title"/>
          </p:nvPr>
        </p:nvSpPr>
        <p:spPr/>
        <p:txBody>
          <a:bodyPr/>
          <a:lstStyle/>
          <a:p>
            <a:r>
              <a:rPr lang="fr-FR" dirty="0"/>
              <a:t>2. </a:t>
            </a:r>
            <a:r>
              <a:rPr lang="en-GB" dirty="0"/>
              <a:t>Workload, work-pace, work-schedule </a:t>
            </a:r>
            <a:br>
              <a:rPr lang="en-GB" dirty="0"/>
            </a:br>
            <a:r>
              <a:rPr lang="en-GB" dirty="0">
                <a:solidFill>
                  <a:schemeClr val="accent2"/>
                </a:solidFill>
              </a:rPr>
              <a:t>Suggested actions</a:t>
            </a:r>
            <a:endParaRPr lang="fr-FR" dirty="0"/>
          </a:p>
        </p:txBody>
      </p:sp>
      <p:sp>
        <p:nvSpPr>
          <p:cNvPr id="3" name="Segnaposto contenuto 2">
            <a:extLst>
              <a:ext uri="{FF2B5EF4-FFF2-40B4-BE49-F238E27FC236}">
                <a16:creationId xmlns:a16="http://schemas.microsoft.com/office/drawing/2014/main" id="{6F94CA7D-2827-4B4B-BE17-5DC16F02C794}"/>
              </a:ext>
            </a:extLst>
          </p:cNvPr>
          <p:cNvSpPr>
            <a:spLocks noGrp="1"/>
          </p:cNvSpPr>
          <p:nvPr>
            <p:ph idx="1"/>
          </p:nvPr>
        </p:nvSpPr>
        <p:spPr/>
        <p:txBody>
          <a:bodyPr/>
          <a:lstStyle/>
          <a:p>
            <a:pPr lvl="2"/>
            <a:r>
              <a:rPr lang="en-GB" sz="2000" dirty="0"/>
              <a:t>Assess workload and adjust and redistribute work assignments, if needed</a:t>
            </a:r>
          </a:p>
          <a:p>
            <a:pPr lvl="2"/>
            <a:r>
              <a:rPr lang="en-GB" sz="2000" dirty="0"/>
              <a:t>Review and clearly define tasks, responsibilities and results to be achieved </a:t>
            </a:r>
          </a:p>
          <a:p>
            <a:pPr lvl="2"/>
            <a:r>
              <a:rPr lang="en-GB" sz="2000" dirty="0"/>
              <a:t>Improve working methods and ensure that the necessary equipment and supports are available to help workers complete their tasks safely and efficiently</a:t>
            </a:r>
          </a:p>
          <a:p>
            <a:pPr lvl="2"/>
            <a:r>
              <a:rPr lang="en-GB" sz="2000" dirty="0"/>
              <a:t>Acknowledge and appreciate workers’ efforts in coping with the changes</a:t>
            </a:r>
          </a:p>
          <a:p>
            <a:pPr lvl="2"/>
            <a:r>
              <a:rPr lang="en-GB" sz="2000" dirty="0"/>
              <a:t>Identify and discuss possible changes with workers (starting and finishing times, over time, etc.)</a:t>
            </a:r>
          </a:p>
          <a:p>
            <a:pPr lvl="2"/>
            <a:r>
              <a:rPr lang="en-GB" sz="2000" dirty="0"/>
              <a:t>Arrange work schedules to avoid excessively long working hours and ensure adequate rest periods sufficient for recovery</a:t>
            </a:r>
          </a:p>
          <a:p>
            <a:pPr lvl="2"/>
            <a:r>
              <a:rPr lang="en-GB" sz="2000" dirty="0"/>
              <a:t>Include sufficient breaks and encourage employees working from home to have regular breaks</a:t>
            </a:r>
          </a:p>
          <a:p>
            <a:pPr lvl="2"/>
            <a:r>
              <a:rPr lang="en-GB" sz="2000" dirty="0"/>
              <a:t>Encourage relaxation exercises, stretching ore recreational activities during breaks</a:t>
            </a:r>
          </a:p>
        </p:txBody>
      </p:sp>
      <p:sp>
        <p:nvSpPr>
          <p:cNvPr id="4" name="Segnaposto data 3">
            <a:extLst>
              <a:ext uri="{FF2B5EF4-FFF2-40B4-BE49-F238E27FC236}">
                <a16:creationId xmlns:a16="http://schemas.microsoft.com/office/drawing/2014/main" id="{F0CE1B7A-0A6D-A044-A3E5-4DCCA2F39CB7}"/>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6FCD8219-563F-0A49-9364-DA6B4D5E16B8}"/>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37C72ADD-4108-6447-983A-6FB2A5D0016F}"/>
              </a:ext>
            </a:extLst>
          </p:cNvPr>
          <p:cNvSpPr>
            <a:spLocks noGrp="1"/>
          </p:cNvSpPr>
          <p:nvPr>
            <p:ph type="sldNum" sz="quarter" idx="12"/>
          </p:nvPr>
        </p:nvSpPr>
        <p:spPr/>
        <p:txBody>
          <a:bodyPr/>
          <a:lstStyle/>
          <a:p>
            <a:fld id="{856227C0-AD57-4F9B-BAE3-EEFB0D0EE427}" type="slidenum">
              <a:rPr lang="en-GB" smtClean="0"/>
              <a:t>10</a:t>
            </a:fld>
            <a:endParaRPr lang="en-GB"/>
          </a:p>
        </p:txBody>
      </p:sp>
    </p:spTree>
    <p:extLst>
      <p:ext uri="{BB962C8B-B14F-4D97-AF65-F5344CB8AC3E}">
        <p14:creationId xmlns:p14="http://schemas.microsoft.com/office/powerpoint/2010/main" val="395288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0C4CFD-5ED7-CD45-9860-6E571CF9554E}"/>
              </a:ext>
            </a:extLst>
          </p:cNvPr>
          <p:cNvSpPr>
            <a:spLocks noGrp="1"/>
          </p:cNvSpPr>
          <p:nvPr>
            <p:ph type="title"/>
          </p:nvPr>
        </p:nvSpPr>
        <p:spPr/>
        <p:txBody>
          <a:bodyPr/>
          <a:lstStyle/>
          <a:p>
            <a:r>
              <a:rPr lang="en-GB"/>
              <a:t>3. Violence and harassment</a:t>
            </a:r>
          </a:p>
        </p:txBody>
      </p:sp>
      <p:sp>
        <p:nvSpPr>
          <p:cNvPr id="3" name="Segnaposto contenuto 2">
            <a:extLst>
              <a:ext uri="{FF2B5EF4-FFF2-40B4-BE49-F238E27FC236}">
                <a16:creationId xmlns:a16="http://schemas.microsoft.com/office/drawing/2014/main" id="{7D51E26F-2351-F144-828F-4D5F0E03DDB3}"/>
              </a:ext>
            </a:extLst>
          </p:cNvPr>
          <p:cNvSpPr>
            <a:spLocks noGrp="1"/>
          </p:cNvSpPr>
          <p:nvPr>
            <p:ph idx="1"/>
          </p:nvPr>
        </p:nvSpPr>
        <p:spPr/>
        <p:txBody>
          <a:bodyPr/>
          <a:lstStyle/>
          <a:p>
            <a:pPr lvl="1"/>
            <a:r>
              <a:rPr lang="en-GB" sz="2000" dirty="0"/>
              <a:t>The risk of violence and harassment (both physical and psychological) is likely to increase during COVID-19 pandemic, in particular:</a:t>
            </a:r>
          </a:p>
          <a:p>
            <a:pPr lvl="2"/>
            <a:r>
              <a:rPr lang="en-GB" sz="2000" dirty="0">
                <a:solidFill>
                  <a:schemeClr val="accent2"/>
                </a:solidFill>
              </a:rPr>
              <a:t>against healthcare workers</a:t>
            </a:r>
            <a:r>
              <a:rPr lang="en-GB" sz="2000" dirty="0"/>
              <a:t>, due to increased mortality rate, distress coupled with uncertainty about symptoms, unavailability of screening and tests, absence of vaccines and treatments, etc.</a:t>
            </a:r>
          </a:p>
          <a:p>
            <a:pPr lvl="2"/>
            <a:r>
              <a:rPr lang="en-GB" sz="2000" dirty="0">
                <a:solidFill>
                  <a:schemeClr val="accent2"/>
                </a:solidFill>
              </a:rPr>
              <a:t>against staff assigned to enforce measures and laws </a:t>
            </a:r>
            <a:r>
              <a:rPr lang="en-GB" sz="2000" dirty="0"/>
              <a:t>(for example, police officers and labour inspectors), due to restrictive measures against citizens' mobility and other protective measures</a:t>
            </a:r>
          </a:p>
          <a:p>
            <a:pPr lvl="2"/>
            <a:r>
              <a:rPr lang="en-GB" sz="2000" dirty="0">
                <a:solidFill>
                  <a:schemeClr val="accent2"/>
                </a:solidFill>
              </a:rPr>
              <a:t>against workers in </a:t>
            </a:r>
            <a:r>
              <a:rPr lang="en-GB" sz="2000" dirty="0"/>
              <a:t>the sale and transport of essential goods, due to  shortage of necessary items</a:t>
            </a:r>
          </a:p>
          <a:p>
            <a:pPr lvl="2"/>
            <a:r>
              <a:rPr lang="en-GB" sz="2000" dirty="0">
                <a:solidFill>
                  <a:schemeClr val="accent2"/>
                </a:solidFill>
              </a:rPr>
              <a:t>cyberbullying</a:t>
            </a:r>
            <a:r>
              <a:rPr lang="en-GB" sz="2000" dirty="0"/>
              <a:t>, due to large number of people working from home and using ICT</a:t>
            </a:r>
          </a:p>
          <a:p>
            <a:pPr lvl="2"/>
            <a:r>
              <a:rPr lang="en-GB" sz="2000" dirty="0">
                <a:solidFill>
                  <a:schemeClr val="accent2"/>
                </a:solidFill>
              </a:rPr>
              <a:t>domestic violence</a:t>
            </a:r>
            <a:r>
              <a:rPr lang="en-GB" sz="2000" dirty="0"/>
              <a:t>, due to spending more time in close contact with violent family members (because of distancing and confinement measures)</a:t>
            </a:r>
          </a:p>
        </p:txBody>
      </p:sp>
      <p:sp>
        <p:nvSpPr>
          <p:cNvPr id="4" name="Segnaposto data 3">
            <a:extLst>
              <a:ext uri="{FF2B5EF4-FFF2-40B4-BE49-F238E27FC236}">
                <a16:creationId xmlns:a16="http://schemas.microsoft.com/office/drawing/2014/main" id="{9B164CAE-460C-FA45-8B19-EA63533D24E6}"/>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FFBE11F7-EDCE-C446-8AA1-3EC802F1EF89}"/>
              </a:ext>
            </a:extLst>
          </p:cNvPr>
          <p:cNvSpPr>
            <a:spLocks noGrp="1"/>
          </p:cNvSpPr>
          <p:nvPr>
            <p:ph type="ftr" sz="quarter" idx="11"/>
          </p:nvPr>
        </p:nvSpPr>
        <p:spPr/>
        <p:txBody>
          <a:bodyPr/>
          <a:lstStyle/>
          <a:p>
            <a:r>
              <a:rPr lang="en-GB" dirty="0"/>
              <a:t>Advancing social justice, promoting decent work</a:t>
            </a:r>
          </a:p>
        </p:txBody>
      </p:sp>
      <p:sp>
        <p:nvSpPr>
          <p:cNvPr id="6" name="Segnaposto numero diapositiva 5">
            <a:extLst>
              <a:ext uri="{FF2B5EF4-FFF2-40B4-BE49-F238E27FC236}">
                <a16:creationId xmlns:a16="http://schemas.microsoft.com/office/drawing/2014/main" id="{50C8473D-23EF-AA4F-9826-A5B237C2E4C5}"/>
              </a:ext>
            </a:extLst>
          </p:cNvPr>
          <p:cNvSpPr>
            <a:spLocks noGrp="1"/>
          </p:cNvSpPr>
          <p:nvPr>
            <p:ph type="sldNum" sz="quarter" idx="12"/>
          </p:nvPr>
        </p:nvSpPr>
        <p:spPr/>
        <p:txBody>
          <a:bodyPr/>
          <a:lstStyle/>
          <a:p>
            <a:fld id="{856227C0-AD57-4F9B-BAE3-EEFB0D0EE427}" type="slidenum">
              <a:rPr lang="en-GB" smtClean="0"/>
              <a:t>11</a:t>
            </a:fld>
            <a:endParaRPr lang="en-GB"/>
          </a:p>
        </p:txBody>
      </p:sp>
    </p:spTree>
    <p:extLst>
      <p:ext uri="{BB962C8B-B14F-4D97-AF65-F5344CB8AC3E}">
        <p14:creationId xmlns:p14="http://schemas.microsoft.com/office/powerpoint/2010/main" val="4106264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B7A952-A5CA-0E41-92E4-FEEA660B9CD6}"/>
              </a:ext>
            </a:extLst>
          </p:cNvPr>
          <p:cNvSpPr>
            <a:spLocks noGrp="1"/>
          </p:cNvSpPr>
          <p:nvPr>
            <p:ph type="title"/>
          </p:nvPr>
        </p:nvSpPr>
        <p:spPr/>
        <p:txBody>
          <a:bodyPr/>
          <a:lstStyle/>
          <a:p>
            <a:r>
              <a:rPr lang="en-GB" dirty="0"/>
              <a:t>3. Violence and harassment</a:t>
            </a:r>
            <a:br>
              <a:rPr lang="en-GB" dirty="0"/>
            </a:br>
            <a:r>
              <a:rPr lang="en-GB" dirty="0">
                <a:solidFill>
                  <a:schemeClr val="accent2"/>
                </a:solidFill>
              </a:rPr>
              <a:t>Suggested actions</a:t>
            </a:r>
            <a:endParaRPr lang="fr-FR" dirty="0">
              <a:solidFill>
                <a:schemeClr val="accent2"/>
              </a:solidFill>
            </a:endParaRPr>
          </a:p>
        </p:txBody>
      </p:sp>
      <p:sp>
        <p:nvSpPr>
          <p:cNvPr id="3" name="Segnaposto contenuto 2">
            <a:extLst>
              <a:ext uri="{FF2B5EF4-FFF2-40B4-BE49-F238E27FC236}">
                <a16:creationId xmlns:a16="http://schemas.microsoft.com/office/drawing/2014/main" id="{A0FD3A7D-4BC6-9948-AC41-EDAD6B8E10DD}"/>
              </a:ext>
            </a:extLst>
          </p:cNvPr>
          <p:cNvSpPr>
            <a:spLocks noGrp="1"/>
          </p:cNvSpPr>
          <p:nvPr>
            <p:ph idx="1"/>
          </p:nvPr>
        </p:nvSpPr>
        <p:spPr/>
        <p:txBody>
          <a:bodyPr/>
          <a:lstStyle/>
          <a:p>
            <a:pPr lvl="2"/>
            <a:r>
              <a:rPr lang="en-GB" sz="2000" dirty="0"/>
              <a:t>Develop a workplace policy and ensure all staff are aware of it and abide by it</a:t>
            </a:r>
          </a:p>
          <a:p>
            <a:pPr lvl="2"/>
            <a:r>
              <a:rPr lang="en-GB" sz="2000" dirty="0"/>
              <a:t>Engineering and administrative measures to protect workers from third party violence and harassment</a:t>
            </a:r>
          </a:p>
          <a:p>
            <a:pPr lvl="2"/>
            <a:r>
              <a:rPr lang="en-GB" sz="2000" dirty="0"/>
              <a:t>Regularly consult with workers and representatives to see if violence and harassment is occurring</a:t>
            </a:r>
          </a:p>
          <a:p>
            <a:pPr lvl="2"/>
            <a:r>
              <a:rPr lang="en-GB" sz="2000" dirty="0"/>
              <a:t>Provide workers with clear instructions on how to effectively defuse hostile situations</a:t>
            </a:r>
          </a:p>
          <a:p>
            <a:pPr lvl="2"/>
            <a:r>
              <a:rPr lang="en-GB" sz="2000" dirty="0"/>
              <a:t>Establish procedures to prohibit discrimination and harassment and promote fair treatment of workers in relation to task assignments, workload and working-time arrangements</a:t>
            </a:r>
          </a:p>
          <a:p>
            <a:pPr lvl="2"/>
            <a:r>
              <a:rPr lang="en-GB" sz="2000" dirty="0"/>
              <a:t>Establish procedures to prohibit discrimination against people who have COVID-19</a:t>
            </a:r>
          </a:p>
          <a:p>
            <a:pPr lvl="2"/>
            <a:r>
              <a:rPr lang="en-GB" sz="2000" dirty="0"/>
              <a:t>Raise awareness about the effects of domestic violence and inform staff about public mitigation measures</a:t>
            </a:r>
          </a:p>
        </p:txBody>
      </p:sp>
      <p:sp>
        <p:nvSpPr>
          <p:cNvPr id="4" name="Segnaposto data 3">
            <a:extLst>
              <a:ext uri="{FF2B5EF4-FFF2-40B4-BE49-F238E27FC236}">
                <a16:creationId xmlns:a16="http://schemas.microsoft.com/office/drawing/2014/main" id="{1E4FAB83-ABD1-124E-97B9-1E6BE314519D}"/>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B524DD3C-0714-E142-9EC0-56DF6F693C2F}"/>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B30185E7-7145-9A4E-A06B-97CF18F0BBB4}"/>
              </a:ext>
            </a:extLst>
          </p:cNvPr>
          <p:cNvSpPr>
            <a:spLocks noGrp="1"/>
          </p:cNvSpPr>
          <p:nvPr>
            <p:ph type="sldNum" sz="quarter" idx="12"/>
          </p:nvPr>
        </p:nvSpPr>
        <p:spPr/>
        <p:txBody>
          <a:bodyPr/>
          <a:lstStyle/>
          <a:p>
            <a:fld id="{856227C0-AD57-4F9B-BAE3-EEFB0D0EE427}" type="slidenum">
              <a:rPr lang="en-GB" smtClean="0"/>
              <a:t>12</a:t>
            </a:fld>
            <a:endParaRPr lang="en-GB"/>
          </a:p>
        </p:txBody>
      </p:sp>
    </p:spTree>
    <p:extLst>
      <p:ext uri="{BB962C8B-B14F-4D97-AF65-F5344CB8AC3E}">
        <p14:creationId xmlns:p14="http://schemas.microsoft.com/office/powerpoint/2010/main" val="4216346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7F67B2-FC60-C649-9A65-179E947931E7}"/>
              </a:ext>
            </a:extLst>
          </p:cNvPr>
          <p:cNvSpPr>
            <a:spLocks noGrp="1"/>
          </p:cNvSpPr>
          <p:nvPr>
            <p:ph type="title"/>
          </p:nvPr>
        </p:nvSpPr>
        <p:spPr/>
        <p:txBody>
          <a:bodyPr/>
          <a:lstStyle/>
          <a:p>
            <a:r>
              <a:rPr lang="en-GB"/>
              <a:t>4. Work-life balance</a:t>
            </a:r>
          </a:p>
        </p:txBody>
      </p:sp>
      <p:sp>
        <p:nvSpPr>
          <p:cNvPr id="3" name="Segnaposto contenuto 2">
            <a:extLst>
              <a:ext uri="{FF2B5EF4-FFF2-40B4-BE49-F238E27FC236}">
                <a16:creationId xmlns:a16="http://schemas.microsoft.com/office/drawing/2014/main" id="{FBE9BB83-5873-A54F-9F60-7848F2492C42}"/>
              </a:ext>
            </a:extLst>
          </p:cNvPr>
          <p:cNvSpPr>
            <a:spLocks noGrp="1"/>
          </p:cNvSpPr>
          <p:nvPr>
            <p:ph idx="1"/>
          </p:nvPr>
        </p:nvSpPr>
        <p:spPr>
          <a:xfrm>
            <a:off x="490539" y="2393950"/>
            <a:ext cx="6067424" cy="3482975"/>
          </a:xfrm>
        </p:spPr>
        <p:txBody>
          <a:bodyPr/>
          <a:lstStyle/>
          <a:p>
            <a:pPr lvl="1"/>
            <a:r>
              <a:rPr lang="en-GB" sz="2000" dirty="0"/>
              <a:t>The COVID-19 pandemic may contribute to the deterioration of workers’ work-life balance, with negative effects on their mental health and well-being and their productivity</a:t>
            </a:r>
          </a:p>
          <a:p>
            <a:pPr lvl="2">
              <a:spcBef>
                <a:spcPts val="400"/>
              </a:spcBef>
            </a:pPr>
            <a:r>
              <a:rPr lang="en-GB" sz="2000" dirty="0"/>
              <a:t>Limitation of social life due to restrictions aimed at limiting the contagion</a:t>
            </a:r>
          </a:p>
          <a:p>
            <a:pPr lvl="2">
              <a:spcBef>
                <a:spcPts val="400"/>
              </a:spcBef>
            </a:pPr>
            <a:r>
              <a:rPr lang="en-GB" sz="2000" dirty="0"/>
              <a:t>Blurring boundaries between personal lives and work (particularly when working from home) </a:t>
            </a:r>
          </a:p>
          <a:p>
            <a:pPr lvl="2">
              <a:spcBef>
                <a:spcPts val="400"/>
              </a:spcBef>
            </a:pPr>
            <a:r>
              <a:rPr lang="en-GB" sz="2000" dirty="0"/>
              <a:t>Additional household chores and caregiving duties, such as childcare, home-schooling and taking care of older relatives and family members</a:t>
            </a:r>
          </a:p>
        </p:txBody>
      </p:sp>
      <p:sp>
        <p:nvSpPr>
          <p:cNvPr id="4" name="Segnaposto data 3">
            <a:extLst>
              <a:ext uri="{FF2B5EF4-FFF2-40B4-BE49-F238E27FC236}">
                <a16:creationId xmlns:a16="http://schemas.microsoft.com/office/drawing/2014/main" id="{8B757378-1EE8-5A4B-8D98-2084EBDF1DAF}"/>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F161685D-AB9A-B044-96B0-ABA9A96FE657}"/>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18DE748B-569E-3943-B636-ADDF2FD88BEB}"/>
              </a:ext>
            </a:extLst>
          </p:cNvPr>
          <p:cNvSpPr>
            <a:spLocks noGrp="1"/>
          </p:cNvSpPr>
          <p:nvPr>
            <p:ph type="sldNum" sz="quarter" idx="12"/>
          </p:nvPr>
        </p:nvSpPr>
        <p:spPr/>
        <p:txBody>
          <a:bodyPr/>
          <a:lstStyle/>
          <a:p>
            <a:fld id="{856227C0-AD57-4F9B-BAE3-EEFB0D0EE427}" type="slidenum">
              <a:rPr lang="en-GB" smtClean="0"/>
              <a:t>13</a:t>
            </a:fld>
            <a:endParaRPr lang="en-GB"/>
          </a:p>
        </p:txBody>
      </p:sp>
      <p:pic>
        <p:nvPicPr>
          <p:cNvPr id="7" name="Picture 1">
            <a:extLst>
              <a:ext uri="{FF2B5EF4-FFF2-40B4-BE49-F238E27FC236}">
                <a16:creationId xmlns:a16="http://schemas.microsoft.com/office/drawing/2014/main" id="{EB97AF29-D9F1-FF43-8557-ACF674779B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7962" y="2447926"/>
            <a:ext cx="5143501" cy="3429000"/>
          </a:xfrm>
          <a:prstGeom prst="rect">
            <a:avLst/>
          </a:prstGeom>
        </p:spPr>
      </p:pic>
    </p:spTree>
    <p:extLst>
      <p:ext uri="{BB962C8B-B14F-4D97-AF65-F5344CB8AC3E}">
        <p14:creationId xmlns:p14="http://schemas.microsoft.com/office/powerpoint/2010/main" val="203424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060C26-C1CC-4246-87EB-FAF49B2AD200}"/>
              </a:ext>
            </a:extLst>
          </p:cNvPr>
          <p:cNvSpPr>
            <a:spLocks noGrp="1"/>
          </p:cNvSpPr>
          <p:nvPr>
            <p:ph type="title"/>
          </p:nvPr>
        </p:nvSpPr>
        <p:spPr/>
        <p:txBody>
          <a:bodyPr/>
          <a:lstStyle/>
          <a:p>
            <a:r>
              <a:rPr lang="en-GB" dirty="0"/>
              <a:t>4. Work-life balance</a:t>
            </a:r>
            <a:br>
              <a:rPr lang="en-GB" dirty="0"/>
            </a:br>
            <a:r>
              <a:rPr lang="en-GB" dirty="0">
                <a:solidFill>
                  <a:schemeClr val="accent2"/>
                </a:solidFill>
              </a:rPr>
              <a:t>Suggested actions</a:t>
            </a:r>
            <a:endParaRPr lang="fr-FR" dirty="0"/>
          </a:p>
        </p:txBody>
      </p:sp>
      <p:sp>
        <p:nvSpPr>
          <p:cNvPr id="3" name="Segnaposto contenuto 2">
            <a:extLst>
              <a:ext uri="{FF2B5EF4-FFF2-40B4-BE49-F238E27FC236}">
                <a16:creationId xmlns:a16="http://schemas.microsoft.com/office/drawing/2014/main" id="{2C8F21F6-ACA5-FD42-BC28-9BFD4B9C58EE}"/>
              </a:ext>
            </a:extLst>
          </p:cNvPr>
          <p:cNvSpPr>
            <a:spLocks noGrp="1"/>
          </p:cNvSpPr>
          <p:nvPr>
            <p:ph idx="1"/>
          </p:nvPr>
        </p:nvSpPr>
        <p:spPr/>
        <p:txBody>
          <a:bodyPr/>
          <a:lstStyle/>
          <a:p>
            <a:pPr lvl="2"/>
            <a:r>
              <a:rPr lang="en-GB" sz="2000" dirty="0"/>
              <a:t>Increase flexibility in working-time arrangements so workers can meet their increased responsibilities</a:t>
            </a:r>
          </a:p>
          <a:p>
            <a:pPr lvl="2"/>
            <a:r>
              <a:rPr lang="en-GB" sz="2000" dirty="0"/>
              <a:t>Inform workers about sick leave policies</a:t>
            </a:r>
          </a:p>
          <a:p>
            <a:pPr lvl="2"/>
            <a:r>
              <a:rPr lang="en-GB" sz="2000" dirty="0"/>
              <a:t>Allow workers to use annual leave and/ or parental leave if needed</a:t>
            </a:r>
          </a:p>
          <a:p>
            <a:pPr marL="0" lvl="2" indent="0">
              <a:buNone/>
            </a:pPr>
            <a:r>
              <a:rPr lang="en-GB" sz="2000" dirty="0"/>
              <a:t>In particular, for </a:t>
            </a:r>
            <a:r>
              <a:rPr lang="en-GB" sz="2000" b="1" dirty="0">
                <a:solidFill>
                  <a:schemeClr val="accent2"/>
                </a:solidFill>
              </a:rPr>
              <a:t>employees working from home</a:t>
            </a:r>
          </a:p>
          <a:p>
            <a:pPr lvl="2"/>
            <a:r>
              <a:rPr lang="en-GB" sz="2000" dirty="0"/>
              <a:t>Combine flexibility with ground rules about when workers are or are not available for working order to allow them to disconnect from work at specified times reserved for rest and personal life</a:t>
            </a:r>
          </a:p>
          <a:p>
            <a:pPr lvl="2"/>
            <a:r>
              <a:rPr lang="en-GB" sz="2000" dirty="0"/>
              <a:t>Promote a focus on the quality of work rather than quantity</a:t>
            </a:r>
          </a:p>
          <a:p>
            <a:pPr lvl="2"/>
            <a:r>
              <a:rPr lang="en-GB" sz="2000" dirty="0"/>
              <a:t>Advise workers about creating a dedicated workspace free from disruptions and establishing boundaries around their working hours with their partners, children and/or house mates</a:t>
            </a:r>
          </a:p>
          <a:p>
            <a:endParaRPr lang="fr-FR" dirty="0"/>
          </a:p>
        </p:txBody>
      </p:sp>
      <p:sp>
        <p:nvSpPr>
          <p:cNvPr id="4" name="Segnaposto data 3">
            <a:extLst>
              <a:ext uri="{FF2B5EF4-FFF2-40B4-BE49-F238E27FC236}">
                <a16:creationId xmlns:a16="http://schemas.microsoft.com/office/drawing/2014/main" id="{6D51BD42-95A2-534F-8D29-2CB56E9890EC}"/>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2FDA3B0A-A747-984A-B7D9-24723CA7F487}"/>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5169E373-7748-F14D-9DBE-221BA663FC8E}"/>
              </a:ext>
            </a:extLst>
          </p:cNvPr>
          <p:cNvSpPr>
            <a:spLocks noGrp="1"/>
          </p:cNvSpPr>
          <p:nvPr>
            <p:ph type="sldNum" sz="quarter" idx="12"/>
          </p:nvPr>
        </p:nvSpPr>
        <p:spPr/>
        <p:txBody>
          <a:bodyPr/>
          <a:lstStyle/>
          <a:p>
            <a:fld id="{856227C0-AD57-4F9B-BAE3-EEFB0D0EE427}" type="slidenum">
              <a:rPr lang="en-GB" smtClean="0"/>
              <a:t>14</a:t>
            </a:fld>
            <a:endParaRPr lang="en-GB"/>
          </a:p>
        </p:txBody>
      </p:sp>
    </p:spTree>
    <p:extLst>
      <p:ext uri="{BB962C8B-B14F-4D97-AF65-F5344CB8AC3E}">
        <p14:creationId xmlns:p14="http://schemas.microsoft.com/office/powerpoint/2010/main" val="3794058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86E1FE-901D-5640-AC7C-1BC79225D18B}"/>
              </a:ext>
            </a:extLst>
          </p:cNvPr>
          <p:cNvSpPr>
            <a:spLocks noGrp="1"/>
          </p:cNvSpPr>
          <p:nvPr>
            <p:ph type="title"/>
          </p:nvPr>
        </p:nvSpPr>
        <p:spPr>
          <a:xfrm>
            <a:off x="490538" y="1423195"/>
            <a:ext cx="11210924" cy="720000"/>
          </a:xfrm>
        </p:spPr>
        <p:txBody>
          <a:bodyPr/>
          <a:lstStyle/>
          <a:p>
            <a:r>
              <a:rPr lang="en-GB"/>
              <a:t>5. Job Security</a:t>
            </a:r>
          </a:p>
        </p:txBody>
      </p:sp>
      <p:sp>
        <p:nvSpPr>
          <p:cNvPr id="3" name="Segnaposto contenuto 2">
            <a:extLst>
              <a:ext uri="{FF2B5EF4-FFF2-40B4-BE49-F238E27FC236}">
                <a16:creationId xmlns:a16="http://schemas.microsoft.com/office/drawing/2014/main" id="{7049500B-6A79-F54A-B72C-7D4AAEC7A608}"/>
              </a:ext>
            </a:extLst>
          </p:cNvPr>
          <p:cNvSpPr>
            <a:spLocks noGrp="1"/>
          </p:cNvSpPr>
          <p:nvPr>
            <p:ph idx="1"/>
          </p:nvPr>
        </p:nvSpPr>
        <p:spPr>
          <a:xfrm>
            <a:off x="490538" y="2393950"/>
            <a:ext cx="8101919" cy="3482975"/>
          </a:xfrm>
        </p:spPr>
        <p:txBody>
          <a:bodyPr/>
          <a:lstStyle/>
          <a:p>
            <a:pPr lvl="1"/>
            <a:r>
              <a:rPr lang="en-GB" sz="2000" dirty="0"/>
              <a:t>Due to the COVID-19 crisis,</a:t>
            </a:r>
          </a:p>
          <a:p>
            <a:pPr lvl="2">
              <a:spcBef>
                <a:spcPts val="400"/>
              </a:spcBef>
            </a:pPr>
            <a:r>
              <a:rPr lang="en-GB" sz="2000" dirty="0"/>
              <a:t>many enterprises have closed or need to downsize, restructure or merge to survive, with dramatic impact on unemployment</a:t>
            </a:r>
          </a:p>
          <a:p>
            <a:pPr lvl="2">
              <a:spcBef>
                <a:spcPts val="400"/>
              </a:spcBef>
            </a:pPr>
            <a:r>
              <a:rPr lang="en-GB" sz="2000" dirty="0"/>
              <a:t>many enterprises have to change work practices and procedures to adapt to the new requirements</a:t>
            </a:r>
          </a:p>
          <a:p>
            <a:pPr lvl="2">
              <a:spcBef>
                <a:spcPts val="400"/>
              </a:spcBef>
            </a:pPr>
            <a:r>
              <a:rPr lang="en-GB" sz="2000" dirty="0"/>
              <a:t>many workers are worried to lose their job and incomes (increasing stress, anxiety, depression and burnout)</a:t>
            </a:r>
          </a:p>
          <a:p>
            <a:pPr lvl="2">
              <a:spcBef>
                <a:spcPts val="400"/>
              </a:spcBef>
            </a:pPr>
            <a:r>
              <a:rPr lang="en-GB" sz="2000" dirty="0"/>
              <a:t>job prospects with other companies and institutions are difficult to find</a:t>
            </a:r>
          </a:p>
          <a:p>
            <a:pPr lvl="1">
              <a:spcBef>
                <a:spcPts val="1800"/>
              </a:spcBef>
              <a:spcAft>
                <a:spcPts val="0"/>
              </a:spcAft>
            </a:pPr>
            <a:r>
              <a:rPr lang="en-GB" sz="2000" dirty="0"/>
              <a:t>Groups of </a:t>
            </a:r>
            <a:r>
              <a:rPr lang="en-GB" sz="2000" b="1" dirty="0">
                <a:solidFill>
                  <a:srgbClr val="FF0000"/>
                </a:solidFill>
              </a:rPr>
              <a:t>workers at increased </a:t>
            </a:r>
            <a:r>
              <a:rPr lang="en-GB" sz="2000" b="1" dirty="0">
                <a:solidFill>
                  <a:schemeClr val="accent2"/>
                </a:solidFill>
              </a:rPr>
              <a:t>risk</a:t>
            </a:r>
            <a:r>
              <a:rPr lang="en-GB" sz="2000" dirty="0"/>
              <a:t>: workers with disabilities; young workers; workers in informal economy; casual workers; gig workers</a:t>
            </a:r>
          </a:p>
          <a:p>
            <a:endParaRPr lang="en-GB" dirty="0"/>
          </a:p>
        </p:txBody>
      </p:sp>
      <p:sp>
        <p:nvSpPr>
          <p:cNvPr id="4" name="Segnaposto data 3">
            <a:extLst>
              <a:ext uri="{FF2B5EF4-FFF2-40B4-BE49-F238E27FC236}">
                <a16:creationId xmlns:a16="http://schemas.microsoft.com/office/drawing/2014/main" id="{19E690B8-AE82-F54C-82BB-A22DC2DCC551}"/>
              </a:ext>
            </a:extLst>
          </p:cNvPr>
          <p:cNvSpPr>
            <a:spLocks noGrp="1"/>
          </p:cNvSpPr>
          <p:nvPr>
            <p:ph type="dt" sz="half" idx="10"/>
          </p:nvPr>
        </p:nvSpPr>
        <p:spPr/>
        <p:txBody>
          <a:bodyPr/>
          <a:lstStyle/>
          <a:p>
            <a:r>
              <a:rPr lang="en-GB" dirty="0"/>
              <a:t>Date: Monday / 01 / October / 2019</a:t>
            </a:r>
          </a:p>
        </p:txBody>
      </p:sp>
      <p:sp>
        <p:nvSpPr>
          <p:cNvPr id="5" name="Segnaposto piè di pagina 4">
            <a:extLst>
              <a:ext uri="{FF2B5EF4-FFF2-40B4-BE49-F238E27FC236}">
                <a16:creationId xmlns:a16="http://schemas.microsoft.com/office/drawing/2014/main" id="{2A24694F-C2A4-8F49-A131-0EB8F6625841}"/>
              </a:ext>
            </a:extLst>
          </p:cNvPr>
          <p:cNvSpPr>
            <a:spLocks noGrp="1"/>
          </p:cNvSpPr>
          <p:nvPr>
            <p:ph type="ftr" sz="quarter" idx="11"/>
          </p:nvPr>
        </p:nvSpPr>
        <p:spPr/>
        <p:txBody>
          <a:bodyPr/>
          <a:lstStyle/>
          <a:p>
            <a:r>
              <a:rPr lang="en-GB" dirty="0"/>
              <a:t>Advancing social justice, promoting decent work</a:t>
            </a:r>
          </a:p>
        </p:txBody>
      </p:sp>
      <p:sp>
        <p:nvSpPr>
          <p:cNvPr id="6" name="Segnaposto numero diapositiva 5">
            <a:extLst>
              <a:ext uri="{FF2B5EF4-FFF2-40B4-BE49-F238E27FC236}">
                <a16:creationId xmlns:a16="http://schemas.microsoft.com/office/drawing/2014/main" id="{B1AC4F36-8CE5-E74D-98BD-B106AF9CCC9D}"/>
              </a:ext>
            </a:extLst>
          </p:cNvPr>
          <p:cNvSpPr>
            <a:spLocks noGrp="1"/>
          </p:cNvSpPr>
          <p:nvPr>
            <p:ph type="sldNum" sz="quarter" idx="12"/>
          </p:nvPr>
        </p:nvSpPr>
        <p:spPr/>
        <p:txBody>
          <a:bodyPr/>
          <a:lstStyle/>
          <a:p>
            <a:fld id="{856227C0-AD57-4F9B-BAE3-EEFB0D0EE427}" type="slidenum">
              <a:rPr lang="en-GB" smtClean="0"/>
              <a:t>15</a:t>
            </a:fld>
            <a:endParaRPr lang="en-GB"/>
          </a:p>
        </p:txBody>
      </p:sp>
      <p:pic>
        <p:nvPicPr>
          <p:cNvPr id="8" name="Immagine 7">
            <a:extLst>
              <a:ext uri="{FF2B5EF4-FFF2-40B4-BE49-F238E27FC236}">
                <a16:creationId xmlns:a16="http://schemas.microsoft.com/office/drawing/2014/main" id="{30587AD5-C90F-9B4B-BCD2-D7EE9B2F6D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002" t="12276" r="40920"/>
          <a:stretch/>
        </p:blipFill>
        <p:spPr>
          <a:xfrm>
            <a:off x="8723086" y="2393950"/>
            <a:ext cx="2978376" cy="3482975"/>
          </a:xfrm>
          <a:prstGeom prst="rect">
            <a:avLst/>
          </a:prstGeom>
        </p:spPr>
      </p:pic>
    </p:spTree>
    <p:extLst>
      <p:ext uri="{BB962C8B-B14F-4D97-AF65-F5344CB8AC3E}">
        <p14:creationId xmlns:p14="http://schemas.microsoft.com/office/powerpoint/2010/main" val="3980108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05B922-26A7-C042-B3C4-B4B59048A946}"/>
              </a:ext>
            </a:extLst>
          </p:cNvPr>
          <p:cNvSpPr>
            <a:spLocks noGrp="1"/>
          </p:cNvSpPr>
          <p:nvPr>
            <p:ph type="title"/>
          </p:nvPr>
        </p:nvSpPr>
        <p:spPr/>
        <p:txBody>
          <a:bodyPr/>
          <a:lstStyle/>
          <a:p>
            <a:r>
              <a:rPr lang="en-GB" dirty="0"/>
              <a:t>5. Job security</a:t>
            </a:r>
            <a:br>
              <a:rPr lang="en-GB" dirty="0"/>
            </a:br>
            <a:r>
              <a:rPr lang="en-GB" dirty="0">
                <a:solidFill>
                  <a:schemeClr val="accent2"/>
                </a:solidFill>
              </a:rPr>
              <a:t>Suggested actions</a:t>
            </a:r>
            <a:endParaRPr lang="fr-FR" dirty="0">
              <a:solidFill>
                <a:schemeClr val="accent2"/>
              </a:solidFill>
            </a:endParaRPr>
          </a:p>
        </p:txBody>
      </p:sp>
      <p:sp>
        <p:nvSpPr>
          <p:cNvPr id="3" name="Segnaposto contenuto 2">
            <a:extLst>
              <a:ext uri="{FF2B5EF4-FFF2-40B4-BE49-F238E27FC236}">
                <a16:creationId xmlns:a16="http://schemas.microsoft.com/office/drawing/2014/main" id="{157063A9-373B-FE46-91BA-813226721877}"/>
              </a:ext>
            </a:extLst>
          </p:cNvPr>
          <p:cNvSpPr>
            <a:spLocks noGrp="1"/>
          </p:cNvSpPr>
          <p:nvPr>
            <p:ph idx="1"/>
          </p:nvPr>
        </p:nvSpPr>
        <p:spPr/>
        <p:txBody>
          <a:bodyPr/>
          <a:lstStyle/>
          <a:p>
            <a:pPr lvl="2"/>
            <a:r>
              <a:rPr lang="en-GB" sz="2000" dirty="0"/>
              <a:t>Protect workers from unfair dismissal</a:t>
            </a:r>
          </a:p>
          <a:p>
            <a:pPr lvl="2"/>
            <a:r>
              <a:rPr lang="en-GB" sz="2000" dirty="0"/>
              <a:t>Remind workers of their rights in terms of leave, sick leave, parental and other policies</a:t>
            </a:r>
          </a:p>
          <a:p>
            <a:pPr lvl="2"/>
            <a:r>
              <a:rPr lang="en-GB" sz="2000" dirty="0"/>
              <a:t>Introduce temporary measures in order to avoid redundancies (temporarily working on reduced hours, reducing/banning overtime, reallocating workers to other tasks, etc.)</a:t>
            </a:r>
          </a:p>
          <a:p>
            <a:pPr lvl="2"/>
            <a:r>
              <a:rPr lang="en-GB" sz="2000" dirty="0"/>
              <a:t>Explore the options governments have implemented to support businesses and the workforce</a:t>
            </a:r>
          </a:p>
          <a:p>
            <a:pPr lvl="2"/>
            <a:r>
              <a:rPr lang="en-GB" sz="2000" dirty="0"/>
              <a:t>Establish plans to recover from the COVID-19 crisis and inform workers </a:t>
            </a:r>
            <a:r>
              <a:rPr lang="en-GB" sz="2000" dirty="0" smtClean="0"/>
              <a:t>about them</a:t>
            </a:r>
            <a:endParaRPr lang="en-GB" sz="2000" dirty="0"/>
          </a:p>
          <a:p>
            <a:pPr lvl="2"/>
            <a:r>
              <a:rPr lang="en-GB" sz="2000" dirty="0"/>
              <a:t>Encourage workers, their representatives, supervisors and managers to communicate openly</a:t>
            </a:r>
          </a:p>
          <a:p>
            <a:pPr lvl="2"/>
            <a:r>
              <a:rPr lang="en-GB" sz="2000" dirty="0"/>
              <a:t>Encourage workers involved in lay-offs or working part-time to take advantage of the time available to improve their skills by offering training opportunities</a:t>
            </a:r>
          </a:p>
        </p:txBody>
      </p:sp>
      <p:sp>
        <p:nvSpPr>
          <p:cNvPr id="4" name="Segnaposto data 3">
            <a:extLst>
              <a:ext uri="{FF2B5EF4-FFF2-40B4-BE49-F238E27FC236}">
                <a16:creationId xmlns:a16="http://schemas.microsoft.com/office/drawing/2014/main" id="{4130E097-1AE2-2040-A031-81110C823EE9}"/>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9C2A002F-2458-734D-AA9A-33B87D8FBFD8}"/>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C1963C77-104C-BC47-AED5-44A7CD856184}"/>
              </a:ext>
            </a:extLst>
          </p:cNvPr>
          <p:cNvSpPr>
            <a:spLocks noGrp="1"/>
          </p:cNvSpPr>
          <p:nvPr>
            <p:ph type="sldNum" sz="quarter" idx="12"/>
          </p:nvPr>
        </p:nvSpPr>
        <p:spPr/>
        <p:txBody>
          <a:bodyPr/>
          <a:lstStyle/>
          <a:p>
            <a:fld id="{856227C0-AD57-4F9B-BAE3-EEFB0D0EE427}" type="slidenum">
              <a:rPr lang="en-GB" smtClean="0"/>
              <a:t>16</a:t>
            </a:fld>
            <a:endParaRPr lang="en-GB"/>
          </a:p>
        </p:txBody>
      </p:sp>
    </p:spTree>
    <p:extLst>
      <p:ext uri="{BB962C8B-B14F-4D97-AF65-F5344CB8AC3E}">
        <p14:creationId xmlns:p14="http://schemas.microsoft.com/office/powerpoint/2010/main" val="1231695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BD2A6E-ECFD-7B40-9F3A-9ED23B5B81FE}"/>
              </a:ext>
            </a:extLst>
          </p:cNvPr>
          <p:cNvSpPr>
            <a:spLocks noGrp="1"/>
          </p:cNvSpPr>
          <p:nvPr>
            <p:ph type="title"/>
          </p:nvPr>
        </p:nvSpPr>
        <p:spPr/>
        <p:txBody>
          <a:bodyPr/>
          <a:lstStyle/>
          <a:p>
            <a:r>
              <a:rPr lang="fr-FR" dirty="0"/>
              <a:t>6. </a:t>
            </a:r>
            <a:r>
              <a:rPr lang="en-GB" dirty="0"/>
              <a:t>Management leadership</a:t>
            </a:r>
            <a:endParaRPr lang="fr-FR" dirty="0"/>
          </a:p>
        </p:txBody>
      </p:sp>
      <p:sp>
        <p:nvSpPr>
          <p:cNvPr id="3" name="Segnaposto contenuto 2">
            <a:extLst>
              <a:ext uri="{FF2B5EF4-FFF2-40B4-BE49-F238E27FC236}">
                <a16:creationId xmlns:a16="http://schemas.microsoft.com/office/drawing/2014/main" id="{9AF9136E-4B5B-E84E-A39F-0D15BD32A612}"/>
              </a:ext>
            </a:extLst>
          </p:cNvPr>
          <p:cNvSpPr>
            <a:spLocks noGrp="1"/>
          </p:cNvSpPr>
          <p:nvPr>
            <p:ph idx="1"/>
          </p:nvPr>
        </p:nvSpPr>
        <p:spPr>
          <a:xfrm>
            <a:off x="490538" y="2393950"/>
            <a:ext cx="11210924" cy="3482975"/>
          </a:xfrm>
        </p:spPr>
        <p:txBody>
          <a:bodyPr/>
          <a:lstStyle/>
          <a:p>
            <a:pPr lvl="1"/>
            <a:r>
              <a:rPr lang="en-GB" sz="2000" dirty="0"/>
              <a:t>During the COVID-19 pandemic, employers are facing difficult challenges </a:t>
            </a:r>
          </a:p>
          <a:p>
            <a:pPr lvl="2"/>
            <a:r>
              <a:rPr lang="en-GB" sz="2000" dirty="0"/>
              <a:t>multiple fronts (family, workers, customers, suppliers and business partners, governmental and financial systems) </a:t>
            </a:r>
          </a:p>
          <a:p>
            <a:pPr lvl="2"/>
            <a:r>
              <a:rPr lang="en-GB" sz="2000" dirty="0"/>
              <a:t>constant flux: spread of the contagion, rules and regulations, market challenges, temporary changes to labour law, OSH requirements, etc.</a:t>
            </a:r>
          </a:p>
          <a:p>
            <a:pPr lvl="2"/>
            <a:endParaRPr lang="en-GB" sz="2000" dirty="0"/>
          </a:p>
          <a:p>
            <a:pPr lvl="1"/>
            <a:r>
              <a:rPr lang="en-GB" sz="2000" dirty="0"/>
              <a:t>Employers and managers find themselves under strong pressure, which generates stress. </a:t>
            </a:r>
          </a:p>
          <a:p>
            <a:pPr lvl="1"/>
            <a:r>
              <a:rPr lang="en-GB" sz="2000" dirty="0"/>
              <a:t>At the same time they have a critical role to play in protecting their workers from the stress and psychological pressure generated by the pandemic.</a:t>
            </a:r>
            <a:endParaRPr lang="en-GB" dirty="0"/>
          </a:p>
          <a:p>
            <a:endParaRPr lang="en-GB" dirty="0"/>
          </a:p>
        </p:txBody>
      </p:sp>
      <p:sp>
        <p:nvSpPr>
          <p:cNvPr id="4" name="Segnaposto data 3">
            <a:extLst>
              <a:ext uri="{FF2B5EF4-FFF2-40B4-BE49-F238E27FC236}">
                <a16:creationId xmlns:a16="http://schemas.microsoft.com/office/drawing/2014/main" id="{31C12ECB-0826-894F-887C-2B84A78BE90F}"/>
              </a:ext>
            </a:extLst>
          </p:cNvPr>
          <p:cNvSpPr>
            <a:spLocks noGrp="1"/>
          </p:cNvSpPr>
          <p:nvPr>
            <p:ph type="dt" sz="half" idx="10"/>
          </p:nvPr>
        </p:nvSpPr>
        <p:spPr/>
        <p:txBody>
          <a:bodyPr/>
          <a:lstStyle/>
          <a:p>
            <a:r>
              <a:rPr lang="en-GB" dirty="0"/>
              <a:t>Date: Monday / 01 / October / 2019</a:t>
            </a:r>
          </a:p>
        </p:txBody>
      </p:sp>
      <p:sp>
        <p:nvSpPr>
          <p:cNvPr id="5" name="Segnaposto piè di pagina 4">
            <a:extLst>
              <a:ext uri="{FF2B5EF4-FFF2-40B4-BE49-F238E27FC236}">
                <a16:creationId xmlns:a16="http://schemas.microsoft.com/office/drawing/2014/main" id="{C6146019-DF88-224B-A4D5-27953C808982}"/>
              </a:ext>
            </a:extLst>
          </p:cNvPr>
          <p:cNvSpPr>
            <a:spLocks noGrp="1"/>
          </p:cNvSpPr>
          <p:nvPr>
            <p:ph type="ftr" sz="quarter" idx="11"/>
          </p:nvPr>
        </p:nvSpPr>
        <p:spPr/>
        <p:txBody>
          <a:bodyPr/>
          <a:lstStyle/>
          <a:p>
            <a:r>
              <a:rPr lang="en-GB" dirty="0"/>
              <a:t>Advancing social justice, promoting decent work</a:t>
            </a:r>
          </a:p>
        </p:txBody>
      </p:sp>
      <p:sp>
        <p:nvSpPr>
          <p:cNvPr id="6" name="Segnaposto numero diapositiva 5">
            <a:extLst>
              <a:ext uri="{FF2B5EF4-FFF2-40B4-BE49-F238E27FC236}">
                <a16:creationId xmlns:a16="http://schemas.microsoft.com/office/drawing/2014/main" id="{09C8CBB6-BE0D-4944-BE6D-ECD34D9275F6}"/>
              </a:ext>
            </a:extLst>
          </p:cNvPr>
          <p:cNvSpPr>
            <a:spLocks noGrp="1"/>
          </p:cNvSpPr>
          <p:nvPr>
            <p:ph type="sldNum" sz="quarter" idx="12"/>
          </p:nvPr>
        </p:nvSpPr>
        <p:spPr/>
        <p:txBody>
          <a:bodyPr/>
          <a:lstStyle/>
          <a:p>
            <a:fld id="{856227C0-AD57-4F9B-BAE3-EEFB0D0EE427}" type="slidenum">
              <a:rPr lang="en-GB" smtClean="0"/>
              <a:t>17</a:t>
            </a:fld>
            <a:endParaRPr lang="en-GB"/>
          </a:p>
        </p:txBody>
      </p:sp>
    </p:spTree>
    <p:extLst>
      <p:ext uri="{BB962C8B-B14F-4D97-AF65-F5344CB8AC3E}">
        <p14:creationId xmlns:p14="http://schemas.microsoft.com/office/powerpoint/2010/main" val="420186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E68A-9D00-6146-8F8A-0B105D3BE8B3}"/>
              </a:ext>
            </a:extLst>
          </p:cNvPr>
          <p:cNvSpPr>
            <a:spLocks noGrp="1"/>
          </p:cNvSpPr>
          <p:nvPr>
            <p:ph type="title"/>
          </p:nvPr>
        </p:nvSpPr>
        <p:spPr/>
        <p:txBody>
          <a:bodyPr/>
          <a:lstStyle/>
          <a:p>
            <a:r>
              <a:rPr lang="fr-FR" dirty="0"/>
              <a:t>6. </a:t>
            </a:r>
            <a:r>
              <a:rPr lang="en-GB" dirty="0"/>
              <a:t>Management leadership</a:t>
            </a:r>
            <a:br>
              <a:rPr lang="en-GB" dirty="0"/>
            </a:br>
            <a:r>
              <a:rPr lang="en-GB" dirty="0">
                <a:solidFill>
                  <a:schemeClr val="accent2"/>
                </a:solidFill>
              </a:rPr>
              <a:t>Suggested actions</a:t>
            </a:r>
            <a:endParaRPr lang="fr-FR" dirty="0">
              <a:solidFill>
                <a:schemeClr val="accent2"/>
              </a:solidFill>
            </a:endParaRPr>
          </a:p>
        </p:txBody>
      </p:sp>
      <p:sp>
        <p:nvSpPr>
          <p:cNvPr id="3" name="Segnaposto contenuto 2">
            <a:extLst>
              <a:ext uri="{FF2B5EF4-FFF2-40B4-BE49-F238E27FC236}">
                <a16:creationId xmlns:a16="http://schemas.microsoft.com/office/drawing/2014/main" id="{D5B7E982-8D7B-BA4C-8743-F877A137569D}"/>
              </a:ext>
            </a:extLst>
          </p:cNvPr>
          <p:cNvSpPr>
            <a:spLocks noGrp="1"/>
          </p:cNvSpPr>
          <p:nvPr>
            <p:ph idx="1"/>
          </p:nvPr>
        </p:nvSpPr>
        <p:spPr/>
        <p:txBody>
          <a:bodyPr/>
          <a:lstStyle/>
          <a:p>
            <a:pPr lvl="2"/>
            <a:r>
              <a:rPr lang="en-GB" sz="2000" dirty="0"/>
              <a:t>Be informed by reliable information from national and local authorities regarding the pandemic</a:t>
            </a:r>
          </a:p>
          <a:p>
            <a:pPr lvl="2"/>
            <a:r>
              <a:rPr lang="en-GB" sz="2000" dirty="0"/>
              <a:t>Ensure that you have clear business plans and OSH protocols and fine tune them as necessary</a:t>
            </a:r>
          </a:p>
          <a:p>
            <a:pPr lvl="2"/>
            <a:r>
              <a:rPr lang="en-GB" sz="2000" dirty="0"/>
              <a:t>Give priority to the safety of workers</a:t>
            </a:r>
          </a:p>
          <a:p>
            <a:pPr lvl="2"/>
            <a:r>
              <a:rPr lang="en-GB" sz="2000" dirty="0"/>
              <a:t>Share purpose and values with your workers, giving them a sense of belonging </a:t>
            </a:r>
          </a:p>
          <a:p>
            <a:pPr lvl="2"/>
            <a:r>
              <a:rPr lang="en-GB" sz="2000" dirty="0"/>
              <a:t>Make a clear commitment to actively help workers promote and protect their physical and mental health</a:t>
            </a:r>
          </a:p>
          <a:p>
            <a:pPr lvl="2"/>
            <a:r>
              <a:rPr lang="en-GB" sz="2000" dirty="0"/>
              <a:t>Take advantage of the new experience of the pandemic to set up positive changes that will last</a:t>
            </a:r>
          </a:p>
          <a:p>
            <a:pPr lvl="2"/>
            <a:r>
              <a:rPr lang="en-GB" sz="2000" dirty="0"/>
              <a:t>Focus on moving the enterprise and workforce beyond the emergency and prepare for the future</a:t>
            </a:r>
          </a:p>
          <a:p>
            <a:pPr lvl="2"/>
            <a:r>
              <a:rPr lang="en-GB" sz="2000" dirty="0"/>
              <a:t>Be a role model for your staff: take OSH seriously, including related to stress and mental health</a:t>
            </a:r>
          </a:p>
        </p:txBody>
      </p:sp>
      <p:sp>
        <p:nvSpPr>
          <p:cNvPr id="4" name="Segnaposto data 3">
            <a:extLst>
              <a:ext uri="{FF2B5EF4-FFF2-40B4-BE49-F238E27FC236}">
                <a16:creationId xmlns:a16="http://schemas.microsoft.com/office/drawing/2014/main" id="{924CF7BA-AF6C-3941-ADDA-8FDDD0107CC4}"/>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D6621AEF-587E-5D42-B3CA-49955CBE5573}"/>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D844B08E-E809-0547-97E0-2E915745BCD4}"/>
              </a:ext>
            </a:extLst>
          </p:cNvPr>
          <p:cNvSpPr>
            <a:spLocks noGrp="1"/>
          </p:cNvSpPr>
          <p:nvPr>
            <p:ph type="sldNum" sz="quarter" idx="12"/>
          </p:nvPr>
        </p:nvSpPr>
        <p:spPr/>
        <p:txBody>
          <a:bodyPr/>
          <a:lstStyle/>
          <a:p>
            <a:fld id="{856227C0-AD57-4F9B-BAE3-EEFB0D0EE427}" type="slidenum">
              <a:rPr lang="en-GB" smtClean="0"/>
              <a:t>18</a:t>
            </a:fld>
            <a:endParaRPr lang="en-GB"/>
          </a:p>
        </p:txBody>
      </p:sp>
    </p:spTree>
    <p:extLst>
      <p:ext uri="{BB962C8B-B14F-4D97-AF65-F5344CB8AC3E}">
        <p14:creationId xmlns:p14="http://schemas.microsoft.com/office/powerpoint/2010/main" val="271403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F0A25F70-47FB-0E4E-A9DC-B2F21A28863C}"/>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4838" t="-1344" r="13341" b="406"/>
          <a:stretch/>
        </p:blipFill>
        <p:spPr>
          <a:xfrm flipH="1">
            <a:off x="8348662" y="2393950"/>
            <a:ext cx="3352801" cy="3649645"/>
          </a:xfrm>
          <a:prstGeom prst="rect">
            <a:avLst/>
          </a:prstGeom>
          <a:effectLst>
            <a:softEdge rad="0"/>
          </a:effectLst>
        </p:spPr>
      </p:pic>
      <p:sp>
        <p:nvSpPr>
          <p:cNvPr id="2" name="Titolo 1">
            <a:extLst>
              <a:ext uri="{FF2B5EF4-FFF2-40B4-BE49-F238E27FC236}">
                <a16:creationId xmlns:a16="http://schemas.microsoft.com/office/drawing/2014/main" id="{D423BEA2-A65A-E744-82C5-5AF2CF95DE00}"/>
              </a:ext>
            </a:extLst>
          </p:cNvPr>
          <p:cNvSpPr>
            <a:spLocks noGrp="1"/>
          </p:cNvSpPr>
          <p:nvPr>
            <p:ph type="title"/>
          </p:nvPr>
        </p:nvSpPr>
        <p:spPr/>
        <p:txBody>
          <a:bodyPr/>
          <a:lstStyle/>
          <a:p>
            <a:r>
              <a:rPr lang="fr-FR" dirty="0"/>
              <a:t>7. </a:t>
            </a:r>
            <a:r>
              <a:rPr lang="en-GB" dirty="0"/>
              <a:t>Communication, information and training</a:t>
            </a:r>
            <a:endParaRPr lang="fr-FR" dirty="0"/>
          </a:p>
        </p:txBody>
      </p:sp>
      <p:sp>
        <p:nvSpPr>
          <p:cNvPr id="3" name="Segnaposto contenuto 2">
            <a:extLst>
              <a:ext uri="{FF2B5EF4-FFF2-40B4-BE49-F238E27FC236}">
                <a16:creationId xmlns:a16="http://schemas.microsoft.com/office/drawing/2014/main" id="{6CE1BB4E-145B-BE47-8AF2-92EF2B9AAD86}"/>
              </a:ext>
            </a:extLst>
          </p:cNvPr>
          <p:cNvSpPr>
            <a:spLocks noGrp="1"/>
          </p:cNvSpPr>
          <p:nvPr>
            <p:ph idx="1"/>
          </p:nvPr>
        </p:nvSpPr>
        <p:spPr>
          <a:xfrm>
            <a:off x="490538" y="2393950"/>
            <a:ext cx="7499911" cy="3482975"/>
          </a:xfrm>
        </p:spPr>
        <p:txBody>
          <a:bodyPr/>
          <a:lstStyle/>
          <a:p>
            <a:pPr lvl="1"/>
            <a:r>
              <a:rPr lang="en-GB" sz="2000" dirty="0"/>
              <a:t>Extensive media coverage of the epidemic is essential to encourage precautionary and preventive measures, but it can also influence the psychological response to the infectious disease threat, amplifying apprehension, worries and anxiety. </a:t>
            </a:r>
          </a:p>
          <a:p>
            <a:pPr lvl="1"/>
            <a:r>
              <a:rPr lang="en-GB" sz="2000" dirty="0"/>
              <a:t>The increasing amount of fake news and misinformation surrounding the COVID-19 crisis is detrimental to people’s mental health and well-being.</a:t>
            </a:r>
          </a:p>
          <a:p>
            <a:pPr lvl="1"/>
            <a:r>
              <a:rPr lang="en-GB" sz="2000" dirty="0"/>
              <a:t>Fake news can increase stereotypes, prejudice and discrimination. It can also lead to confusion over what information is true or false, impairing the adoption of adequate preventive measures and exposing people to behaviours that may endanger their health.</a:t>
            </a:r>
          </a:p>
          <a:p>
            <a:endParaRPr lang="en-GB" dirty="0"/>
          </a:p>
        </p:txBody>
      </p:sp>
      <p:sp>
        <p:nvSpPr>
          <p:cNvPr id="4" name="Segnaposto data 3">
            <a:extLst>
              <a:ext uri="{FF2B5EF4-FFF2-40B4-BE49-F238E27FC236}">
                <a16:creationId xmlns:a16="http://schemas.microsoft.com/office/drawing/2014/main" id="{D815AF45-A61D-0044-AFEA-7A1FA20D486F}"/>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C39B0336-8904-1A46-83A0-AA7C57AE7AF7}"/>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45BD03FC-ECA3-A04C-9688-1D782C90164A}"/>
              </a:ext>
            </a:extLst>
          </p:cNvPr>
          <p:cNvSpPr>
            <a:spLocks noGrp="1"/>
          </p:cNvSpPr>
          <p:nvPr>
            <p:ph type="sldNum" sz="quarter" idx="12"/>
          </p:nvPr>
        </p:nvSpPr>
        <p:spPr/>
        <p:txBody>
          <a:bodyPr/>
          <a:lstStyle/>
          <a:p>
            <a:fld id="{856227C0-AD57-4F9B-BAE3-EEFB0D0EE427}" type="slidenum">
              <a:rPr lang="en-GB" smtClean="0"/>
              <a:t>19</a:t>
            </a:fld>
            <a:endParaRPr lang="en-GB"/>
          </a:p>
        </p:txBody>
      </p:sp>
    </p:spTree>
    <p:extLst>
      <p:ext uri="{BB962C8B-B14F-4D97-AF65-F5344CB8AC3E}">
        <p14:creationId xmlns:p14="http://schemas.microsoft.com/office/powerpoint/2010/main" val="670855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B8EE72-B384-1F4B-ACE6-FBCEE5E28A47}"/>
              </a:ext>
            </a:extLst>
          </p:cNvPr>
          <p:cNvSpPr>
            <a:spLocks noGrp="1"/>
          </p:cNvSpPr>
          <p:nvPr>
            <p:ph type="title"/>
          </p:nvPr>
        </p:nvSpPr>
        <p:spPr/>
        <p:txBody>
          <a:bodyPr/>
          <a:lstStyle/>
          <a:p>
            <a:r>
              <a:rPr lang="en-GB"/>
              <a:t>Psychosocial risks during COVID-19 pandemic</a:t>
            </a:r>
          </a:p>
        </p:txBody>
      </p:sp>
      <p:sp>
        <p:nvSpPr>
          <p:cNvPr id="3" name="Segnaposto contenuto 2">
            <a:extLst>
              <a:ext uri="{FF2B5EF4-FFF2-40B4-BE49-F238E27FC236}">
                <a16:creationId xmlns:a16="http://schemas.microsoft.com/office/drawing/2014/main" id="{2EB5ED5E-8AF3-7644-B2B9-D3F0B0517CCE}"/>
              </a:ext>
            </a:extLst>
          </p:cNvPr>
          <p:cNvSpPr>
            <a:spLocks noGrp="1"/>
          </p:cNvSpPr>
          <p:nvPr>
            <p:ph idx="1"/>
          </p:nvPr>
        </p:nvSpPr>
        <p:spPr>
          <a:xfrm>
            <a:off x="490538" y="2393950"/>
            <a:ext cx="11210924" cy="4464050"/>
          </a:xfrm>
          <a:solidFill>
            <a:schemeClr val="bg1">
              <a:alpha val="50000"/>
            </a:schemeClr>
          </a:solidFill>
        </p:spPr>
        <p:txBody>
          <a:bodyPr/>
          <a:lstStyle/>
          <a:p>
            <a:pPr lvl="1"/>
            <a:r>
              <a:rPr lang="en-GB" sz="2000" dirty="0"/>
              <a:t>Due </a:t>
            </a:r>
            <a:r>
              <a:rPr lang="en-GB" sz="2000" dirty="0" smtClean="0"/>
              <a:t>to the </a:t>
            </a:r>
            <a:r>
              <a:rPr lang="en-GB" sz="2000" dirty="0"/>
              <a:t>COVID-19 crisis, work arrangements and conditions are changing considerably, bringing new psychosocial challenges for the health and well-being of workers.</a:t>
            </a:r>
          </a:p>
          <a:p>
            <a:pPr lvl="1"/>
            <a:endParaRPr lang="en-GB" sz="2000" dirty="0"/>
          </a:p>
          <a:p>
            <a:pPr lvl="1"/>
            <a:r>
              <a:rPr lang="en-GB" sz="2000" dirty="0"/>
              <a:t>Psychosocial risks </a:t>
            </a:r>
            <a:r>
              <a:rPr lang="en-GB" sz="2000" dirty="0" smtClean="0"/>
              <a:t>emerged </a:t>
            </a:r>
            <a:r>
              <a:rPr lang="en-GB" sz="2000" dirty="0"/>
              <a:t>during the period of the rapid spread of the virus and strict isolation measures and still persist </a:t>
            </a:r>
            <a:r>
              <a:rPr lang="en-GB" sz="2000" dirty="0" smtClean="0"/>
              <a:t>or increase over </a:t>
            </a:r>
            <a:r>
              <a:rPr lang="en-GB" sz="2000" dirty="0"/>
              <a:t>time as businesses open their </a:t>
            </a:r>
            <a:r>
              <a:rPr lang="en-GB" sz="2000" dirty="0" smtClean="0"/>
              <a:t>doors.</a:t>
            </a:r>
            <a:endParaRPr lang="en-GB" sz="2000" dirty="0"/>
          </a:p>
        </p:txBody>
      </p:sp>
      <p:sp>
        <p:nvSpPr>
          <p:cNvPr id="4" name="Segnaposto data 3">
            <a:extLst>
              <a:ext uri="{FF2B5EF4-FFF2-40B4-BE49-F238E27FC236}">
                <a16:creationId xmlns:a16="http://schemas.microsoft.com/office/drawing/2014/main" id="{6636CCFD-6873-B74D-9F6D-FDC990DD9361}"/>
              </a:ext>
            </a:extLst>
          </p:cNvPr>
          <p:cNvSpPr>
            <a:spLocks noGrp="1"/>
          </p:cNvSpPr>
          <p:nvPr>
            <p:ph type="dt" sz="half" idx="10"/>
          </p:nvPr>
        </p:nvSpPr>
        <p:spPr/>
        <p:txBody>
          <a:bodyPr/>
          <a:lstStyle/>
          <a:p>
            <a:r>
              <a:rPr lang="en-GB" dirty="0"/>
              <a:t>Date: Monday / 01 / October / 2019</a:t>
            </a:r>
          </a:p>
        </p:txBody>
      </p:sp>
      <p:sp>
        <p:nvSpPr>
          <p:cNvPr id="5" name="Segnaposto piè di pagina 4">
            <a:extLst>
              <a:ext uri="{FF2B5EF4-FFF2-40B4-BE49-F238E27FC236}">
                <a16:creationId xmlns:a16="http://schemas.microsoft.com/office/drawing/2014/main" id="{80D80482-B683-8646-9C8B-F6FF1BE84569}"/>
              </a:ext>
            </a:extLst>
          </p:cNvPr>
          <p:cNvSpPr>
            <a:spLocks noGrp="1"/>
          </p:cNvSpPr>
          <p:nvPr>
            <p:ph type="ftr" sz="quarter" idx="11"/>
          </p:nvPr>
        </p:nvSpPr>
        <p:spPr/>
        <p:txBody>
          <a:bodyPr/>
          <a:lstStyle/>
          <a:p>
            <a:r>
              <a:rPr lang="en-GB" dirty="0"/>
              <a:t>Advancing social justice, promoting decent work</a:t>
            </a:r>
          </a:p>
        </p:txBody>
      </p:sp>
      <p:sp>
        <p:nvSpPr>
          <p:cNvPr id="6" name="Segnaposto numero diapositiva 5">
            <a:extLst>
              <a:ext uri="{FF2B5EF4-FFF2-40B4-BE49-F238E27FC236}">
                <a16:creationId xmlns:a16="http://schemas.microsoft.com/office/drawing/2014/main" id="{6929F052-56CD-094E-855C-336CB4E0202D}"/>
              </a:ext>
            </a:extLst>
          </p:cNvPr>
          <p:cNvSpPr>
            <a:spLocks noGrp="1"/>
          </p:cNvSpPr>
          <p:nvPr>
            <p:ph type="sldNum" sz="quarter" idx="12"/>
          </p:nvPr>
        </p:nvSpPr>
        <p:spPr/>
        <p:txBody>
          <a:bodyPr/>
          <a:lstStyle/>
          <a:p>
            <a:fld id="{856227C0-AD57-4F9B-BAE3-EEFB0D0EE427}" type="slidenum">
              <a:rPr lang="en-GB" smtClean="0"/>
              <a:t>2</a:t>
            </a:fld>
            <a:endParaRPr lang="en-GB"/>
          </a:p>
        </p:txBody>
      </p:sp>
    </p:spTree>
    <p:extLst>
      <p:ext uri="{BB962C8B-B14F-4D97-AF65-F5344CB8AC3E}">
        <p14:creationId xmlns:p14="http://schemas.microsoft.com/office/powerpoint/2010/main" val="1919106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32E564-F92B-5841-8E71-C69FC3312417}"/>
              </a:ext>
            </a:extLst>
          </p:cNvPr>
          <p:cNvSpPr>
            <a:spLocks noGrp="1"/>
          </p:cNvSpPr>
          <p:nvPr>
            <p:ph type="title"/>
          </p:nvPr>
        </p:nvSpPr>
        <p:spPr/>
        <p:txBody>
          <a:bodyPr/>
          <a:lstStyle/>
          <a:p>
            <a:r>
              <a:rPr lang="fr-FR" dirty="0"/>
              <a:t>7. </a:t>
            </a:r>
            <a:r>
              <a:rPr lang="en-GB" dirty="0"/>
              <a:t>Communication, information and training</a:t>
            </a:r>
            <a:br>
              <a:rPr lang="en-GB" dirty="0"/>
            </a:br>
            <a:r>
              <a:rPr lang="en-GB" dirty="0">
                <a:solidFill>
                  <a:schemeClr val="accent2"/>
                </a:solidFill>
              </a:rPr>
              <a:t>Suggested actions (I)</a:t>
            </a:r>
            <a:endParaRPr lang="fr-FR" dirty="0"/>
          </a:p>
        </p:txBody>
      </p:sp>
      <p:sp>
        <p:nvSpPr>
          <p:cNvPr id="3" name="Segnaposto contenuto 2">
            <a:extLst>
              <a:ext uri="{FF2B5EF4-FFF2-40B4-BE49-F238E27FC236}">
                <a16:creationId xmlns:a16="http://schemas.microsoft.com/office/drawing/2014/main" id="{4326F0FA-4742-CC48-99EE-61BB82CD87E6}"/>
              </a:ext>
            </a:extLst>
          </p:cNvPr>
          <p:cNvSpPr>
            <a:spLocks noGrp="1"/>
          </p:cNvSpPr>
          <p:nvPr>
            <p:ph idx="1"/>
          </p:nvPr>
        </p:nvSpPr>
        <p:spPr/>
        <p:txBody>
          <a:bodyPr/>
          <a:lstStyle/>
          <a:p>
            <a:pPr lvl="2">
              <a:spcAft>
                <a:spcPts val="600"/>
              </a:spcAft>
            </a:pPr>
            <a:r>
              <a:rPr lang="en-GB" sz="2000" dirty="0"/>
              <a:t>Be clear and specific with your messaging, focus on what workers need to know</a:t>
            </a:r>
          </a:p>
          <a:p>
            <a:pPr lvl="2">
              <a:spcAft>
                <a:spcPts val="600"/>
              </a:spcAft>
            </a:pPr>
            <a:r>
              <a:rPr lang="en-GB" sz="2000" dirty="0"/>
              <a:t>Create an environment of open, honest and effective communication </a:t>
            </a:r>
          </a:p>
          <a:p>
            <a:pPr lvl="2">
              <a:spcAft>
                <a:spcPts val="600"/>
              </a:spcAft>
            </a:pPr>
            <a:r>
              <a:rPr lang="en-GB" sz="2000" dirty="0"/>
              <a:t>Inform workers about the results of risk assessment and train them in the OSH measures/procedures implemented to prevent COVID-19, including in the proper use of PPE.</a:t>
            </a:r>
          </a:p>
          <a:p>
            <a:pPr lvl="2">
              <a:spcAft>
                <a:spcPts val="600"/>
              </a:spcAft>
            </a:pPr>
            <a:r>
              <a:rPr lang="en-GB" sz="2000" dirty="0"/>
              <a:t>Inform workers about their OSH rights and responsibilities</a:t>
            </a:r>
          </a:p>
          <a:p>
            <a:pPr lvl="2">
              <a:spcAft>
                <a:spcPts val="600"/>
              </a:spcAft>
            </a:pPr>
            <a:r>
              <a:rPr lang="en-GB" sz="2000" dirty="0"/>
              <a:t>Inform workers about and train them in workplace </a:t>
            </a:r>
            <a:r>
              <a:rPr lang="en-GB" sz="2000" dirty="0" smtClean="0"/>
              <a:t>procedures in </a:t>
            </a:r>
            <a:r>
              <a:rPr lang="en-GB" sz="2000" dirty="0"/>
              <a:t>the event </a:t>
            </a:r>
            <a:r>
              <a:rPr lang="en-GB" sz="2000" smtClean="0"/>
              <a:t>they have </a:t>
            </a:r>
            <a:r>
              <a:rPr lang="en-GB" sz="2000"/>
              <a:t>symptoms of and testing positive for COVID-19</a:t>
            </a:r>
          </a:p>
          <a:p>
            <a:pPr lvl="2">
              <a:spcAft>
                <a:spcPts val="600"/>
              </a:spcAft>
            </a:pPr>
            <a:r>
              <a:rPr lang="en-GB" sz="2000" dirty="0"/>
              <a:t>Ensure that all the relevant information is accessible to persons with disabilities and other workers who might not be fluent in the official language (such as migrant and indigenous workers)</a:t>
            </a:r>
          </a:p>
        </p:txBody>
      </p:sp>
      <p:sp>
        <p:nvSpPr>
          <p:cNvPr id="4" name="Segnaposto data 3">
            <a:extLst>
              <a:ext uri="{FF2B5EF4-FFF2-40B4-BE49-F238E27FC236}">
                <a16:creationId xmlns:a16="http://schemas.microsoft.com/office/drawing/2014/main" id="{340AA943-865E-3C4B-A6B4-2461C01B121A}"/>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F1EB780D-D626-554F-AD6B-ADD6EA8D5C1E}"/>
              </a:ext>
            </a:extLst>
          </p:cNvPr>
          <p:cNvSpPr>
            <a:spLocks noGrp="1"/>
          </p:cNvSpPr>
          <p:nvPr>
            <p:ph type="ftr" sz="quarter" idx="11"/>
          </p:nvPr>
        </p:nvSpPr>
        <p:spPr/>
        <p:txBody>
          <a:bodyPr/>
          <a:lstStyle/>
          <a:p>
            <a:r>
              <a:rPr lang="en-GB" dirty="0"/>
              <a:t>Advancing social justice, promoting decent work</a:t>
            </a:r>
          </a:p>
        </p:txBody>
      </p:sp>
      <p:sp>
        <p:nvSpPr>
          <p:cNvPr id="6" name="Segnaposto numero diapositiva 5">
            <a:extLst>
              <a:ext uri="{FF2B5EF4-FFF2-40B4-BE49-F238E27FC236}">
                <a16:creationId xmlns:a16="http://schemas.microsoft.com/office/drawing/2014/main" id="{2B97C4A7-DCBD-454A-9E86-807D1684D879}"/>
              </a:ext>
            </a:extLst>
          </p:cNvPr>
          <p:cNvSpPr>
            <a:spLocks noGrp="1"/>
          </p:cNvSpPr>
          <p:nvPr>
            <p:ph type="sldNum" sz="quarter" idx="12"/>
          </p:nvPr>
        </p:nvSpPr>
        <p:spPr/>
        <p:txBody>
          <a:bodyPr/>
          <a:lstStyle/>
          <a:p>
            <a:fld id="{856227C0-AD57-4F9B-BAE3-EEFB0D0EE427}" type="slidenum">
              <a:rPr lang="en-GB" smtClean="0"/>
              <a:t>20</a:t>
            </a:fld>
            <a:endParaRPr lang="en-GB"/>
          </a:p>
        </p:txBody>
      </p:sp>
    </p:spTree>
    <p:extLst>
      <p:ext uri="{BB962C8B-B14F-4D97-AF65-F5344CB8AC3E}">
        <p14:creationId xmlns:p14="http://schemas.microsoft.com/office/powerpoint/2010/main" val="2757904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57659B-4C84-4B45-8B9B-0A4EB39B3269}"/>
              </a:ext>
            </a:extLst>
          </p:cNvPr>
          <p:cNvSpPr>
            <a:spLocks noGrp="1"/>
          </p:cNvSpPr>
          <p:nvPr>
            <p:ph type="title"/>
          </p:nvPr>
        </p:nvSpPr>
        <p:spPr/>
        <p:txBody>
          <a:bodyPr/>
          <a:lstStyle/>
          <a:p>
            <a:r>
              <a:rPr lang="fr-FR" dirty="0"/>
              <a:t>7. </a:t>
            </a:r>
            <a:r>
              <a:rPr lang="en-GB" dirty="0"/>
              <a:t>Communication, information and training</a:t>
            </a:r>
            <a:br>
              <a:rPr lang="en-GB" dirty="0"/>
            </a:br>
            <a:r>
              <a:rPr lang="en-GB" dirty="0">
                <a:solidFill>
                  <a:schemeClr val="accent2"/>
                </a:solidFill>
              </a:rPr>
              <a:t>Suggested actions (II)</a:t>
            </a:r>
            <a:endParaRPr lang="fr-FR" dirty="0"/>
          </a:p>
        </p:txBody>
      </p:sp>
      <p:sp>
        <p:nvSpPr>
          <p:cNvPr id="3" name="Segnaposto contenuto 2">
            <a:extLst>
              <a:ext uri="{FF2B5EF4-FFF2-40B4-BE49-F238E27FC236}">
                <a16:creationId xmlns:a16="http://schemas.microsoft.com/office/drawing/2014/main" id="{99866E2B-C7F9-6E4F-A267-A0BF3B4FA97C}"/>
              </a:ext>
            </a:extLst>
          </p:cNvPr>
          <p:cNvSpPr>
            <a:spLocks noGrp="1"/>
          </p:cNvSpPr>
          <p:nvPr>
            <p:ph idx="1"/>
          </p:nvPr>
        </p:nvSpPr>
        <p:spPr/>
        <p:txBody>
          <a:bodyPr/>
          <a:lstStyle/>
          <a:p>
            <a:pPr lvl="2"/>
            <a:r>
              <a:rPr lang="en-GB" sz="2000" dirty="0"/>
              <a:t>Train managers and supervisors to act as role models </a:t>
            </a:r>
          </a:p>
          <a:p>
            <a:pPr lvl="2"/>
            <a:r>
              <a:rPr lang="en-GB" sz="2000" dirty="0"/>
              <a:t>Train managers and supervisors in how to recognize signs of depression and stress disorder and detect violence and harassment </a:t>
            </a:r>
          </a:p>
          <a:p>
            <a:pPr lvl="2"/>
            <a:r>
              <a:rPr lang="en-GB" sz="2000" dirty="0"/>
              <a:t>Teach calming skills and maintenance of natural body rhythms (for example, nutrition, sleep, rest and exercise)</a:t>
            </a:r>
          </a:p>
          <a:p>
            <a:pPr lvl="2"/>
            <a:r>
              <a:rPr lang="en-GB" sz="2000" dirty="0"/>
              <a:t>Train people working from home in how to work from home safely and effectively, taking into account ergonomic and other physical risks, as well as psychosocial risks</a:t>
            </a:r>
          </a:p>
          <a:p>
            <a:pPr lvl="2"/>
            <a:r>
              <a:rPr lang="en-GB" sz="2000" dirty="0"/>
              <a:t>Educate managers about best practices for dealing with remote workers, so they are better able to mentor and support their teams</a:t>
            </a:r>
          </a:p>
          <a:p>
            <a:pPr lvl="2"/>
            <a:r>
              <a:rPr lang="en-GB" sz="2000" dirty="0"/>
              <a:t>Respect workers’ privacy</a:t>
            </a:r>
          </a:p>
          <a:p>
            <a:pPr>
              <a:spcAft>
                <a:spcPts val="0"/>
              </a:spcAft>
            </a:pPr>
            <a:endParaRPr lang="en-GB" dirty="0"/>
          </a:p>
        </p:txBody>
      </p:sp>
      <p:sp>
        <p:nvSpPr>
          <p:cNvPr id="4" name="Segnaposto data 3">
            <a:extLst>
              <a:ext uri="{FF2B5EF4-FFF2-40B4-BE49-F238E27FC236}">
                <a16:creationId xmlns:a16="http://schemas.microsoft.com/office/drawing/2014/main" id="{888087A4-F29D-014F-BDAA-C6349EA65658}"/>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F4CEC08F-6F91-904A-9B51-3AD50730695F}"/>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88E6BD46-FB4A-8446-BA59-6BB799BF4097}"/>
              </a:ext>
            </a:extLst>
          </p:cNvPr>
          <p:cNvSpPr>
            <a:spLocks noGrp="1"/>
          </p:cNvSpPr>
          <p:nvPr>
            <p:ph type="sldNum" sz="quarter" idx="12"/>
          </p:nvPr>
        </p:nvSpPr>
        <p:spPr/>
        <p:txBody>
          <a:bodyPr/>
          <a:lstStyle/>
          <a:p>
            <a:fld id="{856227C0-AD57-4F9B-BAE3-EEFB0D0EE427}" type="slidenum">
              <a:rPr lang="en-GB" smtClean="0"/>
              <a:t>21</a:t>
            </a:fld>
            <a:endParaRPr lang="en-GB"/>
          </a:p>
        </p:txBody>
      </p:sp>
    </p:spTree>
    <p:extLst>
      <p:ext uri="{BB962C8B-B14F-4D97-AF65-F5344CB8AC3E}">
        <p14:creationId xmlns:p14="http://schemas.microsoft.com/office/powerpoint/2010/main" val="1846160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C87CD2-C48A-B744-B072-A967879BAB69}"/>
              </a:ext>
            </a:extLst>
          </p:cNvPr>
          <p:cNvSpPr>
            <a:spLocks noGrp="1"/>
          </p:cNvSpPr>
          <p:nvPr>
            <p:ph type="title"/>
          </p:nvPr>
        </p:nvSpPr>
        <p:spPr/>
        <p:txBody>
          <a:bodyPr/>
          <a:lstStyle/>
          <a:p>
            <a:r>
              <a:rPr lang="en-GB" dirty="0"/>
              <a:t>8. Health promotion and prevention of negative coping behaviours</a:t>
            </a:r>
            <a:endParaRPr lang="fr-FR" dirty="0"/>
          </a:p>
        </p:txBody>
      </p:sp>
      <p:sp>
        <p:nvSpPr>
          <p:cNvPr id="3" name="Segnaposto contenuto 2">
            <a:extLst>
              <a:ext uri="{FF2B5EF4-FFF2-40B4-BE49-F238E27FC236}">
                <a16:creationId xmlns:a16="http://schemas.microsoft.com/office/drawing/2014/main" id="{114F5593-F86F-D944-97E8-75337FABFC5D}"/>
              </a:ext>
            </a:extLst>
          </p:cNvPr>
          <p:cNvSpPr>
            <a:spLocks noGrp="1"/>
          </p:cNvSpPr>
          <p:nvPr>
            <p:ph idx="1"/>
          </p:nvPr>
        </p:nvSpPr>
        <p:spPr>
          <a:xfrm>
            <a:off x="490538" y="3564851"/>
            <a:ext cx="11210924" cy="630604"/>
          </a:xfrm>
        </p:spPr>
        <p:txBody>
          <a:bodyPr/>
          <a:lstStyle/>
          <a:p>
            <a:pPr lvl="1"/>
            <a:r>
              <a:rPr lang="en-GB" sz="2000" dirty="0"/>
              <a:t>Psychosocial risks and work-related stress are associated with unhealthy behaviours, including</a:t>
            </a:r>
          </a:p>
        </p:txBody>
      </p:sp>
      <p:sp>
        <p:nvSpPr>
          <p:cNvPr id="4" name="Segnaposto data 3">
            <a:extLst>
              <a:ext uri="{FF2B5EF4-FFF2-40B4-BE49-F238E27FC236}">
                <a16:creationId xmlns:a16="http://schemas.microsoft.com/office/drawing/2014/main" id="{87C17B7D-8CE9-964D-8315-CECB4B2DACEA}"/>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FB1A4FB0-F024-CC49-A121-B073CB65FF23}"/>
              </a:ext>
            </a:extLst>
          </p:cNvPr>
          <p:cNvSpPr>
            <a:spLocks noGrp="1"/>
          </p:cNvSpPr>
          <p:nvPr>
            <p:ph type="ftr" sz="quarter" idx="11"/>
          </p:nvPr>
        </p:nvSpPr>
        <p:spPr/>
        <p:txBody>
          <a:bodyPr/>
          <a:lstStyle/>
          <a:p>
            <a:r>
              <a:rPr lang="en-GB" dirty="0"/>
              <a:t>Advancing social justice, promoting decent work</a:t>
            </a:r>
          </a:p>
        </p:txBody>
      </p:sp>
      <p:sp>
        <p:nvSpPr>
          <p:cNvPr id="6" name="Segnaposto numero diapositiva 5">
            <a:extLst>
              <a:ext uri="{FF2B5EF4-FFF2-40B4-BE49-F238E27FC236}">
                <a16:creationId xmlns:a16="http://schemas.microsoft.com/office/drawing/2014/main" id="{D2D8D432-E470-B148-AD41-4D7957AEDE1D}"/>
              </a:ext>
            </a:extLst>
          </p:cNvPr>
          <p:cNvSpPr>
            <a:spLocks noGrp="1"/>
          </p:cNvSpPr>
          <p:nvPr>
            <p:ph type="sldNum" sz="quarter" idx="12"/>
          </p:nvPr>
        </p:nvSpPr>
        <p:spPr/>
        <p:txBody>
          <a:bodyPr/>
          <a:lstStyle/>
          <a:p>
            <a:fld id="{856227C0-AD57-4F9B-BAE3-EEFB0D0EE427}" type="slidenum">
              <a:rPr lang="en-GB" smtClean="0"/>
              <a:t>22</a:t>
            </a:fld>
            <a:endParaRPr lang="en-GB"/>
          </a:p>
        </p:txBody>
      </p:sp>
      <p:sp>
        <p:nvSpPr>
          <p:cNvPr id="8" name="Segnaposto contenuto 2">
            <a:extLst>
              <a:ext uri="{FF2B5EF4-FFF2-40B4-BE49-F238E27FC236}">
                <a16:creationId xmlns:a16="http://schemas.microsoft.com/office/drawing/2014/main" id="{B0136341-7BCA-CD4A-A8EF-FEA0B3C51EF8}"/>
              </a:ext>
            </a:extLst>
          </p:cNvPr>
          <p:cNvSpPr txBox="1">
            <a:spLocks/>
          </p:cNvSpPr>
          <p:nvPr/>
        </p:nvSpPr>
        <p:spPr>
          <a:xfrm>
            <a:off x="490538" y="4320833"/>
            <a:ext cx="11210924" cy="1135109"/>
          </a:xfrm>
          <a:prstGeom prst="rect">
            <a:avLst/>
          </a:prstGeom>
        </p:spPr>
        <p:txBody>
          <a:bodyPr vert="horz" lIns="0" tIns="0" rIns="0" bIns="0" numCol="2"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spcBef>
                <a:spcPts val="0"/>
              </a:spcBef>
            </a:pPr>
            <a:r>
              <a:rPr lang="en-GB" sz="2000" dirty="0"/>
              <a:t>heavy alcohol consumption</a:t>
            </a:r>
          </a:p>
          <a:p>
            <a:pPr lvl="2">
              <a:spcBef>
                <a:spcPts val="0"/>
              </a:spcBef>
            </a:pPr>
            <a:r>
              <a:rPr lang="en-GB" sz="2000" dirty="0"/>
              <a:t>increased cigarette smoking</a:t>
            </a:r>
          </a:p>
          <a:p>
            <a:pPr lvl="2">
              <a:spcBef>
                <a:spcPts val="0"/>
              </a:spcBef>
            </a:pPr>
            <a:r>
              <a:rPr lang="en-GB" sz="2000" dirty="0"/>
              <a:t>poor eating habits</a:t>
            </a:r>
          </a:p>
          <a:p>
            <a:pPr lvl="2">
              <a:spcBef>
                <a:spcPts val="0"/>
              </a:spcBef>
            </a:pPr>
            <a:r>
              <a:rPr lang="en-GB" sz="2000" dirty="0"/>
              <a:t>less frequent physical exercise </a:t>
            </a:r>
          </a:p>
          <a:p>
            <a:pPr lvl="2">
              <a:spcBef>
                <a:spcPts val="0"/>
              </a:spcBef>
            </a:pPr>
            <a:r>
              <a:rPr lang="en-GB" sz="2000" dirty="0"/>
              <a:t>irregular sleep patterns</a:t>
            </a:r>
          </a:p>
        </p:txBody>
      </p:sp>
      <p:sp>
        <p:nvSpPr>
          <p:cNvPr id="9" name="Segnaposto contenuto 2">
            <a:extLst>
              <a:ext uri="{FF2B5EF4-FFF2-40B4-BE49-F238E27FC236}">
                <a16:creationId xmlns:a16="http://schemas.microsoft.com/office/drawing/2014/main" id="{98CCBAAC-A7AF-7E43-87BF-A7E6C915F5BF}"/>
              </a:ext>
            </a:extLst>
          </p:cNvPr>
          <p:cNvSpPr txBox="1">
            <a:spLocks/>
          </p:cNvSpPr>
          <p:nvPr/>
        </p:nvSpPr>
        <p:spPr>
          <a:xfrm>
            <a:off x="445499" y="2215669"/>
            <a:ext cx="11210924" cy="1542278"/>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2000" dirty="0"/>
              <a:t>Lockdown and physical distancing, school closures, quarantines, working from home brought profound changes to normal routines, increasing the risk of these unhealthy behaviours, which may affect both physical and mental health and have negative impact on job performance.</a:t>
            </a:r>
          </a:p>
        </p:txBody>
      </p:sp>
    </p:spTree>
    <p:extLst>
      <p:ext uri="{BB962C8B-B14F-4D97-AF65-F5344CB8AC3E}">
        <p14:creationId xmlns:p14="http://schemas.microsoft.com/office/powerpoint/2010/main" val="403540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74E31B-76DB-0F40-B29B-4D1E18DC932F}"/>
              </a:ext>
            </a:extLst>
          </p:cNvPr>
          <p:cNvSpPr>
            <a:spLocks noGrp="1"/>
          </p:cNvSpPr>
          <p:nvPr>
            <p:ph type="title"/>
          </p:nvPr>
        </p:nvSpPr>
        <p:spPr/>
        <p:txBody>
          <a:bodyPr/>
          <a:lstStyle/>
          <a:p>
            <a:r>
              <a:rPr lang="en-GB" dirty="0"/>
              <a:t>8. Health promotion and prevention of negative coping behaviours</a:t>
            </a:r>
            <a:br>
              <a:rPr lang="en-GB" dirty="0"/>
            </a:br>
            <a:r>
              <a:rPr lang="en-GB" dirty="0">
                <a:solidFill>
                  <a:schemeClr val="accent2"/>
                </a:solidFill>
              </a:rPr>
              <a:t>Suggested actions</a:t>
            </a:r>
            <a:endParaRPr lang="fr-FR" dirty="0"/>
          </a:p>
        </p:txBody>
      </p:sp>
      <p:sp>
        <p:nvSpPr>
          <p:cNvPr id="3" name="Segnaposto contenuto 2">
            <a:extLst>
              <a:ext uri="{FF2B5EF4-FFF2-40B4-BE49-F238E27FC236}">
                <a16:creationId xmlns:a16="http://schemas.microsoft.com/office/drawing/2014/main" id="{3EDA1866-F8C4-F146-B7B1-145120E19E3C}"/>
              </a:ext>
            </a:extLst>
          </p:cNvPr>
          <p:cNvSpPr>
            <a:spLocks noGrp="1"/>
          </p:cNvSpPr>
          <p:nvPr>
            <p:ph idx="1"/>
          </p:nvPr>
        </p:nvSpPr>
        <p:spPr/>
        <p:txBody>
          <a:bodyPr/>
          <a:lstStyle/>
          <a:p>
            <a:pPr lvl="2"/>
            <a:r>
              <a:rPr lang="en-GB" sz="2000" dirty="0"/>
              <a:t>Revise working-time arrangements to improve sleep, rest and reduce fatigue</a:t>
            </a:r>
          </a:p>
          <a:p>
            <a:pPr lvl="2"/>
            <a:r>
              <a:rPr lang="en-GB" sz="2000" dirty="0"/>
              <a:t>Inform and educate workers about health routines for sleep</a:t>
            </a:r>
          </a:p>
          <a:p>
            <a:pPr lvl="2"/>
            <a:r>
              <a:rPr lang="en-GB" sz="2000" dirty="0"/>
              <a:t>Encourage regular exercise, including by providing information on how to exercise at home</a:t>
            </a:r>
          </a:p>
          <a:p>
            <a:pPr lvl="2"/>
            <a:r>
              <a:rPr lang="en-GB" sz="2000" dirty="0"/>
              <a:t>Encourage healthy habits such as regular breaks, not missing meals and making informed food choices</a:t>
            </a:r>
          </a:p>
          <a:p>
            <a:pPr lvl="2"/>
            <a:r>
              <a:rPr lang="en-GB" sz="2000" dirty="0"/>
              <a:t>Provide training and resources on alcohol and drugs and services available</a:t>
            </a:r>
          </a:p>
          <a:p>
            <a:pPr lvl="2"/>
            <a:r>
              <a:rPr lang="en-GB" sz="2000" dirty="0"/>
              <a:t>Train managers and supervisors to identify changes in job performance and behaviour that may indicate potential substance abuse, so they can refer them to support services</a:t>
            </a:r>
          </a:p>
          <a:p>
            <a:pPr lvl="2"/>
            <a:r>
              <a:rPr lang="en-GB" sz="2000" dirty="0"/>
              <a:t>When food is provided at work, make healthy options available</a:t>
            </a:r>
          </a:p>
          <a:p>
            <a:endParaRPr lang="fr-FR" dirty="0"/>
          </a:p>
        </p:txBody>
      </p:sp>
      <p:sp>
        <p:nvSpPr>
          <p:cNvPr id="4" name="Segnaposto data 3">
            <a:extLst>
              <a:ext uri="{FF2B5EF4-FFF2-40B4-BE49-F238E27FC236}">
                <a16:creationId xmlns:a16="http://schemas.microsoft.com/office/drawing/2014/main" id="{BDE1AE03-1148-4442-BFB6-3AD8AB4EBB3A}"/>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9111E0CD-0DDE-B741-86B8-E98AD0D532CF}"/>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B9797B88-DC23-674D-B1ED-D5F90153AEF3}"/>
              </a:ext>
            </a:extLst>
          </p:cNvPr>
          <p:cNvSpPr>
            <a:spLocks noGrp="1"/>
          </p:cNvSpPr>
          <p:nvPr>
            <p:ph type="sldNum" sz="quarter" idx="12"/>
          </p:nvPr>
        </p:nvSpPr>
        <p:spPr/>
        <p:txBody>
          <a:bodyPr/>
          <a:lstStyle/>
          <a:p>
            <a:fld id="{856227C0-AD57-4F9B-BAE3-EEFB0D0EE427}" type="slidenum">
              <a:rPr lang="en-GB" smtClean="0"/>
              <a:t>23</a:t>
            </a:fld>
            <a:endParaRPr lang="en-GB"/>
          </a:p>
        </p:txBody>
      </p:sp>
    </p:spTree>
    <p:extLst>
      <p:ext uri="{BB962C8B-B14F-4D97-AF65-F5344CB8AC3E}">
        <p14:creationId xmlns:p14="http://schemas.microsoft.com/office/powerpoint/2010/main" val="847180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94AE8A-931B-9B46-A7F4-AA48A7B952A1}"/>
              </a:ext>
            </a:extLst>
          </p:cNvPr>
          <p:cNvSpPr>
            <a:spLocks noGrp="1"/>
          </p:cNvSpPr>
          <p:nvPr>
            <p:ph type="title"/>
          </p:nvPr>
        </p:nvSpPr>
        <p:spPr/>
        <p:txBody>
          <a:bodyPr/>
          <a:lstStyle/>
          <a:p>
            <a:r>
              <a:rPr lang="fr-FR" dirty="0"/>
              <a:t>9. </a:t>
            </a:r>
            <a:r>
              <a:rPr lang="en-GB" dirty="0"/>
              <a:t>Social support</a:t>
            </a:r>
            <a:endParaRPr lang="fr-FR" dirty="0"/>
          </a:p>
        </p:txBody>
      </p:sp>
      <p:sp>
        <p:nvSpPr>
          <p:cNvPr id="3" name="Segnaposto contenuto 2">
            <a:extLst>
              <a:ext uri="{FF2B5EF4-FFF2-40B4-BE49-F238E27FC236}">
                <a16:creationId xmlns:a16="http://schemas.microsoft.com/office/drawing/2014/main" id="{A5E2F853-C55D-9F44-8099-AC266A3F2431}"/>
              </a:ext>
            </a:extLst>
          </p:cNvPr>
          <p:cNvSpPr>
            <a:spLocks noGrp="1"/>
          </p:cNvSpPr>
          <p:nvPr>
            <p:ph idx="1"/>
          </p:nvPr>
        </p:nvSpPr>
        <p:spPr>
          <a:xfrm>
            <a:off x="490538" y="2393950"/>
            <a:ext cx="11210924" cy="3482975"/>
          </a:xfrm>
        </p:spPr>
        <p:txBody>
          <a:bodyPr/>
          <a:lstStyle/>
          <a:p>
            <a:pPr lvl="1"/>
            <a:r>
              <a:rPr lang="en-GB" sz="2000" dirty="0"/>
              <a:t>Many measures adopted to fight the COVID-19 pandemic (such as lockdown, physical distancing and working from home) make social interaction more difficult, both within and outside work, increasing feelings of isolation and loneliness </a:t>
            </a:r>
          </a:p>
          <a:p>
            <a:pPr lvl="2">
              <a:spcAft>
                <a:spcPts val="600"/>
              </a:spcAft>
            </a:pPr>
            <a:r>
              <a:rPr lang="en-GB" sz="2000" dirty="0"/>
              <a:t>Workers in emergency sectors having to isolate themselves from loved ones at home</a:t>
            </a:r>
          </a:p>
          <a:p>
            <a:pPr lvl="2">
              <a:spcAft>
                <a:spcPts val="600"/>
              </a:spcAft>
            </a:pPr>
            <a:r>
              <a:rPr lang="en-GB" sz="2000" dirty="0"/>
              <a:t>When workers return to the workplace, measures adopted to prevent contagion also affect social interactions</a:t>
            </a:r>
          </a:p>
          <a:p>
            <a:pPr lvl="2">
              <a:spcAft>
                <a:spcPts val="600"/>
              </a:spcAft>
            </a:pPr>
            <a:r>
              <a:rPr lang="en-GB" sz="2000" dirty="0"/>
              <a:t>Employees working from home who were previously accustomed to “office life” may find the shift quite difficult, causing a deterioration in their mental health</a:t>
            </a:r>
          </a:p>
          <a:p>
            <a:endParaRPr lang="en-GB" dirty="0"/>
          </a:p>
        </p:txBody>
      </p:sp>
      <p:sp>
        <p:nvSpPr>
          <p:cNvPr id="4" name="Segnaposto data 3">
            <a:extLst>
              <a:ext uri="{FF2B5EF4-FFF2-40B4-BE49-F238E27FC236}">
                <a16:creationId xmlns:a16="http://schemas.microsoft.com/office/drawing/2014/main" id="{C7BD21AF-9AA7-E54B-9B29-72CC3E3C1D56}"/>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867C2584-1379-EF48-8278-373CA875B0E5}"/>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0F8ACD3C-76F1-844C-8F49-6D9153131EF3}"/>
              </a:ext>
            </a:extLst>
          </p:cNvPr>
          <p:cNvSpPr>
            <a:spLocks noGrp="1"/>
          </p:cNvSpPr>
          <p:nvPr>
            <p:ph type="sldNum" sz="quarter" idx="12"/>
          </p:nvPr>
        </p:nvSpPr>
        <p:spPr/>
        <p:txBody>
          <a:bodyPr/>
          <a:lstStyle/>
          <a:p>
            <a:fld id="{856227C0-AD57-4F9B-BAE3-EEFB0D0EE427}" type="slidenum">
              <a:rPr lang="en-GB" smtClean="0"/>
              <a:t>24</a:t>
            </a:fld>
            <a:endParaRPr lang="en-GB"/>
          </a:p>
        </p:txBody>
      </p:sp>
    </p:spTree>
    <p:extLst>
      <p:ext uri="{BB962C8B-B14F-4D97-AF65-F5344CB8AC3E}">
        <p14:creationId xmlns:p14="http://schemas.microsoft.com/office/powerpoint/2010/main" val="3360803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3375DB-203E-1242-8C76-C919DFE31EAE}"/>
              </a:ext>
            </a:extLst>
          </p:cNvPr>
          <p:cNvSpPr>
            <a:spLocks noGrp="1"/>
          </p:cNvSpPr>
          <p:nvPr>
            <p:ph type="title"/>
          </p:nvPr>
        </p:nvSpPr>
        <p:spPr/>
        <p:txBody>
          <a:bodyPr/>
          <a:lstStyle/>
          <a:p>
            <a:r>
              <a:rPr lang="fr-FR" dirty="0"/>
              <a:t>9. </a:t>
            </a:r>
            <a:r>
              <a:rPr lang="en-GB" dirty="0"/>
              <a:t>Social support</a:t>
            </a:r>
            <a:br>
              <a:rPr lang="en-GB" dirty="0"/>
            </a:br>
            <a:r>
              <a:rPr lang="en-GB" dirty="0">
                <a:solidFill>
                  <a:schemeClr val="accent2"/>
                </a:solidFill>
              </a:rPr>
              <a:t>Suggested actions</a:t>
            </a:r>
            <a:endParaRPr lang="fr-FR" dirty="0"/>
          </a:p>
        </p:txBody>
      </p:sp>
      <p:sp>
        <p:nvSpPr>
          <p:cNvPr id="3" name="Segnaposto contenuto 2">
            <a:extLst>
              <a:ext uri="{FF2B5EF4-FFF2-40B4-BE49-F238E27FC236}">
                <a16:creationId xmlns:a16="http://schemas.microsoft.com/office/drawing/2014/main" id="{5DB4C66D-C8B0-AB4D-9633-5ED2180E2423}"/>
              </a:ext>
            </a:extLst>
          </p:cNvPr>
          <p:cNvSpPr>
            <a:spLocks noGrp="1"/>
          </p:cNvSpPr>
          <p:nvPr>
            <p:ph idx="1"/>
          </p:nvPr>
        </p:nvSpPr>
        <p:spPr/>
        <p:txBody>
          <a:bodyPr/>
          <a:lstStyle/>
          <a:p>
            <a:pPr lvl="2"/>
            <a:r>
              <a:rPr lang="en-GB" sz="2000" dirty="0"/>
              <a:t>Use supportive approaches for teams</a:t>
            </a:r>
          </a:p>
          <a:p>
            <a:pPr lvl="2"/>
            <a:r>
              <a:rPr lang="en-GB" sz="2000" dirty="0"/>
              <a:t>Organize regular virtual meetings to enable workers to share their concerns about the procedures implemented to deal with the COVID-19 crisis and ensure that their opinions are duly considered</a:t>
            </a:r>
          </a:p>
          <a:p>
            <a:pPr lvl="2"/>
            <a:r>
              <a:rPr lang="en-GB" sz="2000" dirty="0"/>
              <a:t>Make sure that workers can ask for support when in need of assistance</a:t>
            </a:r>
          </a:p>
          <a:p>
            <a:pPr lvl="2"/>
            <a:r>
              <a:rPr lang="en-GB" sz="2000" dirty="0"/>
              <a:t>Establish channels for workers to express their fears in this unprecedented situation and to ask questions about the risks to their health and well-being</a:t>
            </a:r>
          </a:p>
          <a:p>
            <a:pPr lvl="2"/>
            <a:r>
              <a:rPr lang="en-GB" sz="2000" dirty="0"/>
              <a:t>Encourage workers to stay virtually connected and maintain social networks</a:t>
            </a:r>
          </a:p>
          <a:p>
            <a:pPr lvl="2"/>
            <a:r>
              <a:rPr lang="en-GB" sz="2000" dirty="0"/>
              <a:t>Establish close management – worker relations </a:t>
            </a:r>
          </a:p>
          <a:p>
            <a:pPr lvl="2"/>
            <a:r>
              <a:rPr lang="en-GB" sz="2000" dirty="0"/>
              <a:t>Value and recognize good work performance and the positive contribution of workers</a:t>
            </a:r>
          </a:p>
          <a:p>
            <a:endParaRPr lang="fr-FR" dirty="0"/>
          </a:p>
        </p:txBody>
      </p:sp>
      <p:sp>
        <p:nvSpPr>
          <p:cNvPr id="4" name="Segnaposto data 3">
            <a:extLst>
              <a:ext uri="{FF2B5EF4-FFF2-40B4-BE49-F238E27FC236}">
                <a16:creationId xmlns:a16="http://schemas.microsoft.com/office/drawing/2014/main" id="{99511F82-2A62-3C42-ADFC-5AFC0CE1693C}"/>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9F066C36-250A-344E-9A9C-EF6ACEEABB9B}"/>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4BF3F6AC-2ABE-D449-83A8-66837F700D7F}"/>
              </a:ext>
            </a:extLst>
          </p:cNvPr>
          <p:cNvSpPr>
            <a:spLocks noGrp="1"/>
          </p:cNvSpPr>
          <p:nvPr>
            <p:ph type="sldNum" sz="quarter" idx="12"/>
          </p:nvPr>
        </p:nvSpPr>
        <p:spPr/>
        <p:txBody>
          <a:bodyPr/>
          <a:lstStyle/>
          <a:p>
            <a:fld id="{856227C0-AD57-4F9B-BAE3-EEFB0D0EE427}" type="slidenum">
              <a:rPr lang="en-GB" smtClean="0"/>
              <a:t>25</a:t>
            </a:fld>
            <a:endParaRPr lang="en-GB"/>
          </a:p>
        </p:txBody>
      </p:sp>
    </p:spTree>
    <p:extLst>
      <p:ext uri="{BB962C8B-B14F-4D97-AF65-F5344CB8AC3E}">
        <p14:creationId xmlns:p14="http://schemas.microsoft.com/office/powerpoint/2010/main" val="374402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CA19CB38-6E82-C348-90C4-6A73218BF779}"/>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r="9471"/>
          <a:stretch/>
        </p:blipFill>
        <p:spPr>
          <a:xfrm flipH="1">
            <a:off x="6095999" y="2374454"/>
            <a:ext cx="6095999" cy="4483545"/>
          </a:xfrm>
          <a:prstGeom prst="rect">
            <a:avLst/>
          </a:prstGeom>
        </p:spPr>
      </p:pic>
      <p:sp>
        <p:nvSpPr>
          <p:cNvPr id="2" name="Titolo 1">
            <a:extLst>
              <a:ext uri="{FF2B5EF4-FFF2-40B4-BE49-F238E27FC236}">
                <a16:creationId xmlns:a16="http://schemas.microsoft.com/office/drawing/2014/main" id="{DB986162-2930-F34B-9374-6915FEFE9C22}"/>
              </a:ext>
            </a:extLst>
          </p:cNvPr>
          <p:cNvSpPr>
            <a:spLocks noGrp="1"/>
          </p:cNvSpPr>
          <p:nvPr>
            <p:ph type="title"/>
          </p:nvPr>
        </p:nvSpPr>
        <p:spPr/>
        <p:txBody>
          <a:bodyPr/>
          <a:lstStyle/>
          <a:p>
            <a:r>
              <a:rPr lang="fr-FR" dirty="0"/>
              <a:t>10. </a:t>
            </a:r>
            <a:r>
              <a:rPr lang="en-GB" dirty="0"/>
              <a:t>Psychological support</a:t>
            </a:r>
            <a:endParaRPr lang="fr-FR" dirty="0"/>
          </a:p>
        </p:txBody>
      </p:sp>
      <p:sp>
        <p:nvSpPr>
          <p:cNvPr id="3" name="Segnaposto contenuto 2">
            <a:extLst>
              <a:ext uri="{FF2B5EF4-FFF2-40B4-BE49-F238E27FC236}">
                <a16:creationId xmlns:a16="http://schemas.microsoft.com/office/drawing/2014/main" id="{F66B4A64-DBD3-A84B-B1AB-771608A06207}"/>
              </a:ext>
            </a:extLst>
          </p:cNvPr>
          <p:cNvSpPr>
            <a:spLocks noGrp="1"/>
          </p:cNvSpPr>
          <p:nvPr>
            <p:ph idx="1"/>
          </p:nvPr>
        </p:nvSpPr>
        <p:spPr>
          <a:xfrm>
            <a:off x="490538" y="2393950"/>
            <a:ext cx="6515173" cy="3482975"/>
          </a:xfrm>
        </p:spPr>
        <p:txBody>
          <a:bodyPr/>
          <a:lstStyle/>
          <a:p>
            <a:pPr lvl="1"/>
            <a:r>
              <a:rPr lang="en-GB" sz="2000" dirty="0"/>
              <a:t>The mental health toll of the COVID-19 pandemic may be significant for many workers, who are exposed to different psychosocial risks, emerged or exacerbated by the crisis.</a:t>
            </a:r>
          </a:p>
          <a:p>
            <a:pPr lvl="1"/>
            <a:r>
              <a:rPr lang="en-GB" sz="2000" dirty="0"/>
              <a:t>In workplaces where adequate psychological support is provided, workers experiencing work-related stress and other mental health problems are more likely to seek, and receive, appropriate help. </a:t>
            </a:r>
          </a:p>
          <a:p>
            <a:pPr lvl="1"/>
            <a:r>
              <a:rPr lang="en-GB" sz="2000" dirty="0"/>
              <a:t>This will help them to have a quicker recovery and more sustainable return to work.</a:t>
            </a:r>
          </a:p>
        </p:txBody>
      </p:sp>
      <p:sp>
        <p:nvSpPr>
          <p:cNvPr id="4" name="Segnaposto data 3">
            <a:extLst>
              <a:ext uri="{FF2B5EF4-FFF2-40B4-BE49-F238E27FC236}">
                <a16:creationId xmlns:a16="http://schemas.microsoft.com/office/drawing/2014/main" id="{3BC56EDF-3B56-FF48-8E1B-6E8D37254DE9}"/>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9DE22B24-C253-164A-ABA8-C007BE126A33}"/>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5930CCE8-42B7-004E-91E3-6D44E77986D9}"/>
              </a:ext>
            </a:extLst>
          </p:cNvPr>
          <p:cNvSpPr>
            <a:spLocks noGrp="1"/>
          </p:cNvSpPr>
          <p:nvPr>
            <p:ph type="sldNum" sz="quarter" idx="12"/>
          </p:nvPr>
        </p:nvSpPr>
        <p:spPr/>
        <p:txBody>
          <a:bodyPr/>
          <a:lstStyle/>
          <a:p>
            <a:fld id="{856227C0-AD57-4F9B-BAE3-EEFB0D0EE427}" type="slidenum">
              <a:rPr lang="en-GB" smtClean="0"/>
              <a:t>26</a:t>
            </a:fld>
            <a:endParaRPr lang="en-GB"/>
          </a:p>
        </p:txBody>
      </p:sp>
      <p:pic>
        <p:nvPicPr>
          <p:cNvPr id="8" name="Picture 11">
            <a:extLst>
              <a:ext uri="{FF2B5EF4-FFF2-40B4-BE49-F238E27FC236}">
                <a16:creationId xmlns:a16="http://schemas.microsoft.com/office/drawing/2014/main" id="{0C3B9537-361B-EE4A-BEB4-59EACFC98E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1492094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8DE319-1D40-6640-A2EF-B0CA92E29B23}"/>
              </a:ext>
            </a:extLst>
          </p:cNvPr>
          <p:cNvSpPr>
            <a:spLocks noGrp="1"/>
          </p:cNvSpPr>
          <p:nvPr>
            <p:ph type="title"/>
          </p:nvPr>
        </p:nvSpPr>
        <p:spPr/>
        <p:txBody>
          <a:bodyPr/>
          <a:lstStyle/>
          <a:p>
            <a:r>
              <a:rPr lang="fr-FR" dirty="0"/>
              <a:t>10. </a:t>
            </a:r>
            <a:r>
              <a:rPr lang="en-GB" dirty="0"/>
              <a:t>Psychological support</a:t>
            </a:r>
            <a:br>
              <a:rPr lang="en-GB" dirty="0"/>
            </a:br>
            <a:r>
              <a:rPr lang="en-GB" dirty="0">
                <a:solidFill>
                  <a:schemeClr val="accent2"/>
                </a:solidFill>
              </a:rPr>
              <a:t>Suggested actions</a:t>
            </a:r>
            <a:endParaRPr lang="fr-FR" dirty="0"/>
          </a:p>
        </p:txBody>
      </p:sp>
      <p:sp>
        <p:nvSpPr>
          <p:cNvPr id="3" name="Segnaposto contenuto 2">
            <a:extLst>
              <a:ext uri="{FF2B5EF4-FFF2-40B4-BE49-F238E27FC236}">
                <a16:creationId xmlns:a16="http://schemas.microsoft.com/office/drawing/2014/main" id="{B89A9FD3-D1CC-5040-A0C2-B3AF3ACB7657}"/>
              </a:ext>
            </a:extLst>
          </p:cNvPr>
          <p:cNvSpPr>
            <a:spLocks noGrp="1"/>
          </p:cNvSpPr>
          <p:nvPr>
            <p:ph idx="1"/>
          </p:nvPr>
        </p:nvSpPr>
        <p:spPr/>
        <p:txBody>
          <a:bodyPr/>
          <a:lstStyle/>
          <a:p>
            <a:pPr lvl="2"/>
            <a:r>
              <a:rPr lang="en-GB" sz="2000" dirty="0"/>
              <a:t>Integrate psychological support initiatives into the workplace COVID-19 response plan</a:t>
            </a:r>
          </a:p>
          <a:p>
            <a:pPr lvl="2"/>
            <a:r>
              <a:rPr lang="en-GB" sz="2000" dirty="0"/>
              <a:t>Create a buddy system to monitor stress and burnout and to provide psychological support</a:t>
            </a:r>
          </a:p>
          <a:p>
            <a:pPr lvl="2"/>
            <a:r>
              <a:rPr lang="en-GB" sz="2000" dirty="0"/>
              <a:t>Pay attention to workers with pre-existing mental health conditions who may need further support</a:t>
            </a:r>
          </a:p>
          <a:p>
            <a:pPr lvl="2"/>
            <a:r>
              <a:rPr lang="en-GB" sz="2000" dirty="0"/>
              <a:t>Make stress reduction and self-calming techniques available (such as, online relaxation and meditation classes, tutorials and apps)</a:t>
            </a:r>
          </a:p>
          <a:p>
            <a:pPr lvl="2"/>
            <a:r>
              <a:rPr lang="en-GB" sz="2000" dirty="0"/>
              <a:t>Inform both managers and workers about how they can access mental health and psychosocial support services and counselling programmes and facilitate access to such services, including employee assistance programmes (EAP)</a:t>
            </a:r>
          </a:p>
          <a:p>
            <a:pPr lvl="2"/>
            <a:r>
              <a:rPr lang="en-GB" sz="2000" dirty="0"/>
              <a:t>Maintain confidentiality about the services provided to individual workers</a:t>
            </a:r>
          </a:p>
          <a:p>
            <a:endParaRPr lang="fr-FR" dirty="0"/>
          </a:p>
        </p:txBody>
      </p:sp>
      <p:sp>
        <p:nvSpPr>
          <p:cNvPr id="4" name="Segnaposto data 3">
            <a:extLst>
              <a:ext uri="{FF2B5EF4-FFF2-40B4-BE49-F238E27FC236}">
                <a16:creationId xmlns:a16="http://schemas.microsoft.com/office/drawing/2014/main" id="{4CF61A6E-CE49-D04D-B2C2-F578CDD5529D}"/>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64888D7F-0B6C-9846-A05A-4C6AB602F564}"/>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620455A6-B4D0-3D47-9C64-693D69A990E1}"/>
              </a:ext>
            </a:extLst>
          </p:cNvPr>
          <p:cNvSpPr>
            <a:spLocks noGrp="1"/>
          </p:cNvSpPr>
          <p:nvPr>
            <p:ph type="sldNum" sz="quarter" idx="12"/>
          </p:nvPr>
        </p:nvSpPr>
        <p:spPr/>
        <p:txBody>
          <a:bodyPr/>
          <a:lstStyle/>
          <a:p>
            <a:fld id="{856227C0-AD57-4F9B-BAE3-EEFB0D0EE427}" type="slidenum">
              <a:rPr lang="en-GB" smtClean="0"/>
              <a:t>27</a:t>
            </a:fld>
            <a:endParaRPr lang="en-GB"/>
          </a:p>
        </p:txBody>
      </p:sp>
    </p:spTree>
    <p:extLst>
      <p:ext uri="{BB962C8B-B14F-4D97-AF65-F5344CB8AC3E}">
        <p14:creationId xmlns:p14="http://schemas.microsoft.com/office/powerpoint/2010/main" val="2689069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8DE319-1D40-6640-A2EF-B0CA92E29B23}"/>
              </a:ext>
            </a:extLst>
          </p:cNvPr>
          <p:cNvSpPr>
            <a:spLocks noGrp="1"/>
          </p:cNvSpPr>
          <p:nvPr>
            <p:ph type="title"/>
          </p:nvPr>
        </p:nvSpPr>
        <p:spPr/>
        <p:txBody>
          <a:bodyPr/>
          <a:lstStyle/>
          <a:p>
            <a:r>
              <a:rPr lang="en-US" dirty="0" smtClean="0"/>
              <a:t>Resources</a:t>
            </a:r>
            <a:r>
              <a:rPr lang="en-GB" dirty="0"/>
              <a:t/>
            </a:r>
            <a:br>
              <a:rPr lang="en-GB" dirty="0"/>
            </a:br>
            <a:endParaRPr lang="fr-FR" dirty="0"/>
          </a:p>
        </p:txBody>
      </p:sp>
      <p:sp>
        <p:nvSpPr>
          <p:cNvPr id="3" name="Segnaposto contenuto 2">
            <a:extLst>
              <a:ext uri="{FF2B5EF4-FFF2-40B4-BE49-F238E27FC236}">
                <a16:creationId xmlns:a16="http://schemas.microsoft.com/office/drawing/2014/main" id="{B89A9FD3-D1CC-5040-A0C2-B3AF3ACB7657}"/>
              </a:ext>
            </a:extLst>
          </p:cNvPr>
          <p:cNvSpPr>
            <a:spLocks noGrp="1"/>
          </p:cNvSpPr>
          <p:nvPr>
            <p:ph idx="1"/>
          </p:nvPr>
        </p:nvSpPr>
        <p:spPr>
          <a:xfrm>
            <a:off x="490538" y="1801385"/>
            <a:ext cx="11210924" cy="3482975"/>
          </a:xfrm>
        </p:spPr>
        <p:txBody>
          <a:bodyPr/>
          <a:lstStyle/>
          <a:p>
            <a:pPr lvl="2">
              <a:spcBef>
                <a:spcPts val="800"/>
              </a:spcBef>
              <a:spcAft>
                <a:spcPts val="800"/>
              </a:spcAft>
            </a:pPr>
            <a:r>
              <a:rPr lang="en-US" sz="2000" dirty="0">
                <a:solidFill>
                  <a:schemeClr val="accent2"/>
                </a:solidFill>
              </a:rPr>
              <a:t>Press Release: </a:t>
            </a:r>
            <a:r>
              <a:rPr lang="en-US" sz="2000" dirty="0">
                <a:hlinkClick r:id="rId2"/>
              </a:rPr>
              <a:t>Protect workers both now and after lockdowns ease, says ILO</a:t>
            </a:r>
            <a:endParaRPr lang="en-US" sz="2000" dirty="0"/>
          </a:p>
          <a:p>
            <a:pPr lvl="2">
              <a:spcBef>
                <a:spcPts val="800"/>
              </a:spcBef>
              <a:spcAft>
                <a:spcPts val="800"/>
              </a:spcAft>
            </a:pPr>
            <a:r>
              <a:rPr lang="en-US" sz="2000" dirty="0">
                <a:solidFill>
                  <a:schemeClr val="accent2"/>
                </a:solidFill>
              </a:rPr>
              <a:t>Report:</a:t>
            </a:r>
            <a:r>
              <a:rPr lang="en-US" sz="2000" dirty="0"/>
              <a:t> </a:t>
            </a:r>
            <a:r>
              <a:rPr lang="en-US" sz="2000" dirty="0">
                <a:hlinkClick r:id="rId3"/>
              </a:rPr>
              <a:t>In the face of a pandemic: Ensuring Safety and Health at Work</a:t>
            </a:r>
            <a:endParaRPr lang="en-US" sz="2000" dirty="0"/>
          </a:p>
          <a:p>
            <a:pPr lvl="2">
              <a:spcBef>
                <a:spcPts val="800"/>
              </a:spcBef>
              <a:spcAft>
                <a:spcPts val="800"/>
              </a:spcAft>
            </a:pPr>
            <a:r>
              <a:rPr lang="en-US" sz="2000" dirty="0">
                <a:solidFill>
                  <a:schemeClr val="accent2"/>
                </a:solidFill>
              </a:rPr>
              <a:t>Checklist:</a:t>
            </a:r>
            <a:r>
              <a:rPr lang="en-US" sz="2000" dirty="0"/>
              <a:t> </a:t>
            </a:r>
            <a:r>
              <a:rPr lang="en-US" sz="2000" dirty="0">
                <a:hlinkClick r:id="rId4"/>
              </a:rPr>
              <a:t>Prevention and Mitigation of COVID-19 at Work ACTION CHECKLIST</a:t>
            </a:r>
            <a:endParaRPr lang="en-US" sz="2000" dirty="0"/>
          </a:p>
          <a:p>
            <a:pPr lvl="2">
              <a:spcBef>
                <a:spcPts val="800"/>
              </a:spcBef>
              <a:spcAft>
                <a:spcPts val="800"/>
              </a:spcAft>
            </a:pPr>
            <a:r>
              <a:rPr lang="en-US" sz="2000" dirty="0">
                <a:solidFill>
                  <a:schemeClr val="accent2"/>
                </a:solidFill>
              </a:rPr>
              <a:t>Expert Panel Discussion Webinar Recording: </a:t>
            </a:r>
            <a:r>
              <a:rPr lang="en-US" sz="2000" dirty="0">
                <a:hlinkClick r:id="rId5"/>
              </a:rPr>
              <a:t>Safety and health at work and COVID-19</a:t>
            </a:r>
            <a:endParaRPr lang="en-US" sz="2000" dirty="0"/>
          </a:p>
          <a:p>
            <a:pPr lvl="2">
              <a:spcBef>
                <a:spcPts val="800"/>
              </a:spcBef>
              <a:spcAft>
                <a:spcPts val="800"/>
              </a:spcAft>
            </a:pPr>
            <a:r>
              <a:rPr lang="en-US" sz="2000" dirty="0">
                <a:solidFill>
                  <a:schemeClr val="accent2"/>
                </a:solidFill>
              </a:rPr>
              <a:t>Think Pieces: </a:t>
            </a:r>
            <a:r>
              <a:rPr lang="en-US" sz="2000" dirty="0">
                <a:hlinkClick r:id="rId6"/>
              </a:rPr>
              <a:t>Original and exclusive think pieces on the OSH response to the Covid-19 pandemic from the global OSH community</a:t>
            </a:r>
            <a:endParaRPr lang="en-US" sz="2000" dirty="0"/>
          </a:p>
          <a:p>
            <a:pPr lvl="2">
              <a:spcBef>
                <a:spcPts val="800"/>
              </a:spcBef>
              <a:spcAft>
                <a:spcPts val="800"/>
              </a:spcAft>
            </a:pPr>
            <a:r>
              <a:rPr lang="en-US" sz="2000" dirty="0">
                <a:solidFill>
                  <a:schemeClr val="accent2"/>
                </a:solidFill>
              </a:rPr>
              <a:t>Publication: </a:t>
            </a:r>
            <a:r>
              <a:rPr lang="en-US" sz="2000" dirty="0">
                <a:solidFill>
                  <a:schemeClr val="accent2"/>
                </a:solidFill>
                <a:hlinkClick r:id="rId7"/>
              </a:rPr>
              <a:t>A safe and healthy return to work during the COVID-19 pandemic</a:t>
            </a:r>
            <a:endParaRPr lang="en-US" sz="2000" dirty="0">
              <a:solidFill>
                <a:schemeClr val="accent2"/>
              </a:solidFill>
            </a:endParaRPr>
          </a:p>
          <a:p>
            <a:pPr lvl="2">
              <a:spcBef>
                <a:spcPts val="800"/>
              </a:spcBef>
              <a:spcAft>
                <a:spcPts val="800"/>
              </a:spcAft>
            </a:pPr>
            <a:r>
              <a:rPr lang="en-US" sz="2000" dirty="0">
                <a:solidFill>
                  <a:schemeClr val="accent2"/>
                </a:solidFill>
              </a:rPr>
              <a:t>Ten Action Points: </a:t>
            </a:r>
            <a:r>
              <a:rPr lang="en-US" sz="2000" dirty="0">
                <a:solidFill>
                  <a:schemeClr val="accent2"/>
                </a:solidFill>
                <a:hlinkClick r:id="rId8"/>
              </a:rPr>
              <a:t>Safe Return to Work: Ten Action Points</a:t>
            </a:r>
            <a:endParaRPr lang="en-US" sz="2000" dirty="0">
              <a:solidFill>
                <a:schemeClr val="accent2"/>
              </a:solidFill>
            </a:endParaRPr>
          </a:p>
          <a:p>
            <a:pPr lvl="2">
              <a:spcBef>
                <a:spcPts val="800"/>
              </a:spcBef>
              <a:spcAft>
                <a:spcPts val="800"/>
              </a:spcAft>
            </a:pPr>
            <a:r>
              <a:rPr lang="en-US" sz="2000" dirty="0" smtClean="0">
                <a:solidFill>
                  <a:schemeClr val="accent2"/>
                </a:solidFill>
              </a:rPr>
              <a:t>Mental health and COVID-19: </a:t>
            </a:r>
            <a:r>
              <a:rPr lang="en-US" sz="2000" u="sng" dirty="0">
                <a:hlinkClick r:id="rId9"/>
              </a:rPr>
              <a:t>Managing work-related psychosocial risks during the COVID-19 pandemic</a:t>
            </a:r>
            <a:endParaRPr lang="en-US" sz="2000" u="sng" dirty="0"/>
          </a:p>
          <a:p>
            <a:endParaRPr lang="fr-FR" dirty="0"/>
          </a:p>
        </p:txBody>
      </p:sp>
      <p:sp>
        <p:nvSpPr>
          <p:cNvPr id="4" name="Segnaposto data 3">
            <a:extLst>
              <a:ext uri="{FF2B5EF4-FFF2-40B4-BE49-F238E27FC236}">
                <a16:creationId xmlns:a16="http://schemas.microsoft.com/office/drawing/2014/main" id="{4CF61A6E-CE49-D04D-B2C2-F578CDD5529D}"/>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64888D7F-0B6C-9846-A05A-4C6AB602F564}"/>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620455A6-B4D0-3D47-9C64-693D69A990E1}"/>
              </a:ext>
            </a:extLst>
          </p:cNvPr>
          <p:cNvSpPr>
            <a:spLocks noGrp="1"/>
          </p:cNvSpPr>
          <p:nvPr>
            <p:ph type="sldNum" sz="quarter" idx="12"/>
          </p:nvPr>
        </p:nvSpPr>
        <p:spPr/>
        <p:txBody>
          <a:bodyPr/>
          <a:lstStyle/>
          <a:p>
            <a:fld id="{856227C0-AD57-4F9B-BAE3-EEFB0D0EE427}" type="slidenum">
              <a:rPr lang="en-GB" smtClean="0"/>
              <a:t>28</a:t>
            </a:fld>
            <a:endParaRPr lang="en-GB"/>
          </a:p>
        </p:txBody>
      </p:sp>
    </p:spTree>
    <p:extLst>
      <p:ext uri="{BB962C8B-B14F-4D97-AF65-F5344CB8AC3E}">
        <p14:creationId xmlns:p14="http://schemas.microsoft.com/office/powerpoint/2010/main" val="1466074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3F79FE-F445-C642-9368-6FC5941BD4CC}"/>
              </a:ext>
            </a:extLst>
          </p:cNvPr>
          <p:cNvSpPr>
            <a:spLocks noGrp="1"/>
          </p:cNvSpPr>
          <p:nvPr>
            <p:ph type="title"/>
          </p:nvPr>
        </p:nvSpPr>
        <p:spPr>
          <a:xfrm>
            <a:off x="490538" y="2841068"/>
            <a:ext cx="7200000" cy="608525"/>
          </a:xfrm>
        </p:spPr>
        <p:txBody>
          <a:bodyPr/>
          <a:lstStyle/>
          <a:p>
            <a:r>
              <a:rPr lang="en-GB" dirty="0"/>
              <a:t>Thank you</a:t>
            </a:r>
          </a:p>
        </p:txBody>
      </p:sp>
      <p:sp>
        <p:nvSpPr>
          <p:cNvPr id="3" name="Segnaposto testo 2">
            <a:extLst>
              <a:ext uri="{FF2B5EF4-FFF2-40B4-BE49-F238E27FC236}">
                <a16:creationId xmlns:a16="http://schemas.microsoft.com/office/drawing/2014/main" id="{88C1DC93-0D11-9F4C-83C7-C91CDC2CD9D6}"/>
              </a:ext>
            </a:extLst>
          </p:cNvPr>
          <p:cNvSpPr>
            <a:spLocks noGrp="1"/>
          </p:cNvSpPr>
          <p:nvPr>
            <p:ph type="body" idx="1"/>
          </p:nvPr>
        </p:nvSpPr>
        <p:spPr>
          <a:xfrm>
            <a:off x="490538" y="3995225"/>
            <a:ext cx="7200000" cy="2245628"/>
          </a:xfrm>
        </p:spPr>
        <p:txBody>
          <a:bodyPr/>
          <a:lstStyle/>
          <a:p>
            <a:pPr>
              <a:spcBef>
                <a:spcPts val="600"/>
              </a:spcBef>
              <a:spcAft>
                <a:spcPts val="0"/>
              </a:spcAft>
            </a:pPr>
            <a:r>
              <a:rPr lang="en-GB" sz="1800" dirty="0"/>
              <a:t>For more </a:t>
            </a:r>
            <a:r>
              <a:rPr lang="en-GB" sz="1800" dirty="0" smtClean="0"/>
              <a:t>information, please contact:</a:t>
            </a:r>
            <a:endParaRPr lang="en-GB" sz="1800" dirty="0"/>
          </a:p>
          <a:p>
            <a:pPr>
              <a:spcBef>
                <a:spcPts val="600"/>
              </a:spcBef>
              <a:spcAft>
                <a:spcPts val="0"/>
              </a:spcAft>
            </a:pPr>
            <a:endParaRPr lang="en-GB" sz="800" dirty="0"/>
          </a:p>
          <a:p>
            <a:pPr>
              <a:spcBef>
                <a:spcPts val="600"/>
              </a:spcBef>
              <a:spcAft>
                <a:spcPts val="0"/>
              </a:spcAft>
            </a:pPr>
            <a:r>
              <a:rPr lang="en-GB" sz="1800" dirty="0" smtClean="0"/>
              <a:t>The ILO </a:t>
            </a:r>
            <a:r>
              <a:rPr lang="en-GB" sz="1800" dirty="0" err="1" smtClean="0"/>
              <a:t>Labadmin</a:t>
            </a:r>
            <a:r>
              <a:rPr lang="en-GB" sz="1800" dirty="0" smtClean="0"/>
              <a:t>/OSH </a:t>
            </a:r>
            <a:r>
              <a:rPr lang="en-GB" sz="1800" dirty="0"/>
              <a:t>Branch</a:t>
            </a:r>
          </a:p>
          <a:p>
            <a:pPr>
              <a:spcBef>
                <a:spcPts val="600"/>
              </a:spcBef>
              <a:spcAft>
                <a:spcPts val="0"/>
              </a:spcAft>
            </a:pPr>
            <a:r>
              <a:rPr lang="en-GB" sz="1800" dirty="0">
                <a:hlinkClick r:id="rId2"/>
              </a:rPr>
              <a:t>labadmin-osh@ilo.org</a:t>
            </a:r>
            <a:endParaRPr lang="en-GB" sz="1800" dirty="0"/>
          </a:p>
          <a:p>
            <a:pPr>
              <a:spcBef>
                <a:spcPts val="600"/>
              </a:spcBef>
              <a:spcAft>
                <a:spcPts val="0"/>
              </a:spcAft>
            </a:pPr>
            <a:endParaRPr lang="en-GB" sz="800" dirty="0"/>
          </a:p>
          <a:p>
            <a:pPr>
              <a:spcBef>
                <a:spcPts val="600"/>
              </a:spcBef>
              <a:spcAft>
                <a:spcPts val="0"/>
              </a:spcAft>
            </a:pPr>
            <a:r>
              <a:rPr lang="en-GB" sz="1800" dirty="0"/>
              <a:t>Manal </a:t>
            </a:r>
            <a:r>
              <a:rPr lang="en-GB" sz="1800" dirty="0" err="1"/>
              <a:t>Azzi</a:t>
            </a:r>
            <a:r>
              <a:rPr lang="en-GB" sz="1800" dirty="0"/>
              <a:t> (Senior OSH specialist)</a:t>
            </a:r>
          </a:p>
          <a:p>
            <a:pPr>
              <a:spcBef>
                <a:spcPts val="600"/>
              </a:spcBef>
              <a:spcAft>
                <a:spcPts val="0"/>
              </a:spcAft>
            </a:pPr>
            <a:r>
              <a:rPr lang="en-GB" sz="1800" dirty="0">
                <a:hlinkClick r:id="rId3"/>
              </a:rPr>
              <a:t>azzi@ilo.org</a:t>
            </a:r>
            <a:r>
              <a:rPr lang="en-GB" sz="1800" dirty="0"/>
              <a:t> </a:t>
            </a:r>
          </a:p>
          <a:p>
            <a:endParaRPr lang="en-GB" sz="2000" dirty="0"/>
          </a:p>
        </p:txBody>
      </p:sp>
      <p:sp>
        <p:nvSpPr>
          <p:cNvPr id="4" name="Segnaposto data 3">
            <a:extLst>
              <a:ext uri="{FF2B5EF4-FFF2-40B4-BE49-F238E27FC236}">
                <a16:creationId xmlns:a16="http://schemas.microsoft.com/office/drawing/2014/main" id="{988D563D-E0BD-9E4E-81BC-E90137902486}"/>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5EC47775-6B54-D541-8336-65F27278A63C}"/>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A354A6C5-9053-8A4D-9AB1-52C80F5D4D37}"/>
              </a:ext>
            </a:extLst>
          </p:cNvPr>
          <p:cNvSpPr>
            <a:spLocks noGrp="1"/>
          </p:cNvSpPr>
          <p:nvPr>
            <p:ph type="sldNum" sz="quarter" idx="12"/>
          </p:nvPr>
        </p:nvSpPr>
        <p:spPr/>
        <p:txBody>
          <a:bodyPr/>
          <a:lstStyle/>
          <a:p>
            <a:fld id="{856227C0-AD57-4F9B-BAE3-EEFB0D0EE427}" type="slidenum">
              <a:rPr lang="en-GB" smtClean="0"/>
              <a:pPr/>
              <a:t>29</a:t>
            </a:fld>
            <a:endParaRPr lang="en-GB"/>
          </a:p>
        </p:txBody>
      </p:sp>
    </p:spTree>
    <p:extLst>
      <p:ext uri="{BB962C8B-B14F-4D97-AF65-F5344CB8AC3E}">
        <p14:creationId xmlns:p14="http://schemas.microsoft.com/office/powerpoint/2010/main" val="320187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E7EC7D-7766-1F40-9A62-2CFC70432848}"/>
              </a:ext>
            </a:extLst>
          </p:cNvPr>
          <p:cNvSpPr>
            <a:spLocks noGrp="1"/>
          </p:cNvSpPr>
          <p:nvPr>
            <p:ph type="title"/>
          </p:nvPr>
        </p:nvSpPr>
        <p:spPr/>
        <p:txBody>
          <a:bodyPr/>
          <a:lstStyle/>
          <a:p>
            <a:r>
              <a:rPr lang="en-GB"/>
              <a:t>Impact of psychosocial risks and work-related stress on the world of work </a:t>
            </a:r>
          </a:p>
        </p:txBody>
      </p:sp>
      <p:sp>
        <p:nvSpPr>
          <p:cNvPr id="3" name="Segnaposto contenuto 2">
            <a:extLst>
              <a:ext uri="{FF2B5EF4-FFF2-40B4-BE49-F238E27FC236}">
                <a16:creationId xmlns:a16="http://schemas.microsoft.com/office/drawing/2014/main" id="{4A0BE752-48BC-A74A-BD90-F82A63269A5A}"/>
              </a:ext>
            </a:extLst>
          </p:cNvPr>
          <p:cNvSpPr>
            <a:spLocks noGrp="1"/>
          </p:cNvSpPr>
          <p:nvPr>
            <p:ph idx="1"/>
          </p:nvPr>
        </p:nvSpPr>
        <p:spPr>
          <a:xfrm>
            <a:off x="490538" y="2393950"/>
            <a:ext cx="11210924" cy="3482975"/>
          </a:xfrm>
        </p:spPr>
        <p:txBody>
          <a:bodyPr/>
          <a:lstStyle/>
          <a:p>
            <a:pPr lvl="2">
              <a:spcAft>
                <a:spcPts val="1200"/>
              </a:spcAft>
            </a:pPr>
            <a:r>
              <a:rPr lang="en-GB" sz="2000" dirty="0"/>
              <a:t>Psychological responses: low mood, low motivation, exhaustion, anxiety, depression, burnout and suicidal thoughts</a:t>
            </a:r>
          </a:p>
          <a:p>
            <a:pPr lvl="2">
              <a:spcAft>
                <a:spcPts val="1200"/>
              </a:spcAft>
            </a:pPr>
            <a:r>
              <a:rPr lang="en-GB" sz="2000" dirty="0"/>
              <a:t>Physical reactions: digestive problems, dermatological reactions, cardio-vascular disease, musculoskeletal disorders, headaches or other unexplained aches and pains</a:t>
            </a:r>
          </a:p>
          <a:p>
            <a:pPr lvl="2">
              <a:spcAft>
                <a:spcPts val="1200"/>
              </a:spcAft>
            </a:pPr>
            <a:r>
              <a:rPr lang="en-GB" sz="2000" dirty="0"/>
              <a:t>Increased risk of work injuries and accidents (due to reduced accuracy)</a:t>
            </a:r>
          </a:p>
          <a:p>
            <a:pPr lvl="2">
              <a:spcAft>
                <a:spcPts val="1200"/>
              </a:spcAft>
            </a:pPr>
            <a:r>
              <a:rPr lang="en-GB" sz="2000" dirty="0"/>
              <a:t>Impact on workplace productivity: increased absenteeism and presenteeism, lower job engagement and reduced job performance (with respect to both the quality and quantity of work) </a:t>
            </a:r>
          </a:p>
          <a:p>
            <a:endParaRPr lang="en-GB" dirty="0"/>
          </a:p>
        </p:txBody>
      </p:sp>
      <p:sp>
        <p:nvSpPr>
          <p:cNvPr id="4" name="Segnaposto data 3">
            <a:extLst>
              <a:ext uri="{FF2B5EF4-FFF2-40B4-BE49-F238E27FC236}">
                <a16:creationId xmlns:a16="http://schemas.microsoft.com/office/drawing/2014/main" id="{FD55B7BE-D5F3-1A42-8C40-B39D95455CEC}"/>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C35539A6-588F-E64A-8DDE-B772D681D2CB}"/>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4A68DD3F-276C-8C4D-9D47-6860765BEF8D}"/>
              </a:ext>
            </a:extLst>
          </p:cNvPr>
          <p:cNvSpPr>
            <a:spLocks noGrp="1"/>
          </p:cNvSpPr>
          <p:nvPr>
            <p:ph type="sldNum" sz="quarter" idx="12"/>
          </p:nvPr>
        </p:nvSpPr>
        <p:spPr/>
        <p:txBody>
          <a:bodyPr/>
          <a:lstStyle/>
          <a:p>
            <a:fld id="{856227C0-AD57-4F9B-BAE3-EEFB0D0EE427}" type="slidenum">
              <a:rPr lang="en-GB" smtClean="0"/>
              <a:t>3</a:t>
            </a:fld>
            <a:endParaRPr lang="en-GB"/>
          </a:p>
        </p:txBody>
      </p:sp>
    </p:spTree>
    <p:extLst>
      <p:ext uri="{BB962C8B-B14F-4D97-AF65-F5344CB8AC3E}">
        <p14:creationId xmlns:p14="http://schemas.microsoft.com/office/powerpoint/2010/main" val="4069342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81BAE3-DF36-0D45-BC92-94427BE68E7C}"/>
              </a:ext>
            </a:extLst>
          </p:cNvPr>
          <p:cNvSpPr>
            <a:spLocks noGrp="1"/>
          </p:cNvSpPr>
          <p:nvPr>
            <p:ph type="title"/>
          </p:nvPr>
        </p:nvSpPr>
        <p:spPr/>
        <p:txBody>
          <a:bodyPr/>
          <a:lstStyle/>
          <a:p>
            <a:r>
              <a:rPr lang="en-GB"/>
              <a:t>Hazard identification and risk assessment during COVID-19 pandemic</a:t>
            </a:r>
          </a:p>
        </p:txBody>
      </p:sp>
      <p:sp>
        <p:nvSpPr>
          <p:cNvPr id="3" name="Segnaposto contenuto 2">
            <a:extLst>
              <a:ext uri="{FF2B5EF4-FFF2-40B4-BE49-F238E27FC236}">
                <a16:creationId xmlns:a16="http://schemas.microsoft.com/office/drawing/2014/main" id="{68BB0F5C-5A3B-6A42-A79E-12DE2EF8EC20}"/>
              </a:ext>
            </a:extLst>
          </p:cNvPr>
          <p:cNvSpPr>
            <a:spLocks noGrp="1"/>
          </p:cNvSpPr>
          <p:nvPr>
            <p:ph idx="1"/>
          </p:nvPr>
        </p:nvSpPr>
        <p:spPr/>
        <p:txBody>
          <a:bodyPr/>
          <a:lstStyle/>
          <a:p>
            <a:pPr lvl="2"/>
            <a:r>
              <a:rPr lang="en-GB" sz="2000"/>
              <a:t>Identify the potential sources of exposure to the novel coronavirus (considering all work areas and tasks performed by workers) </a:t>
            </a:r>
          </a:p>
          <a:p>
            <a:pPr lvl="2"/>
            <a:r>
              <a:rPr lang="en-GB" sz="2000"/>
              <a:t>Identify any hazard that may arise due to the OSH measures and new work processes adopted to prevent contagion, including psychosocial factors, ergonomics, chemical and other hazards</a:t>
            </a:r>
          </a:p>
          <a:p>
            <a:pPr lvl="2"/>
            <a:r>
              <a:rPr lang="en-GB" sz="2000"/>
              <a:t>Take into account external factors affecting mental health, such as fear (of being infected, losing job, etc.), social isolation, the weight of domestic responsibilities (increased in the absence of schools and services)</a:t>
            </a:r>
          </a:p>
          <a:p>
            <a:pPr lvl="2"/>
            <a:r>
              <a:rPr lang="en-GB" sz="2000"/>
              <a:t>Think about new ways to detect hazards for workers at home (e.g. questionnaires and surveys)</a:t>
            </a:r>
          </a:p>
          <a:p>
            <a:pPr lvl="2"/>
            <a:r>
              <a:rPr lang="en-GB" sz="2000"/>
              <a:t>Consider the individual characteristics of workers when assessing the risks associated with each hazard.</a:t>
            </a:r>
          </a:p>
        </p:txBody>
      </p:sp>
      <p:sp>
        <p:nvSpPr>
          <p:cNvPr id="4" name="Segnaposto data 3">
            <a:extLst>
              <a:ext uri="{FF2B5EF4-FFF2-40B4-BE49-F238E27FC236}">
                <a16:creationId xmlns:a16="http://schemas.microsoft.com/office/drawing/2014/main" id="{B15D18FF-88DB-7341-A1BB-54BF327BE909}"/>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C0D543EB-8F17-F140-BF9F-35491FDE1745}"/>
              </a:ext>
            </a:extLst>
          </p:cNvPr>
          <p:cNvSpPr>
            <a:spLocks noGrp="1"/>
          </p:cNvSpPr>
          <p:nvPr>
            <p:ph type="ftr" sz="quarter" idx="11"/>
          </p:nvPr>
        </p:nvSpPr>
        <p:spPr/>
        <p:txBody>
          <a:bodyPr/>
          <a:lstStyle/>
          <a:p>
            <a:r>
              <a:rPr lang="en-GB" dirty="0"/>
              <a:t>Advancing social justice, promoting decent work</a:t>
            </a:r>
          </a:p>
        </p:txBody>
      </p:sp>
      <p:sp>
        <p:nvSpPr>
          <p:cNvPr id="6" name="Segnaposto numero diapositiva 5">
            <a:extLst>
              <a:ext uri="{FF2B5EF4-FFF2-40B4-BE49-F238E27FC236}">
                <a16:creationId xmlns:a16="http://schemas.microsoft.com/office/drawing/2014/main" id="{E923B87E-FFFE-C647-A515-0C979EE53672}"/>
              </a:ext>
            </a:extLst>
          </p:cNvPr>
          <p:cNvSpPr>
            <a:spLocks noGrp="1"/>
          </p:cNvSpPr>
          <p:nvPr>
            <p:ph type="sldNum" sz="quarter" idx="12"/>
          </p:nvPr>
        </p:nvSpPr>
        <p:spPr/>
        <p:txBody>
          <a:bodyPr/>
          <a:lstStyle/>
          <a:p>
            <a:fld id="{856227C0-AD57-4F9B-BAE3-EEFB0D0EE427}" type="slidenum">
              <a:rPr lang="en-GB" smtClean="0"/>
              <a:t>4</a:t>
            </a:fld>
            <a:endParaRPr lang="en-GB"/>
          </a:p>
        </p:txBody>
      </p:sp>
    </p:spTree>
    <p:extLst>
      <p:ext uri="{BB962C8B-B14F-4D97-AF65-F5344CB8AC3E}">
        <p14:creationId xmlns:p14="http://schemas.microsoft.com/office/powerpoint/2010/main" val="4292054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E1C1A0-B3E3-3648-B912-6D5A7156D546}"/>
              </a:ext>
            </a:extLst>
          </p:cNvPr>
          <p:cNvSpPr>
            <a:spLocks noGrp="1"/>
          </p:cNvSpPr>
          <p:nvPr>
            <p:ph type="title"/>
          </p:nvPr>
        </p:nvSpPr>
        <p:spPr/>
        <p:txBody>
          <a:bodyPr/>
          <a:lstStyle/>
          <a:p>
            <a:r>
              <a:rPr lang="en-GB"/>
              <a:t>OSH measures to prevent and control psychosocial risks</a:t>
            </a:r>
            <a:br>
              <a:rPr lang="en-GB"/>
            </a:br>
            <a:endParaRPr lang="en-GB"/>
          </a:p>
        </p:txBody>
      </p:sp>
      <p:sp>
        <p:nvSpPr>
          <p:cNvPr id="3" name="Segnaposto contenuto 2">
            <a:extLst>
              <a:ext uri="{FF2B5EF4-FFF2-40B4-BE49-F238E27FC236}">
                <a16:creationId xmlns:a16="http://schemas.microsoft.com/office/drawing/2014/main" id="{AE30A0CD-56B6-2B42-AB8A-D13B105F8184}"/>
              </a:ext>
            </a:extLst>
          </p:cNvPr>
          <p:cNvSpPr>
            <a:spLocks noGrp="1"/>
          </p:cNvSpPr>
          <p:nvPr>
            <p:ph idx="1"/>
          </p:nvPr>
        </p:nvSpPr>
        <p:spPr>
          <a:xfrm>
            <a:off x="490538" y="2393950"/>
            <a:ext cx="7331099" cy="3482975"/>
          </a:xfrm>
        </p:spPr>
        <p:txBody>
          <a:bodyPr/>
          <a:lstStyle/>
          <a:p>
            <a:pPr lvl="2">
              <a:spcAft>
                <a:spcPts val="600"/>
              </a:spcAft>
            </a:pPr>
            <a:r>
              <a:rPr lang="en-GB" sz="2000" dirty="0"/>
              <a:t>Adapted to the hazards and risks encountered by the enterprise</a:t>
            </a:r>
          </a:p>
          <a:p>
            <a:pPr lvl="2">
              <a:spcAft>
                <a:spcPts val="600"/>
              </a:spcAft>
            </a:pPr>
            <a:r>
              <a:rPr lang="en-GB" sz="2000" dirty="0"/>
              <a:t>Reviewed and modified if necessary on a regular basis</a:t>
            </a:r>
          </a:p>
          <a:p>
            <a:pPr lvl="2">
              <a:spcAft>
                <a:spcPts val="600"/>
              </a:spcAft>
            </a:pPr>
            <a:r>
              <a:rPr lang="en-GB" sz="2000" dirty="0"/>
              <a:t>Comply with national laws and regulations, and reflect good practice</a:t>
            </a:r>
          </a:p>
          <a:p>
            <a:pPr lvl="2">
              <a:spcAft>
                <a:spcPts val="600"/>
              </a:spcAft>
            </a:pPr>
            <a:r>
              <a:rPr lang="en-GB" sz="2000" dirty="0"/>
              <a:t>Consider the current state of knowledge, including information or reports from organizations, such as OSH services, labour inspectorates, and other services as appropriate</a:t>
            </a:r>
          </a:p>
          <a:p>
            <a:pPr lvl="2">
              <a:spcAft>
                <a:spcPts val="600"/>
              </a:spcAft>
            </a:pPr>
            <a:r>
              <a:rPr lang="en-GB" sz="2000" dirty="0"/>
              <a:t>Adopted in consultation with workers and their representatives</a:t>
            </a:r>
          </a:p>
          <a:p>
            <a:pPr>
              <a:spcBef>
                <a:spcPts val="600"/>
              </a:spcBef>
            </a:pPr>
            <a:endParaRPr lang="en-GB" dirty="0"/>
          </a:p>
          <a:p>
            <a:pPr>
              <a:spcBef>
                <a:spcPts val="600"/>
              </a:spcBef>
            </a:pPr>
            <a:endParaRPr lang="en-GB" dirty="0"/>
          </a:p>
        </p:txBody>
      </p:sp>
      <p:sp>
        <p:nvSpPr>
          <p:cNvPr id="4" name="Segnaposto data 3">
            <a:extLst>
              <a:ext uri="{FF2B5EF4-FFF2-40B4-BE49-F238E27FC236}">
                <a16:creationId xmlns:a16="http://schemas.microsoft.com/office/drawing/2014/main" id="{84B4C16F-AB7C-F140-9DE0-8D0BBF5C2F0C}"/>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531FC302-9146-E244-B65C-70B30B0260F2}"/>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75315C0D-B7FB-D04E-A47C-48B0B817A88C}"/>
              </a:ext>
            </a:extLst>
          </p:cNvPr>
          <p:cNvSpPr>
            <a:spLocks noGrp="1"/>
          </p:cNvSpPr>
          <p:nvPr>
            <p:ph type="sldNum" sz="quarter" idx="12"/>
          </p:nvPr>
        </p:nvSpPr>
        <p:spPr/>
        <p:txBody>
          <a:bodyPr/>
          <a:lstStyle/>
          <a:p>
            <a:fld id="{856227C0-AD57-4F9B-BAE3-EEFB0D0EE427}" type="slidenum">
              <a:rPr lang="en-GB" smtClean="0"/>
              <a:t>5</a:t>
            </a:fld>
            <a:endParaRPr lang="en-GB"/>
          </a:p>
        </p:txBody>
      </p:sp>
      <p:pic>
        <p:nvPicPr>
          <p:cNvPr id="7" name="Picture 5">
            <a:extLst>
              <a:ext uri="{FF2B5EF4-FFF2-40B4-BE49-F238E27FC236}">
                <a16:creationId xmlns:a16="http://schemas.microsoft.com/office/drawing/2014/main" id="{6F6A0809-5939-8C43-915B-DF53FD1428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810" r="13159"/>
          <a:stretch/>
        </p:blipFill>
        <p:spPr>
          <a:xfrm>
            <a:off x="7990449" y="2393950"/>
            <a:ext cx="3711014" cy="3482975"/>
          </a:xfrm>
          <a:prstGeom prst="rect">
            <a:avLst/>
          </a:prstGeom>
        </p:spPr>
      </p:pic>
    </p:spTree>
    <p:extLst>
      <p:ext uri="{BB962C8B-B14F-4D97-AF65-F5344CB8AC3E}">
        <p14:creationId xmlns:p14="http://schemas.microsoft.com/office/powerpoint/2010/main" val="2104099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56B62C-645F-FB4D-8E34-B62844A33B1A}"/>
              </a:ext>
            </a:extLst>
          </p:cNvPr>
          <p:cNvSpPr>
            <a:spLocks noGrp="1"/>
          </p:cNvSpPr>
          <p:nvPr>
            <p:ph type="title"/>
          </p:nvPr>
        </p:nvSpPr>
        <p:spPr/>
        <p:txBody>
          <a:bodyPr/>
          <a:lstStyle/>
          <a:p>
            <a:r>
              <a:rPr lang="en-GB"/>
              <a:t>Areas for action</a:t>
            </a:r>
          </a:p>
        </p:txBody>
      </p:sp>
      <p:sp>
        <p:nvSpPr>
          <p:cNvPr id="3" name="Segnaposto contenuto 2">
            <a:extLst>
              <a:ext uri="{FF2B5EF4-FFF2-40B4-BE49-F238E27FC236}">
                <a16:creationId xmlns:a16="http://schemas.microsoft.com/office/drawing/2014/main" id="{438FD344-9566-B945-8D67-AFF036B30E6F}"/>
              </a:ext>
            </a:extLst>
          </p:cNvPr>
          <p:cNvSpPr>
            <a:spLocks noGrp="1"/>
          </p:cNvSpPr>
          <p:nvPr>
            <p:ph idx="1"/>
          </p:nvPr>
        </p:nvSpPr>
        <p:spPr>
          <a:xfrm>
            <a:off x="490537" y="2393950"/>
            <a:ext cx="11210925" cy="3482975"/>
          </a:xfrm>
        </p:spPr>
        <p:txBody>
          <a:bodyPr/>
          <a:lstStyle/>
          <a:p>
            <a:pPr marL="342900" lvl="2" indent="-378900">
              <a:spcBef>
                <a:spcPts val="300"/>
              </a:spcBef>
              <a:buSzPct val="100000"/>
              <a:buFont typeface="+mj-lt"/>
              <a:buAutoNum type="arabicPeriod"/>
            </a:pPr>
            <a:r>
              <a:rPr lang="en-GB" sz="2000" dirty="0"/>
              <a:t>Environment and equipment</a:t>
            </a:r>
          </a:p>
          <a:p>
            <a:pPr marL="342900" lvl="2" indent="-378900">
              <a:spcBef>
                <a:spcPts val="300"/>
              </a:spcBef>
              <a:buSzPct val="100000"/>
              <a:buFont typeface="+mj-lt"/>
              <a:buAutoNum type="arabicPeriod"/>
            </a:pPr>
            <a:r>
              <a:rPr lang="en-GB" sz="2000" dirty="0"/>
              <a:t>Workload, work-pace and work-schedule</a:t>
            </a:r>
          </a:p>
          <a:p>
            <a:pPr marL="342900" lvl="2" indent="-378900">
              <a:spcBef>
                <a:spcPts val="300"/>
              </a:spcBef>
              <a:buSzPct val="100000"/>
              <a:buFont typeface="+mj-lt"/>
              <a:buAutoNum type="arabicPeriod"/>
            </a:pPr>
            <a:r>
              <a:rPr lang="en-GB" sz="2000" dirty="0"/>
              <a:t>Violence and harassment</a:t>
            </a:r>
          </a:p>
          <a:p>
            <a:pPr marL="342900" lvl="2" indent="-378900">
              <a:spcBef>
                <a:spcPts val="300"/>
              </a:spcBef>
              <a:buSzPct val="100000"/>
              <a:buFont typeface="+mj-lt"/>
              <a:buAutoNum type="arabicPeriod"/>
            </a:pPr>
            <a:r>
              <a:rPr lang="en-GB" sz="2000" dirty="0"/>
              <a:t>Work-life balance</a:t>
            </a:r>
          </a:p>
          <a:p>
            <a:pPr marL="342900" lvl="2" indent="-378900">
              <a:spcBef>
                <a:spcPts val="300"/>
              </a:spcBef>
              <a:buSzPct val="100000"/>
              <a:buFont typeface="+mj-lt"/>
              <a:buAutoNum type="arabicPeriod"/>
            </a:pPr>
            <a:r>
              <a:rPr lang="en-GB" sz="2000" dirty="0"/>
              <a:t>Job security</a:t>
            </a:r>
          </a:p>
          <a:p>
            <a:pPr marL="342900" lvl="2" indent="-378900">
              <a:spcBef>
                <a:spcPts val="300"/>
              </a:spcBef>
              <a:buSzPct val="100000"/>
              <a:buFont typeface="+mj-lt"/>
              <a:buAutoNum type="arabicPeriod"/>
            </a:pPr>
            <a:r>
              <a:rPr lang="en-GB" sz="2000" dirty="0"/>
              <a:t>Management leadership</a:t>
            </a:r>
          </a:p>
          <a:p>
            <a:pPr marL="342900" lvl="2" indent="-378900">
              <a:spcBef>
                <a:spcPts val="300"/>
              </a:spcBef>
              <a:buSzPct val="100000"/>
              <a:buFont typeface="+mj-lt"/>
              <a:buAutoNum type="arabicPeriod"/>
            </a:pPr>
            <a:r>
              <a:rPr lang="en-GB" sz="2000" dirty="0"/>
              <a:t>Communication, information and training</a:t>
            </a:r>
          </a:p>
          <a:p>
            <a:pPr marL="342900" lvl="2" indent="-378900">
              <a:spcBef>
                <a:spcPts val="300"/>
              </a:spcBef>
              <a:buSzPct val="100000"/>
              <a:buFont typeface="+mj-lt"/>
              <a:buAutoNum type="arabicPeriod"/>
              <a:tabLst>
                <a:tab pos="7010400" algn="l"/>
              </a:tabLst>
            </a:pPr>
            <a:r>
              <a:rPr lang="en-GB" sz="2000" dirty="0"/>
              <a:t>Health promotion and prevention of negative coping behaviours</a:t>
            </a:r>
          </a:p>
          <a:p>
            <a:pPr marL="342900" lvl="2" indent="-378900">
              <a:spcBef>
                <a:spcPts val="300"/>
              </a:spcBef>
              <a:buSzPct val="100000"/>
              <a:buFont typeface="+mj-lt"/>
              <a:buAutoNum type="arabicPeriod"/>
            </a:pPr>
            <a:r>
              <a:rPr lang="en-GB" sz="2000" dirty="0"/>
              <a:t>Social support</a:t>
            </a:r>
          </a:p>
          <a:p>
            <a:pPr marL="342900" lvl="2" indent="-378900">
              <a:spcBef>
                <a:spcPts val="300"/>
              </a:spcBef>
              <a:buSzPct val="100000"/>
              <a:buFont typeface="+mj-lt"/>
              <a:buAutoNum type="arabicPeriod"/>
            </a:pPr>
            <a:r>
              <a:rPr lang="en-GB" sz="2000" dirty="0"/>
              <a:t>Psychological support</a:t>
            </a:r>
          </a:p>
        </p:txBody>
      </p:sp>
      <p:sp>
        <p:nvSpPr>
          <p:cNvPr id="4" name="Segnaposto data 3">
            <a:extLst>
              <a:ext uri="{FF2B5EF4-FFF2-40B4-BE49-F238E27FC236}">
                <a16:creationId xmlns:a16="http://schemas.microsoft.com/office/drawing/2014/main" id="{E4BF377B-864F-6D42-B42C-1197A46ED13F}"/>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4CC1D063-F82D-B34E-8E0D-267B59F9FD1B}"/>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D84104F1-37DD-3746-B8CB-DE218A660949}"/>
              </a:ext>
            </a:extLst>
          </p:cNvPr>
          <p:cNvSpPr>
            <a:spLocks noGrp="1"/>
          </p:cNvSpPr>
          <p:nvPr>
            <p:ph type="sldNum" sz="quarter" idx="12"/>
          </p:nvPr>
        </p:nvSpPr>
        <p:spPr/>
        <p:txBody>
          <a:bodyPr/>
          <a:lstStyle/>
          <a:p>
            <a:fld id="{856227C0-AD57-4F9B-BAE3-EEFB0D0EE427}" type="slidenum">
              <a:rPr lang="en-GB" smtClean="0"/>
              <a:t>6</a:t>
            </a:fld>
            <a:endParaRPr lang="en-GB"/>
          </a:p>
        </p:txBody>
      </p:sp>
      <p:pic>
        <p:nvPicPr>
          <p:cNvPr id="9" name="Immagine 8">
            <a:extLst>
              <a:ext uri="{FF2B5EF4-FFF2-40B4-BE49-F238E27FC236}">
                <a16:creationId xmlns:a16="http://schemas.microsoft.com/office/drawing/2014/main" id="{58EEEFF8-D80B-654E-952A-FA4F1FBAE467}"/>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312" r="43211" b="3766"/>
          <a:stretch/>
        </p:blipFill>
        <p:spPr>
          <a:xfrm>
            <a:off x="6079067" y="0"/>
            <a:ext cx="6112933" cy="6870450"/>
          </a:xfrm>
          <a:prstGeom prst="rect">
            <a:avLst/>
          </a:prstGeom>
        </p:spPr>
      </p:pic>
      <p:pic>
        <p:nvPicPr>
          <p:cNvPr id="10" name="Picture 11">
            <a:extLst>
              <a:ext uri="{FF2B5EF4-FFF2-40B4-BE49-F238E27FC236}">
                <a16:creationId xmlns:a16="http://schemas.microsoft.com/office/drawing/2014/main" id="{E7B5F20C-153E-5444-A671-4712BD457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3961702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DD983D-E89B-824A-ADDB-A84BA4F4454A}"/>
              </a:ext>
            </a:extLst>
          </p:cNvPr>
          <p:cNvSpPr>
            <a:spLocks noGrp="1"/>
          </p:cNvSpPr>
          <p:nvPr>
            <p:ph type="title"/>
          </p:nvPr>
        </p:nvSpPr>
        <p:spPr/>
        <p:txBody>
          <a:bodyPr/>
          <a:lstStyle/>
          <a:p>
            <a:r>
              <a:rPr lang="en-GB" dirty="0"/>
              <a:t>1. Environment and equipment</a:t>
            </a:r>
          </a:p>
        </p:txBody>
      </p:sp>
      <p:sp>
        <p:nvSpPr>
          <p:cNvPr id="3" name="Segnaposto contenuto 2">
            <a:extLst>
              <a:ext uri="{FF2B5EF4-FFF2-40B4-BE49-F238E27FC236}">
                <a16:creationId xmlns:a16="http://schemas.microsoft.com/office/drawing/2014/main" id="{6797A11B-6231-1448-BC43-AD882255AB89}"/>
              </a:ext>
            </a:extLst>
          </p:cNvPr>
          <p:cNvSpPr>
            <a:spLocks noGrp="1"/>
          </p:cNvSpPr>
          <p:nvPr>
            <p:ph idx="1"/>
          </p:nvPr>
        </p:nvSpPr>
        <p:spPr>
          <a:xfrm>
            <a:off x="490538" y="2143195"/>
            <a:ext cx="11210924" cy="3840959"/>
          </a:xfrm>
        </p:spPr>
        <p:txBody>
          <a:bodyPr/>
          <a:lstStyle/>
          <a:p>
            <a:pPr lvl="1"/>
            <a:r>
              <a:rPr lang="en-GB" sz="2000" dirty="0"/>
              <a:t>During </a:t>
            </a:r>
            <a:r>
              <a:rPr lang="en-GB" sz="2000" dirty="0" smtClean="0"/>
              <a:t>the COVID-19 </a:t>
            </a:r>
            <a:r>
              <a:rPr lang="en-GB" sz="2000" dirty="0"/>
              <a:t>crisis, workers may face higher anxiety and stress due </a:t>
            </a:r>
            <a:r>
              <a:rPr lang="en-GB" sz="2000" dirty="0" smtClean="0"/>
              <a:t>to the </a:t>
            </a:r>
            <a:r>
              <a:rPr lang="en-GB" sz="2000" dirty="0"/>
              <a:t>physical working environment, including the workplace </a:t>
            </a:r>
            <a:r>
              <a:rPr lang="en-GB" sz="2000" b="1" dirty="0"/>
              <a:t>layout</a:t>
            </a:r>
            <a:r>
              <a:rPr lang="en-GB" sz="2000" dirty="0"/>
              <a:t> and </a:t>
            </a:r>
            <a:r>
              <a:rPr lang="en-GB" sz="2000" b="1" dirty="0"/>
              <a:t>equipment</a:t>
            </a:r>
            <a:r>
              <a:rPr lang="en-GB" sz="2000" dirty="0"/>
              <a:t> and exposure to </a:t>
            </a:r>
            <a:r>
              <a:rPr lang="en-GB" sz="2000" b="1" dirty="0"/>
              <a:t>hazardous agents</a:t>
            </a:r>
          </a:p>
          <a:p>
            <a:pPr lvl="2"/>
            <a:r>
              <a:rPr lang="en-GB" sz="2000" dirty="0"/>
              <a:t>Fear of getting infected at work (healthcare and emergency workers; workers in jobs that require frequent and/or close contact with the general public; workers in high-density work environments or working in close proximity</a:t>
            </a:r>
          </a:p>
          <a:p>
            <a:pPr lvl="2"/>
            <a:r>
              <a:rPr lang="en-GB" sz="2000" dirty="0"/>
              <a:t>Lack of clarity about the best practices to limit the risk of exposure to the coronavirus</a:t>
            </a:r>
          </a:p>
          <a:p>
            <a:pPr lvl="2"/>
            <a:r>
              <a:rPr lang="en-GB" sz="2000" dirty="0"/>
              <a:t>Shortages of personal protective equipment (PPE)</a:t>
            </a:r>
          </a:p>
          <a:p>
            <a:pPr lvl="2"/>
            <a:r>
              <a:rPr lang="en-GB" sz="2000" dirty="0"/>
              <a:t>Prolonged use of heavy PPE (leading to fatigue, exhaustion, claustrophobia, isolation, etc.)</a:t>
            </a:r>
          </a:p>
          <a:p>
            <a:pPr lvl="2"/>
            <a:r>
              <a:rPr lang="en-GB" sz="2000" dirty="0"/>
              <a:t>Lack of appropriate equipment and inadequate physical environment (including for employees working from home)</a:t>
            </a:r>
          </a:p>
          <a:p>
            <a:endParaRPr lang="en-GB" dirty="0"/>
          </a:p>
          <a:p>
            <a:endParaRPr lang="en-GB" dirty="0"/>
          </a:p>
        </p:txBody>
      </p:sp>
      <p:sp>
        <p:nvSpPr>
          <p:cNvPr id="4" name="Segnaposto data 3">
            <a:extLst>
              <a:ext uri="{FF2B5EF4-FFF2-40B4-BE49-F238E27FC236}">
                <a16:creationId xmlns:a16="http://schemas.microsoft.com/office/drawing/2014/main" id="{93D87625-45A3-D147-8E49-91CA3A21F88F}"/>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48BC80FF-E27B-1441-B5DD-C46FF3D110BE}"/>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FC0CA603-4C91-7F48-8B7D-59C75D92495C}"/>
              </a:ext>
            </a:extLst>
          </p:cNvPr>
          <p:cNvSpPr>
            <a:spLocks noGrp="1"/>
          </p:cNvSpPr>
          <p:nvPr>
            <p:ph type="sldNum" sz="quarter" idx="12"/>
          </p:nvPr>
        </p:nvSpPr>
        <p:spPr/>
        <p:txBody>
          <a:bodyPr/>
          <a:lstStyle/>
          <a:p>
            <a:fld id="{856227C0-AD57-4F9B-BAE3-EEFB0D0EE427}" type="slidenum">
              <a:rPr lang="en-GB" smtClean="0"/>
              <a:t>7</a:t>
            </a:fld>
            <a:endParaRPr lang="en-GB"/>
          </a:p>
        </p:txBody>
      </p:sp>
    </p:spTree>
    <p:extLst>
      <p:ext uri="{BB962C8B-B14F-4D97-AF65-F5344CB8AC3E}">
        <p14:creationId xmlns:p14="http://schemas.microsoft.com/office/powerpoint/2010/main" val="2826350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59D388-7297-D340-9D04-72302405D43E}"/>
              </a:ext>
            </a:extLst>
          </p:cNvPr>
          <p:cNvSpPr>
            <a:spLocks noGrp="1"/>
          </p:cNvSpPr>
          <p:nvPr>
            <p:ph type="title"/>
          </p:nvPr>
        </p:nvSpPr>
        <p:spPr/>
        <p:txBody>
          <a:bodyPr/>
          <a:lstStyle/>
          <a:p>
            <a:pPr>
              <a:buClr>
                <a:schemeClr val="accent1"/>
              </a:buClr>
            </a:pPr>
            <a:r>
              <a:rPr lang="en-GB" dirty="0"/>
              <a:t>1. Environment and equipment </a:t>
            </a:r>
            <a:br>
              <a:rPr lang="en-GB" dirty="0"/>
            </a:br>
            <a:r>
              <a:rPr lang="en-GB" dirty="0">
                <a:solidFill>
                  <a:schemeClr val="accent2"/>
                </a:solidFill>
              </a:rPr>
              <a:t>Suggested Actions</a:t>
            </a:r>
            <a:endParaRPr lang="fr-FR" dirty="0"/>
          </a:p>
        </p:txBody>
      </p:sp>
      <p:sp>
        <p:nvSpPr>
          <p:cNvPr id="3" name="Segnaposto contenuto 2">
            <a:extLst>
              <a:ext uri="{FF2B5EF4-FFF2-40B4-BE49-F238E27FC236}">
                <a16:creationId xmlns:a16="http://schemas.microsoft.com/office/drawing/2014/main" id="{F90475CE-8F63-1446-BC19-458C23FD099E}"/>
              </a:ext>
            </a:extLst>
          </p:cNvPr>
          <p:cNvSpPr>
            <a:spLocks noGrp="1"/>
          </p:cNvSpPr>
          <p:nvPr>
            <p:ph idx="1"/>
          </p:nvPr>
        </p:nvSpPr>
        <p:spPr/>
        <p:txBody>
          <a:bodyPr/>
          <a:lstStyle/>
          <a:p>
            <a:pPr lvl="2">
              <a:spcAft>
                <a:spcPts val="600"/>
              </a:spcAft>
            </a:pPr>
            <a:r>
              <a:rPr lang="en-GB" sz="2000" dirty="0"/>
              <a:t>Adopt engineering controls and administrative measures (physical distance, promotion of good hygiene, disinfection and improved ventilation)</a:t>
            </a:r>
          </a:p>
          <a:p>
            <a:pPr lvl="2">
              <a:spcAft>
                <a:spcPts val="600"/>
              </a:spcAft>
            </a:pPr>
            <a:r>
              <a:rPr lang="en-GB" sz="2000" dirty="0"/>
              <a:t>When necessary, provide PPE and appropriate training, including about signs of exhaustion and dehydration (in particular in case of prolonged use of heavy PPE)</a:t>
            </a:r>
          </a:p>
          <a:p>
            <a:pPr lvl="2">
              <a:spcAft>
                <a:spcPts val="600"/>
              </a:spcAft>
            </a:pPr>
            <a:r>
              <a:rPr lang="en-GB" sz="2000" dirty="0"/>
              <a:t>Provide workers with the support and equipment they need to safely perform their work</a:t>
            </a:r>
          </a:p>
          <a:p>
            <a:pPr lvl="2">
              <a:spcAft>
                <a:spcPts val="600"/>
              </a:spcAft>
            </a:pPr>
            <a:r>
              <a:rPr lang="en-GB" sz="2000" dirty="0"/>
              <a:t>Provide practical guidance to people working from home on how to set up a safe home work environment (where to position the screen to avoid glare, minimize twisting or overreaching, etc.)</a:t>
            </a:r>
          </a:p>
          <a:p>
            <a:pPr lvl="2">
              <a:spcAft>
                <a:spcPts val="600"/>
              </a:spcAft>
            </a:pPr>
            <a:r>
              <a:rPr lang="en-GB" sz="2000" dirty="0"/>
              <a:t>Take into account the special needs that workers with disabilities may have in relation to new measures</a:t>
            </a:r>
          </a:p>
        </p:txBody>
      </p:sp>
      <p:sp>
        <p:nvSpPr>
          <p:cNvPr id="4" name="Segnaposto data 3">
            <a:extLst>
              <a:ext uri="{FF2B5EF4-FFF2-40B4-BE49-F238E27FC236}">
                <a16:creationId xmlns:a16="http://schemas.microsoft.com/office/drawing/2014/main" id="{5DA6E1F5-21A2-454C-A713-DB925D6920D7}"/>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A00368F4-45DD-254C-935F-B7063EBFD130}"/>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219A1F47-F7B6-094B-9EEE-9F3FCA0522F8}"/>
              </a:ext>
            </a:extLst>
          </p:cNvPr>
          <p:cNvSpPr>
            <a:spLocks noGrp="1"/>
          </p:cNvSpPr>
          <p:nvPr>
            <p:ph type="sldNum" sz="quarter" idx="12"/>
          </p:nvPr>
        </p:nvSpPr>
        <p:spPr/>
        <p:txBody>
          <a:bodyPr/>
          <a:lstStyle/>
          <a:p>
            <a:fld id="{856227C0-AD57-4F9B-BAE3-EEFB0D0EE427}" type="slidenum">
              <a:rPr lang="en-GB" smtClean="0"/>
              <a:t>8</a:t>
            </a:fld>
            <a:endParaRPr lang="en-GB"/>
          </a:p>
        </p:txBody>
      </p:sp>
    </p:spTree>
    <p:extLst>
      <p:ext uri="{BB962C8B-B14F-4D97-AF65-F5344CB8AC3E}">
        <p14:creationId xmlns:p14="http://schemas.microsoft.com/office/powerpoint/2010/main" val="426732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076A05-5E71-6B49-B2A3-E703ABE52B35}"/>
              </a:ext>
            </a:extLst>
          </p:cNvPr>
          <p:cNvSpPr>
            <a:spLocks noGrp="1"/>
          </p:cNvSpPr>
          <p:nvPr>
            <p:ph type="title"/>
          </p:nvPr>
        </p:nvSpPr>
        <p:spPr/>
        <p:txBody>
          <a:bodyPr/>
          <a:lstStyle/>
          <a:p>
            <a:r>
              <a:rPr lang="fr-FR" dirty="0"/>
              <a:t>2. </a:t>
            </a:r>
            <a:r>
              <a:rPr lang="en-GB" dirty="0"/>
              <a:t>Workload, work-pace, work-schedule </a:t>
            </a:r>
            <a:endParaRPr lang="fr-FR" dirty="0"/>
          </a:p>
        </p:txBody>
      </p:sp>
      <p:sp>
        <p:nvSpPr>
          <p:cNvPr id="3" name="Segnaposto contenuto 2">
            <a:extLst>
              <a:ext uri="{FF2B5EF4-FFF2-40B4-BE49-F238E27FC236}">
                <a16:creationId xmlns:a16="http://schemas.microsoft.com/office/drawing/2014/main" id="{F5D9DFA2-E134-E245-A02D-4E5492F13D48}"/>
              </a:ext>
            </a:extLst>
          </p:cNvPr>
          <p:cNvSpPr>
            <a:spLocks noGrp="1"/>
          </p:cNvSpPr>
          <p:nvPr>
            <p:ph idx="1"/>
          </p:nvPr>
        </p:nvSpPr>
        <p:spPr>
          <a:xfrm>
            <a:off x="490538" y="2393950"/>
            <a:ext cx="11210924" cy="640377"/>
          </a:xfrm>
        </p:spPr>
        <p:txBody>
          <a:bodyPr/>
          <a:lstStyle/>
          <a:p>
            <a:pPr lvl="1">
              <a:spcAft>
                <a:spcPts val="0"/>
              </a:spcAft>
            </a:pPr>
            <a:r>
              <a:rPr lang="en-GB" sz="2000" dirty="0"/>
              <a:t>During the COVID-19 pandemic, workers may experience both </a:t>
            </a:r>
            <a:r>
              <a:rPr lang="en-GB" sz="2000" b="1" dirty="0"/>
              <a:t>overwork</a:t>
            </a:r>
            <a:r>
              <a:rPr lang="en-GB" sz="2000" dirty="0"/>
              <a:t> or </a:t>
            </a:r>
            <a:r>
              <a:rPr lang="en-GB" sz="2000" b="1" dirty="0"/>
              <a:t>underwork, </a:t>
            </a:r>
            <a:r>
              <a:rPr lang="en-GB" sz="2000" dirty="0"/>
              <a:t>causing higher stress and negative effects on health and on job satisfaction</a:t>
            </a:r>
          </a:p>
        </p:txBody>
      </p:sp>
      <p:sp>
        <p:nvSpPr>
          <p:cNvPr id="4" name="Segnaposto data 3">
            <a:extLst>
              <a:ext uri="{FF2B5EF4-FFF2-40B4-BE49-F238E27FC236}">
                <a16:creationId xmlns:a16="http://schemas.microsoft.com/office/drawing/2014/main" id="{C9AC0747-0A90-124B-92ED-E2E8B516BD48}"/>
              </a:ext>
            </a:extLst>
          </p:cNvPr>
          <p:cNvSpPr>
            <a:spLocks noGrp="1"/>
          </p:cNvSpPr>
          <p:nvPr>
            <p:ph type="dt" sz="half" idx="10"/>
          </p:nvPr>
        </p:nvSpPr>
        <p:spPr/>
        <p:txBody>
          <a:bodyPr/>
          <a:lstStyle/>
          <a:p>
            <a:r>
              <a:rPr lang="en-GB"/>
              <a:t>Date: Monday / 01 / October / 2019</a:t>
            </a:r>
          </a:p>
        </p:txBody>
      </p:sp>
      <p:sp>
        <p:nvSpPr>
          <p:cNvPr id="5" name="Segnaposto piè di pagina 4">
            <a:extLst>
              <a:ext uri="{FF2B5EF4-FFF2-40B4-BE49-F238E27FC236}">
                <a16:creationId xmlns:a16="http://schemas.microsoft.com/office/drawing/2014/main" id="{C9D46FEA-9642-2D4F-9D4D-E81F3BA0DD52}"/>
              </a:ext>
            </a:extLst>
          </p:cNvPr>
          <p:cNvSpPr>
            <a:spLocks noGrp="1"/>
          </p:cNvSpPr>
          <p:nvPr>
            <p:ph type="ftr" sz="quarter" idx="11"/>
          </p:nvPr>
        </p:nvSpPr>
        <p:spPr/>
        <p:txBody>
          <a:bodyPr/>
          <a:lstStyle/>
          <a:p>
            <a:r>
              <a:rPr lang="en-GB"/>
              <a:t>Advancing social justice, promoting decent work</a:t>
            </a:r>
          </a:p>
        </p:txBody>
      </p:sp>
      <p:sp>
        <p:nvSpPr>
          <p:cNvPr id="6" name="Segnaposto numero diapositiva 5">
            <a:extLst>
              <a:ext uri="{FF2B5EF4-FFF2-40B4-BE49-F238E27FC236}">
                <a16:creationId xmlns:a16="http://schemas.microsoft.com/office/drawing/2014/main" id="{9551D230-9B27-984B-9A12-B5391CBFE929}"/>
              </a:ext>
            </a:extLst>
          </p:cNvPr>
          <p:cNvSpPr>
            <a:spLocks noGrp="1"/>
          </p:cNvSpPr>
          <p:nvPr>
            <p:ph type="sldNum" sz="quarter" idx="12"/>
          </p:nvPr>
        </p:nvSpPr>
        <p:spPr/>
        <p:txBody>
          <a:bodyPr/>
          <a:lstStyle/>
          <a:p>
            <a:fld id="{856227C0-AD57-4F9B-BAE3-EEFB0D0EE427}" type="slidenum">
              <a:rPr lang="en-GB" smtClean="0"/>
              <a:t>9</a:t>
            </a:fld>
            <a:endParaRPr lang="en-GB"/>
          </a:p>
        </p:txBody>
      </p:sp>
      <p:sp>
        <p:nvSpPr>
          <p:cNvPr id="7" name="Segnaposto contenuto 2">
            <a:extLst>
              <a:ext uri="{FF2B5EF4-FFF2-40B4-BE49-F238E27FC236}">
                <a16:creationId xmlns:a16="http://schemas.microsoft.com/office/drawing/2014/main" id="{C3667600-5E15-DC4C-A9FC-6F14CF4C6DD8}"/>
              </a:ext>
            </a:extLst>
          </p:cNvPr>
          <p:cNvSpPr txBox="1">
            <a:spLocks/>
          </p:cNvSpPr>
          <p:nvPr/>
        </p:nvSpPr>
        <p:spPr>
          <a:xfrm>
            <a:off x="490538" y="3210902"/>
            <a:ext cx="7345167" cy="2666024"/>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spcBef>
                <a:spcPts val="0"/>
              </a:spcBef>
              <a:buFont typeface="Wingdings 3" panose="05040102010807070707" pitchFamily="18" charset="2"/>
              <a:buNone/>
            </a:pPr>
            <a:r>
              <a:rPr lang="en-GB" sz="2000" dirty="0">
                <a:solidFill>
                  <a:schemeClr val="accent2"/>
                </a:solidFill>
              </a:rPr>
              <a:t>Emergency response workers </a:t>
            </a:r>
          </a:p>
          <a:p>
            <a:pPr lvl="2">
              <a:spcBef>
                <a:spcPts val="0"/>
              </a:spcBef>
            </a:pPr>
            <a:r>
              <a:rPr lang="en-GB" sz="2000" dirty="0"/>
              <a:t>work under pressure, longer hours and consecutive shifts, increased workloads</a:t>
            </a:r>
          </a:p>
          <a:p>
            <a:pPr marL="0" lvl="2" indent="0">
              <a:spcBef>
                <a:spcPts val="1200"/>
              </a:spcBef>
              <a:buFont typeface="Wingdings 3" panose="05040102010807070707" pitchFamily="18" charset="2"/>
              <a:buNone/>
            </a:pPr>
            <a:r>
              <a:rPr lang="en-GB" sz="2000" dirty="0">
                <a:solidFill>
                  <a:schemeClr val="accent2"/>
                </a:solidFill>
              </a:rPr>
              <a:t>Workers in the production of essential goods, delivery &amp; transportation, security &amp; safety, etc.</a:t>
            </a:r>
            <a:endParaRPr lang="en-GB" sz="2000" dirty="0"/>
          </a:p>
          <a:p>
            <a:pPr lvl="2">
              <a:spcBef>
                <a:spcPts val="0"/>
              </a:spcBef>
            </a:pPr>
            <a:r>
              <a:rPr lang="en-GB" sz="2000" dirty="0"/>
              <a:t>overtime hours and heavy workload</a:t>
            </a:r>
          </a:p>
          <a:p>
            <a:pPr marL="0" lvl="2" indent="0">
              <a:spcBef>
                <a:spcPts val="1200"/>
              </a:spcBef>
              <a:buFont typeface="Wingdings 3" panose="05040102010807070707" pitchFamily="18" charset="2"/>
              <a:buNone/>
            </a:pPr>
            <a:r>
              <a:rPr lang="en-GB" sz="2000" dirty="0">
                <a:solidFill>
                  <a:schemeClr val="accent2"/>
                </a:solidFill>
              </a:rPr>
              <a:t>Other groups of workers (including those working from home) </a:t>
            </a:r>
          </a:p>
          <a:p>
            <a:pPr lvl="2">
              <a:spcBef>
                <a:spcPts val="0"/>
              </a:spcBef>
            </a:pPr>
            <a:r>
              <a:rPr lang="en-GB" sz="2000" dirty="0"/>
              <a:t>either work overload or underload</a:t>
            </a:r>
          </a:p>
        </p:txBody>
      </p:sp>
      <p:pic>
        <p:nvPicPr>
          <p:cNvPr id="9" name="Immagine 8">
            <a:extLst>
              <a:ext uri="{FF2B5EF4-FFF2-40B4-BE49-F238E27FC236}">
                <a16:creationId xmlns:a16="http://schemas.microsoft.com/office/drawing/2014/main" id="{528AE205-80BF-F143-9F1F-B02A8F4BE1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39" r="8017"/>
          <a:stretch/>
        </p:blipFill>
        <p:spPr>
          <a:xfrm>
            <a:off x="7568418" y="3208359"/>
            <a:ext cx="4623582" cy="3649642"/>
          </a:xfrm>
          <a:prstGeom prst="rect">
            <a:avLst/>
          </a:prstGeom>
        </p:spPr>
      </p:pic>
      <p:pic>
        <p:nvPicPr>
          <p:cNvPr id="10" name="Picture 11">
            <a:extLst>
              <a:ext uri="{FF2B5EF4-FFF2-40B4-BE49-F238E27FC236}">
                <a16:creationId xmlns:a16="http://schemas.microsoft.com/office/drawing/2014/main" id="{19DC36AE-D383-EE41-A7A0-BD17608CB1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1634395337"/>
      </p:ext>
    </p:extLst>
  </p:cSld>
  <p:clrMapOvr>
    <a:masterClrMapping/>
  </p:clrMapOvr>
</p:sld>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3" id="{0C0BB5FF-B038-954C-AACB-FD4B53AEAC54}" vid="{2A498AA2-1A3C-7C42-9219-C0FFCB3D5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ILO 2020</Template>
  <TotalTime>1447</TotalTime>
  <Words>3266</Words>
  <Application>Microsoft Office PowerPoint</Application>
  <PresentationFormat>Widescreen</PresentationFormat>
  <Paragraphs>283</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 3</vt:lpstr>
      <vt:lpstr>ILO 2020</vt:lpstr>
      <vt:lpstr>PowerPoint Presentation</vt:lpstr>
      <vt:lpstr>Psychosocial risks during COVID-19 pandemic</vt:lpstr>
      <vt:lpstr>Impact of psychosocial risks and work-related stress on the world of work </vt:lpstr>
      <vt:lpstr>Hazard identification and risk assessment during COVID-19 pandemic</vt:lpstr>
      <vt:lpstr>OSH measures to prevent and control psychosocial risks </vt:lpstr>
      <vt:lpstr>Areas for action</vt:lpstr>
      <vt:lpstr>1. Environment and equipment</vt:lpstr>
      <vt:lpstr>1. Environment and equipment  Suggested Actions</vt:lpstr>
      <vt:lpstr>2. Workload, work-pace, work-schedule </vt:lpstr>
      <vt:lpstr>2. Workload, work-pace, work-schedule  Suggested actions</vt:lpstr>
      <vt:lpstr>3. Violence and harassment</vt:lpstr>
      <vt:lpstr>3. Violence and harassment Suggested actions</vt:lpstr>
      <vt:lpstr>4. Work-life balance</vt:lpstr>
      <vt:lpstr>4. Work-life balance Suggested actions</vt:lpstr>
      <vt:lpstr>5. Job Security</vt:lpstr>
      <vt:lpstr>5. Job security Suggested actions</vt:lpstr>
      <vt:lpstr>6. Management leadership</vt:lpstr>
      <vt:lpstr>6. Management leadership Suggested actions</vt:lpstr>
      <vt:lpstr>7. Communication, information and training</vt:lpstr>
      <vt:lpstr>7. Communication, information and training Suggested actions (I)</vt:lpstr>
      <vt:lpstr>7. Communication, information and training Suggested actions (II)</vt:lpstr>
      <vt:lpstr>8. Health promotion and prevention of negative coping behaviours</vt:lpstr>
      <vt:lpstr>8. Health promotion and prevention of negative coping behaviours Suggested actions</vt:lpstr>
      <vt:lpstr>9. Social support</vt:lpstr>
      <vt:lpstr>9. Social support Suggested actions</vt:lpstr>
      <vt:lpstr>10. Psychological support</vt:lpstr>
      <vt:lpstr>10. Psychological support Suggested actions</vt:lpstr>
      <vt:lpstr>Resources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 here 40pt</dc:title>
  <dc:creator>Dafne Papandrea</dc:creator>
  <cp:lastModifiedBy>Azzi, Manal</cp:lastModifiedBy>
  <cp:revision>30</cp:revision>
  <dcterms:created xsi:type="dcterms:W3CDTF">2020-06-22T17:23:52Z</dcterms:created>
  <dcterms:modified xsi:type="dcterms:W3CDTF">2020-11-01T20:35:03Z</dcterms:modified>
</cp:coreProperties>
</file>