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8"/>
  </p:notesMasterIdLst>
  <p:sldIdLst>
    <p:sldId id="256" r:id="rId3"/>
    <p:sldId id="257" r:id="rId4"/>
    <p:sldId id="258" r:id="rId5"/>
    <p:sldId id="260" r:id="rId6"/>
    <p:sldId id="261" r:id="rId7"/>
    <p:sldId id="262" r:id="rId8"/>
    <p:sldId id="265" r:id="rId9"/>
    <p:sldId id="263" r:id="rId10"/>
    <p:sldId id="266" r:id="rId11"/>
    <p:sldId id="264" r:id="rId12"/>
    <p:sldId id="282" r:id="rId13"/>
    <p:sldId id="267" r:id="rId14"/>
    <p:sldId id="269" r:id="rId15"/>
    <p:sldId id="270" r:id="rId16"/>
    <p:sldId id="273" r:id="rId17"/>
    <p:sldId id="271" r:id="rId18"/>
    <p:sldId id="277" r:id="rId19"/>
    <p:sldId id="272" r:id="rId20"/>
    <p:sldId id="274" r:id="rId21"/>
    <p:sldId id="275" r:id="rId22"/>
    <p:sldId id="276" r:id="rId23"/>
    <p:sldId id="280" r:id="rId24"/>
    <p:sldId id="278" r:id="rId25"/>
    <p:sldId id="279" r:id="rId26"/>
    <p:sldId id="28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2880" userDrawn="1">
          <p15:clr>
            <a:srgbClr val="A4A3A4"/>
          </p15:clr>
        </p15:guide>
        <p15:guide id="3" orient="horz">
          <p15:clr>
            <a:srgbClr val="A4A3A4"/>
          </p15:clr>
        </p15:guide>
        <p15:guide id="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E1A"/>
    <a:srgbClr val="502923"/>
    <a:srgbClr val="813B35"/>
    <a:srgbClr val="E94E1B"/>
    <a:srgbClr val="E94E31"/>
    <a:srgbClr val="A81E2D"/>
    <a:srgbClr val="47241F"/>
    <a:srgbClr val="482420"/>
    <a:srgbClr val="C31E31"/>
    <a:srgbClr val="AB1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0063" autoAdjust="0"/>
    <p:restoredTop sz="50000" autoAdjust="0"/>
  </p:normalViewPr>
  <p:slideViewPr>
    <p:cSldViewPr snapToGrid="0" snapToObjects="1">
      <p:cViewPr varScale="1">
        <p:scale>
          <a:sx n="114" d="100"/>
          <a:sy n="114" d="100"/>
        </p:scale>
        <p:origin x="120" y="492"/>
      </p:cViewPr>
      <p:guideLst>
        <p:guide orient="horz" pos="4320"/>
        <p:guide pos="2880"/>
        <p:guide orient="horz"/>
        <p:guide/>
      </p:guideLst>
    </p:cSldViewPr>
  </p:slideViewPr>
  <p:outlineViewPr>
    <p:cViewPr>
      <p:scale>
        <a:sx n="33" d="100"/>
        <a:sy n="33" d="100"/>
      </p:scale>
      <p:origin x="0" y="362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19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immagine diapositiva 3"/>
          <p:cNvSpPr>
            <a:spLocks noGrp="1" noRot="1" noChangeAspect="1"/>
          </p:cNvSpPr>
          <p:nvPr>
            <p:ph type="sldImg" idx="2"/>
          </p:nvPr>
        </p:nvSpPr>
        <p:spPr>
          <a:xfrm>
            <a:off x="1743076" y="233956"/>
            <a:ext cx="3369599" cy="25272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409575" y="2867187"/>
            <a:ext cx="6010275" cy="5950461"/>
          </a:xfrm>
          <a:prstGeom prst="rect">
            <a:avLst/>
          </a:prstGeom>
        </p:spPr>
        <p:txBody>
          <a:bodyPr vert="horz" lIns="91440" tIns="45720" rIns="91440" bIns="45720" rtlCol="0"/>
          <a:lstStyle/>
          <a:p>
            <a:pPr lvl="0"/>
            <a:r>
              <a:rPr lang="en-GB" noProof="0"/>
              <a:t>Modifica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6" name="Segnaposto piè di pagina 5"/>
          <p:cNvSpPr>
            <a:spLocks noGrp="1"/>
          </p:cNvSpPr>
          <p:nvPr>
            <p:ph type="ftr" sz="quarter" idx="4"/>
          </p:nvPr>
        </p:nvSpPr>
        <p:spPr>
          <a:xfrm>
            <a:off x="0" y="8848644"/>
            <a:ext cx="2971800" cy="295356"/>
          </a:xfrm>
          <a:prstGeom prst="rect">
            <a:avLst/>
          </a:prstGeom>
        </p:spPr>
        <p:txBody>
          <a:bodyPr vert="horz" lIns="91440" tIns="45720" rIns="91440" bIns="45720" rtlCol="0" anchor="b"/>
          <a:lstStyle>
            <a:lvl1pPr algn="l">
              <a:defRPr sz="1200"/>
            </a:lvl1pPr>
          </a:lstStyle>
          <a:p>
            <a:endParaRPr lang="en-GB" dirty="0"/>
          </a:p>
        </p:txBody>
      </p:sp>
      <p:sp>
        <p:nvSpPr>
          <p:cNvPr id="7" name="Segnaposto numero diapositiva 6"/>
          <p:cNvSpPr>
            <a:spLocks noGrp="1"/>
          </p:cNvSpPr>
          <p:nvPr>
            <p:ph type="sldNum" sz="quarter" idx="5"/>
          </p:nvPr>
        </p:nvSpPr>
        <p:spPr>
          <a:xfrm>
            <a:off x="3884613" y="8848644"/>
            <a:ext cx="2971800" cy="295356"/>
          </a:xfrm>
          <a:prstGeom prst="rect">
            <a:avLst/>
          </a:prstGeom>
        </p:spPr>
        <p:txBody>
          <a:bodyPr vert="horz" lIns="91440" tIns="45720" rIns="91440" bIns="45720" rtlCol="0" anchor="b"/>
          <a:lstStyle>
            <a:lvl1pPr algn="r">
              <a:defRPr sz="1200"/>
            </a:lvl1pPr>
          </a:lstStyle>
          <a:p>
            <a:fld id="{C43191AE-C867-884B-9EB5-3C8BE308C3A5}" type="slidenum">
              <a:rPr lang="en-GB" smtClean="0"/>
              <a:t>‹#›</a:t>
            </a:fld>
            <a:endParaRPr lang="en-GB" dirty="0"/>
          </a:p>
        </p:txBody>
      </p:sp>
    </p:spTree>
    <p:extLst>
      <p:ext uri="{BB962C8B-B14F-4D97-AF65-F5344CB8AC3E}">
        <p14:creationId xmlns:p14="http://schemas.microsoft.com/office/powerpoint/2010/main" val="229767402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spcAft>
        <a:spcPts val="200"/>
      </a:spcAft>
      <a:defRPr sz="1100" b="0" i="0" kern="1200">
        <a:solidFill>
          <a:schemeClr val="tx1"/>
        </a:solidFill>
        <a:latin typeface="Avenir Next Condensed" panose="020B0503020202020204" pitchFamily="34" charset="0"/>
        <a:ea typeface="+mn-ea"/>
        <a:cs typeface="+mn-cs"/>
      </a:defRPr>
    </a:lvl1pPr>
    <a:lvl2pPr marL="180000" algn="l" defTabSz="914400" rtl="0" eaLnBrk="1" latinLnBrk="0" hangingPunct="1">
      <a:spcBef>
        <a:spcPts val="200"/>
      </a:spcBef>
      <a:spcAft>
        <a:spcPts val="200"/>
      </a:spcAft>
      <a:defRPr sz="1100" b="0" i="0" kern="1200">
        <a:solidFill>
          <a:schemeClr val="tx1"/>
        </a:solidFill>
        <a:latin typeface="Avenir Next Condensed" panose="020B0503020202020204" pitchFamily="34" charset="0"/>
        <a:ea typeface="+mn-ea"/>
        <a:cs typeface="+mn-cs"/>
      </a:defRPr>
    </a:lvl2pPr>
    <a:lvl3pPr marL="360000" algn="l" defTabSz="914400" rtl="0" eaLnBrk="1" latinLnBrk="0" hangingPunct="1">
      <a:spcBef>
        <a:spcPts val="200"/>
      </a:spcBef>
      <a:spcAft>
        <a:spcPts val="200"/>
      </a:spcAft>
      <a:defRPr sz="1100" b="0" i="0" kern="1200">
        <a:solidFill>
          <a:schemeClr val="tx1"/>
        </a:solidFill>
        <a:latin typeface="Avenir Next Condensed" panose="020B0503020202020204" pitchFamily="34" charset="0"/>
        <a:ea typeface="+mn-ea"/>
        <a:cs typeface="+mn-cs"/>
      </a:defRPr>
    </a:lvl3pPr>
    <a:lvl4pPr marL="540000" algn="l" defTabSz="914400" rtl="0" eaLnBrk="1" latinLnBrk="0" hangingPunct="1">
      <a:spcBef>
        <a:spcPts val="200"/>
      </a:spcBef>
      <a:spcAft>
        <a:spcPts val="200"/>
      </a:spcAft>
      <a:defRPr sz="1100" b="0" i="0" kern="1200">
        <a:solidFill>
          <a:schemeClr val="tx1"/>
        </a:solidFill>
        <a:latin typeface="Avenir Next Condensed" panose="020B0503020202020204" pitchFamily="34" charset="0"/>
        <a:ea typeface="+mn-ea"/>
        <a:cs typeface="+mn-cs"/>
      </a:defRPr>
    </a:lvl4pPr>
    <a:lvl5pPr marL="720000" algn="l" defTabSz="914400" rtl="0" eaLnBrk="1" latinLnBrk="0" hangingPunct="1">
      <a:spcBef>
        <a:spcPts val="200"/>
      </a:spcBef>
      <a:spcAft>
        <a:spcPts val="200"/>
      </a:spcAft>
      <a:defRPr sz="1100" b="0" i="0" kern="1200">
        <a:solidFill>
          <a:schemeClr val="tx1"/>
        </a:solidFill>
        <a:latin typeface="Avenir Next Condensed"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lo.org/safeda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This year, the World Day for Safety and Health at Work focuses on improving the safety and health of young workers and is part of a joint campaign, linked with the 2018 World Day Against Child Labour (marked on 12 June), which will address hazardous child labour.</a:t>
            </a:r>
            <a:r>
              <a:rPr lang="en-GB" baseline="30000" dirty="0"/>
              <a:t> </a:t>
            </a:r>
          </a:p>
          <a:p>
            <a:pPr lvl="0">
              <a:defRPr/>
            </a:pPr>
            <a:r>
              <a:rPr lang="en-GB" dirty="0"/>
              <a:t>Following the Singapore World Congress on Safety and Health at Work and its </a:t>
            </a:r>
            <a:r>
              <a:rPr lang="en-GB" dirty="0" err="1"/>
              <a:t>SafeYouth@Work</a:t>
            </a:r>
            <a:r>
              <a:rPr lang="en-GB" dirty="0"/>
              <a:t> Congress and the Fourth Global Conference on the Sustained Eradication of Child Labour, the campaign will build upon a year-long effort to focus attention on the creation of a future generation of safe and healthy workers, decreasing the incidence of occupational injuries and diseases among young workers and reducing the number of children performing hazardous work.</a:t>
            </a:r>
            <a:endParaRPr lang="en-GB" baseline="30000" dirty="0"/>
          </a:p>
          <a:p>
            <a:r>
              <a:rPr lang="en-GB" dirty="0"/>
              <a:t>The joint campaign focuses on what needs to be done to accelerate action to achieve Sustainable Development Goal (SDG) target 8.8 of safe and secure working environments for all workers by 2030 and SDG target 8.7 of ending all forms of child labour by 2025. Achieving these goals for the benefit of the next generation of the global workforce requires a concerted and integrated approach to eliminating child labour and promoting a culture of prevention on occupational safety health (OSH). </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a:t>
            </a:fld>
            <a:endParaRPr lang="en-GB" dirty="0"/>
          </a:p>
        </p:txBody>
      </p:sp>
    </p:spTree>
    <p:extLst>
      <p:ext uri="{BB962C8B-B14F-4D97-AF65-F5344CB8AC3E}">
        <p14:creationId xmlns:p14="http://schemas.microsoft.com/office/powerpoint/2010/main" val="246182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As young workers tend to have limited job skills, work experience and bargaining power, their opportunities are often limited to entry-level jobs and jobs that are undesirable because of low pay, excessive hours, precariousness and the hazardous nature of the work.  This situation is exacerbated by a youth unemployment rate that currently runs three times higher than that of adults. </a:t>
            </a:r>
          </a:p>
          <a:p>
            <a:r>
              <a:rPr lang="en-GB" dirty="0"/>
              <a:t>Furthermore, large numbers of young people work in the </a:t>
            </a:r>
            <a:r>
              <a:rPr lang="en-GB" b="1" dirty="0">
                <a:latin typeface="Avenir Next Condensed Demi Bold" panose="020B0503020202020204" pitchFamily="34" charset="0"/>
              </a:rPr>
              <a:t>informal economy </a:t>
            </a:r>
            <a:r>
              <a:rPr lang="en-GB" dirty="0"/>
              <a:t>(78.7 per cent of workers between the ages of 15 and 29), where they are more vulnerable to occupational accidents and diseases because informal economy jobs tend to give workers significant exposure to work hazards and provide them with limited social protection coverage. </a:t>
            </a:r>
          </a:p>
          <a:p>
            <a:r>
              <a:rPr lang="en-GB" dirty="0"/>
              <a:t>Young workers are much more likely than adults to be engaged in </a:t>
            </a:r>
            <a:r>
              <a:rPr lang="en-GB" b="1" dirty="0">
                <a:latin typeface="Avenir Next Condensed Demi Bold" panose="020B0503020202020204" pitchFamily="34" charset="0"/>
              </a:rPr>
              <a:t>non-standard forms of employment</a:t>
            </a:r>
            <a:r>
              <a:rPr lang="en-GB" dirty="0"/>
              <a:t>,</a:t>
            </a:r>
            <a:r>
              <a:rPr lang="en-GB" baseline="30000" dirty="0"/>
              <a:t> </a:t>
            </a:r>
            <a:r>
              <a:rPr lang="en-GB" dirty="0"/>
              <a:t>where jobs are less stable and less protected. Those who are engaged in temporary work tend to have limited access to training and skills development because their work is only short-term, and they are usually less informed about hazards and risks at work. They tend to need to change jobs often, and as a result rarely have the time or opportunity to become familiar with the OSH rules before they have to change and adapt again.</a:t>
            </a:r>
          </a:p>
          <a:p>
            <a:r>
              <a:rPr lang="en-GB" dirty="0"/>
              <a:t>Young workers are often employed in </a:t>
            </a:r>
            <a:r>
              <a:rPr lang="en-GB" b="1" dirty="0">
                <a:latin typeface="Avenir Next Condensed Demi Bold" panose="020B0503020202020204" pitchFamily="34" charset="0"/>
              </a:rPr>
              <a:t>very hazardous sectors</a:t>
            </a:r>
            <a:r>
              <a:rPr lang="en-GB" dirty="0"/>
              <a:t>, such as agriculture and construction.</a:t>
            </a:r>
            <a:endParaRPr lang="it-IT" dirty="0"/>
          </a:p>
          <a:p>
            <a:r>
              <a:rPr lang="en-GB" b="1" dirty="0">
                <a:latin typeface="Avenir Next Condensed Demi Bold" panose="020B0503020202020204" pitchFamily="34" charset="0"/>
              </a:rPr>
              <a:t>Agriculture</a:t>
            </a:r>
            <a:r>
              <a:rPr lang="en-GB" dirty="0"/>
              <a:t> is considered one of the most hazardous sectors for workers of all ages. Agricultural workers have high rates of occupational accident and disease, as they are exposed to a variety of hazards. Even though employment in agriculture is declining for both young and older workers, agriculture remains a major employer of young people in developing regions around the world. </a:t>
            </a:r>
          </a:p>
          <a:p>
            <a:r>
              <a:rPr lang="en-GB" b="1" dirty="0">
                <a:latin typeface="Avenir Next Condensed Demi Bold" panose="020B0503020202020204" pitchFamily="34" charset="0"/>
              </a:rPr>
              <a:t>Construction</a:t>
            </a:r>
            <a:r>
              <a:rPr lang="en-GB" dirty="0"/>
              <a:t> is attracting an increasing number of young workers in developing and emerging regions (Africa, Asia and the Pacific, Latin America and the Caribbean). Construction has one of the highest rates of occupational accidents and diseases of all industries, mainly because of the very hazardous nature of many construction tasks (e.g.: use of dangerous machinery and materials, work at height, etc.) and the characteristics of this sector  (e.g.: the high proportion of small firms and extended contracting chains, multi-employer worksites, high turnover and the extensive use of inexperienced, seasonal and migrant workers).</a:t>
            </a:r>
            <a:endParaRPr lang="it-IT"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10</a:t>
            </a:fld>
            <a:endParaRPr lang="en-GB" dirty="0"/>
          </a:p>
        </p:txBody>
      </p:sp>
    </p:spTree>
    <p:extLst>
      <p:ext uri="{BB962C8B-B14F-4D97-AF65-F5344CB8AC3E}">
        <p14:creationId xmlns:p14="http://schemas.microsoft.com/office/powerpoint/2010/main" val="150612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3191AE-C867-884B-9EB5-3C8BE308C3A5}" type="slidenum">
              <a:rPr lang="en-GB" smtClean="0"/>
              <a:t>11</a:t>
            </a:fld>
            <a:endParaRPr lang="en-GB" dirty="0"/>
          </a:p>
        </p:txBody>
      </p:sp>
    </p:spTree>
    <p:extLst>
      <p:ext uri="{BB962C8B-B14F-4D97-AF65-F5344CB8AC3E}">
        <p14:creationId xmlns:p14="http://schemas.microsoft.com/office/powerpoint/2010/main" val="35655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The ILO promotes decent work for all women and men through the adoption of international labour standards.</a:t>
            </a:r>
          </a:p>
          <a:p>
            <a:r>
              <a:rPr lang="en-GB" dirty="0"/>
              <a:t>So, </a:t>
            </a:r>
            <a:r>
              <a:rPr lang="en-GB" b="1" dirty="0">
                <a:latin typeface="Avenir Next Condensed Demi Bold" panose="020B0503020202020204" pitchFamily="34" charset="0"/>
              </a:rPr>
              <a:t>what are the ILO conventions and recommendations protecting the safety and health of young workers?</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12</a:t>
            </a:fld>
            <a:endParaRPr lang="en-GB" dirty="0"/>
          </a:p>
        </p:txBody>
      </p:sp>
    </p:spTree>
    <p:extLst>
      <p:ext uri="{BB962C8B-B14F-4D97-AF65-F5344CB8AC3E}">
        <p14:creationId xmlns:p14="http://schemas.microsoft.com/office/powerpoint/2010/main" val="3343703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pPr lvl="0"/>
            <a:r>
              <a:rPr lang="en-GB" dirty="0"/>
              <a:t>The right to safe and healthy work for </a:t>
            </a:r>
            <a:r>
              <a:rPr lang="en-GB" b="1" dirty="0">
                <a:latin typeface="Avenir Next Condensed Demi Bold" panose="020B0503020202020204" pitchFamily="34" charset="0"/>
              </a:rPr>
              <a:t>all workers</a:t>
            </a:r>
            <a:r>
              <a:rPr lang="en-GB" dirty="0"/>
              <a:t>, including both young and adult workers is recognized by the ILO Constitution (1919) , the Philadelphia Declaration (1944) and more than 40 </a:t>
            </a:r>
            <a:r>
              <a:rPr lang="en-GB" b="1" dirty="0">
                <a:latin typeface="Avenir Next Condensed Demi Bold" panose="020B0503020202020204" pitchFamily="34" charset="0"/>
              </a:rPr>
              <a:t>international labour standards on OSH</a:t>
            </a:r>
            <a:r>
              <a:rPr lang="en-GB" dirty="0"/>
              <a:t>. </a:t>
            </a:r>
          </a:p>
          <a:p>
            <a:pPr lvl="0"/>
            <a:r>
              <a:rPr lang="en-GB" dirty="0"/>
              <a:t>The key ILO standards on OSH establish the essential principles on OSH. </a:t>
            </a:r>
          </a:p>
          <a:p>
            <a:r>
              <a:rPr lang="en-GB" dirty="0"/>
              <a:t>The </a:t>
            </a:r>
            <a:r>
              <a:rPr lang="en-GB" b="1" dirty="0">
                <a:latin typeface="Avenir Next Condensed Demi Bold" panose="020B0503020202020204" pitchFamily="34" charset="0"/>
              </a:rPr>
              <a:t>Occupational Safety and Health Convention, 1981  (No. 155) </a:t>
            </a:r>
            <a:r>
              <a:rPr lang="en-GB" dirty="0"/>
              <a:t>set out the basic principles for national and enterprise-level policies and strategies to improve OSH. The Convention defines employers’ responsibilities, the rights of workers and their representatives, and requirements regarding information, education and training. </a:t>
            </a:r>
          </a:p>
          <a:p>
            <a:r>
              <a:rPr lang="en-GB" dirty="0"/>
              <a:t>The </a:t>
            </a:r>
            <a:r>
              <a:rPr lang="en-GB" b="1" dirty="0">
                <a:latin typeface="Avenir Next Condensed Demi Bold" panose="020B0503020202020204" pitchFamily="34" charset="0"/>
              </a:rPr>
              <a:t>Occupational Health Services Convention, 1985 (No. 161) </a:t>
            </a:r>
            <a:r>
              <a:rPr lang="en-GB" dirty="0"/>
              <a:t>provide for the establishment of enterprise-level occupational health services. </a:t>
            </a:r>
          </a:p>
          <a:p>
            <a:r>
              <a:rPr lang="en-GB" dirty="0"/>
              <a:t>The </a:t>
            </a:r>
            <a:r>
              <a:rPr lang="en-GB" b="1" dirty="0">
                <a:latin typeface="Avenir Next Condensed Demi Bold" panose="020B0503020202020204" pitchFamily="34" charset="0"/>
              </a:rPr>
              <a:t>Promotional Framework for Occupational Safety and Health Convention, 2006 (No. 187) </a:t>
            </a:r>
            <a:r>
              <a:rPr lang="en-GB" dirty="0"/>
              <a:t>promote an OSH culture of prevention through the development and implementation of national policies, systems and programmes on OSH. The accompanying </a:t>
            </a:r>
            <a:r>
              <a:rPr lang="en-GB" b="1" dirty="0">
                <a:latin typeface="Avenir Next Condensed Demi Bold" panose="020B0503020202020204" pitchFamily="34" charset="0"/>
              </a:rPr>
              <a:t>Recommendation No. 197 </a:t>
            </a:r>
            <a:r>
              <a:rPr lang="en-GB" dirty="0">
                <a:latin typeface="Avenir Next Condensed" panose="020B0506020202020204" pitchFamily="34" charset="0"/>
              </a:rPr>
              <a:t>states that </a:t>
            </a:r>
            <a:r>
              <a:rPr lang="en-GB" dirty="0"/>
              <a:t>the national system should implement appropriate measures for the protection of all workers, in particular workers in high-risk sectors and vulnerable groups of workers such as those in the informal economy, migrant and young workers. </a:t>
            </a:r>
          </a:p>
          <a:p>
            <a:r>
              <a:rPr lang="en-GB" dirty="0"/>
              <a:t>While most of  ILO OSH conventions provide for the protection of all workers from occupational accidents and diseases, some set out specific measures for the protection of young workers. </a:t>
            </a:r>
          </a:p>
          <a:p>
            <a:pPr marL="0" marR="0" indent="0" algn="l" defTabSz="914400" rtl="0" eaLnBrk="1" fontAlgn="auto" latinLnBrk="0" hangingPunct="1">
              <a:lnSpc>
                <a:spcPct val="100000"/>
              </a:lnSpc>
              <a:spcBef>
                <a:spcPts val="200"/>
              </a:spcBef>
              <a:spcAft>
                <a:spcPts val="200"/>
              </a:spcAft>
              <a:buClrTx/>
              <a:buSzTx/>
              <a:buFontTx/>
              <a:buNone/>
              <a:tabLst/>
              <a:defRPr/>
            </a:pPr>
            <a:r>
              <a:rPr lang="en-GB" sz="1100" b="0" i="0" kern="1200" dirty="0">
                <a:solidFill>
                  <a:schemeClr val="tx1"/>
                </a:solidFill>
                <a:effectLst/>
                <a:latin typeface="Avenir Next Condensed" panose="020B0503020202020204" pitchFamily="34" charset="0"/>
                <a:ea typeface="+mn-ea"/>
                <a:cs typeface="+mn-cs"/>
              </a:rPr>
              <a:t>The </a:t>
            </a:r>
            <a:r>
              <a:rPr lang="en-GB" sz="1100" b="1" i="0" kern="1200" dirty="0">
                <a:solidFill>
                  <a:schemeClr val="tx1"/>
                </a:solidFill>
                <a:effectLst/>
                <a:latin typeface="Avenir Next Condensed" panose="020B0503020202020204" pitchFamily="34" charset="0"/>
                <a:ea typeface="+mn-ea"/>
                <a:cs typeface="+mn-cs"/>
              </a:rPr>
              <a:t>Construction Recommendation, 1988</a:t>
            </a:r>
            <a:r>
              <a:rPr lang="en-GB" sz="1100" b="1" i="0" kern="1200" baseline="0" dirty="0">
                <a:solidFill>
                  <a:schemeClr val="tx1"/>
                </a:solidFill>
                <a:effectLst/>
                <a:latin typeface="Avenir Next Condensed" panose="020B0503020202020204" pitchFamily="34" charset="0"/>
                <a:ea typeface="+mn-ea"/>
                <a:cs typeface="+mn-cs"/>
              </a:rPr>
              <a:t> (No. 175)</a:t>
            </a:r>
            <a:r>
              <a:rPr lang="en-GB" sz="1100" b="0" i="0" kern="1200" baseline="0" dirty="0">
                <a:solidFill>
                  <a:schemeClr val="tx1"/>
                </a:solidFill>
                <a:effectLst/>
                <a:latin typeface="Avenir Next Condensed" panose="020B0503020202020204" pitchFamily="34" charset="0"/>
                <a:ea typeface="+mn-ea"/>
                <a:cs typeface="+mn-cs"/>
              </a:rPr>
              <a:t> </a:t>
            </a:r>
            <a:r>
              <a:rPr lang="en-GB" sz="1100" b="0" i="0" kern="1200" dirty="0">
                <a:solidFill>
                  <a:schemeClr val="tx1"/>
                </a:solidFill>
                <a:effectLst/>
                <a:latin typeface="Avenir Next Condensed" panose="020B0503020202020204" pitchFamily="34" charset="0"/>
                <a:ea typeface="+mn-ea"/>
                <a:cs typeface="+mn-cs"/>
              </a:rPr>
              <a:t>requires a minimum age</a:t>
            </a:r>
            <a:r>
              <a:rPr lang="en-GB" sz="1100" b="1" i="0" kern="1200" dirty="0">
                <a:solidFill>
                  <a:schemeClr val="tx1"/>
                </a:solidFill>
                <a:effectLst/>
                <a:latin typeface="Avenir Next Condensed" panose="020B0503020202020204" pitchFamily="34" charset="0"/>
                <a:ea typeface="+mn-ea"/>
                <a:cs typeface="+mn-cs"/>
              </a:rPr>
              <a:t> </a:t>
            </a:r>
            <a:r>
              <a:rPr lang="en-GB" sz="1100" b="0" i="0" kern="1200" dirty="0">
                <a:solidFill>
                  <a:schemeClr val="tx1"/>
                </a:solidFill>
                <a:effectLst/>
                <a:latin typeface="Avenir Next Condensed" panose="020B0503020202020204" pitchFamily="34" charset="0"/>
                <a:ea typeface="+mn-ea"/>
                <a:cs typeface="+mn-cs"/>
              </a:rPr>
              <a:t>(as</a:t>
            </a:r>
            <a:r>
              <a:rPr lang="en-GB" sz="1100" b="1" i="0" kern="1200" dirty="0">
                <a:solidFill>
                  <a:schemeClr val="tx1"/>
                </a:solidFill>
                <a:effectLst/>
                <a:latin typeface="Avenir Next Condensed" panose="020B0503020202020204" pitchFamily="34" charset="0"/>
                <a:ea typeface="+mn-ea"/>
                <a:cs typeface="+mn-cs"/>
              </a:rPr>
              <a:t> </a:t>
            </a:r>
            <a:r>
              <a:rPr lang="en-GB" sz="1100" b="0" i="0" kern="1200" dirty="0">
                <a:solidFill>
                  <a:schemeClr val="tx1"/>
                </a:solidFill>
                <a:effectLst/>
                <a:latin typeface="Avenir Next Condensed" panose="020B0503020202020204" pitchFamily="34" charset="0"/>
                <a:ea typeface="+mn-ea"/>
                <a:cs typeface="+mn-cs"/>
              </a:rPr>
              <a:t>prescribed by national laws or regulations) for drivers and operators of lifting appliances (Para. 29). </a:t>
            </a:r>
          </a:p>
          <a:p>
            <a:pPr marL="0" marR="0" indent="0" algn="l" defTabSz="914400" rtl="0" eaLnBrk="1" fontAlgn="auto" latinLnBrk="0" hangingPunct="1">
              <a:lnSpc>
                <a:spcPct val="100000"/>
              </a:lnSpc>
              <a:spcBef>
                <a:spcPts val="200"/>
              </a:spcBef>
              <a:spcAft>
                <a:spcPts val="200"/>
              </a:spcAft>
              <a:buClrTx/>
              <a:buSzTx/>
              <a:buFontTx/>
              <a:buNone/>
              <a:tabLst/>
              <a:defRPr/>
            </a:pPr>
            <a:r>
              <a:rPr lang="en-GB" dirty="0"/>
              <a:t>The </a:t>
            </a:r>
            <a:r>
              <a:rPr lang="en-GB" b="1" dirty="0">
                <a:latin typeface="Avenir Next Condensed Demi Bold" panose="020B0503020202020204" pitchFamily="34" charset="0"/>
              </a:rPr>
              <a:t>Asbestos Recommendation, 1986 (No. 172) </a:t>
            </a:r>
            <a:r>
              <a:rPr lang="en-GB" dirty="0"/>
              <a:t>requires to devote special attention to the employment of young persons of less than 18 years of age in activities involving a risk of occupational exposure to asbestos.</a:t>
            </a:r>
          </a:p>
          <a:p>
            <a:pPr marL="0" marR="0" indent="0" algn="l" defTabSz="914400" rtl="0" eaLnBrk="1" fontAlgn="auto" latinLnBrk="0" hangingPunct="1">
              <a:lnSpc>
                <a:spcPct val="100000"/>
              </a:lnSpc>
              <a:spcBef>
                <a:spcPts val="200"/>
              </a:spcBef>
              <a:spcAft>
                <a:spcPts val="200"/>
              </a:spcAft>
              <a:buClrTx/>
              <a:buSzTx/>
              <a:buFontTx/>
              <a:buNone/>
              <a:tabLst/>
              <a:defRPr/>
            </a:pPr>
            <a:r>
              <a:rPr lang="en-GB" dirty="0"/>
              <a:t>The </a:t>
            </a:r>
            <a:r>
              <a:rPr lang="en-GB" b="1" dirty="0">
                <a:latin typeface="Avenir Next Condensed Demi Bold" panose="020B0503020202020204" pitchFamily="34" charset="0"/>
              </a:rPr>
              <a:t>Conditions of Employment of Young Persons  1965 (Underground Work) Recommendation (No. 125) </a:t>
            </a:r>
            <a:r>
              <a:rPr lang="en-GB" dirty="0"/>
              <a:t>calls for the adoption of measures to protect the life and health of young workers in underground mines.</a:t>
            </a:r>
          </a:p>
          <a:p>
            <a:pPr marL="0" marR="0" indent="0" algn="l" defTabSz="914400" rtl="0" eaLnBrk="1" fontAlgn="auto" latinLnBrk="0" hangingPunct="1">
              <a:lnSpc>
                <a:spcPct val="100000"/>
              </a:lnSpc>
              <a:spcBef>
                <a:spcPts val="200"/>
              </a:spcBef>
              <a:spcAft>
                <a:spcPts val="200"/>
              </a:spcAft>
              <a:buClrTx/>
              <a:buSzTx/>
              <a:buFontTx/>
              <a:buNone/>
              <a:tabLst/>
              <a:defRPr/>
            </a:pPr>
            <a:r>
              <a:rPr lang="en-GB" sz="1100" b="0" i="0" kern="1200" dirty="0">
                <a:solidFill>
                  <a:schemeClr val="tx1"/>
                </a:solidFill>
                <a:effectLst/>
                <a:latin typeface="Avenir Next Condensed" panose="020B0503020202020204" pitchFamily="34" charset="0"/>
                <a:ea typeface="+mn-ea"/>
                <a:cs typeface="+mn-cs"/>
              </a:rPr>
              <a:t>The </a:t>
            </a:r>
            <a:r>
              <a:rPr lang="en-GB" sz="1100" b="1" i="0" kern="1200" dirty="0">
                <a:solidFill>
                  <a:schemeClr val="tx1"/>
                </a:solidFill>
                <a:effectLst/>
                <a:latin typeface="Avenir Next Condensed" panose="020B0503020202020204" pitchFamily="34" charset="0"/>
                <a:ea typeface="+mn-ea"/>
                <a:cs typeface="+mn-cs"/>
              </a:rPr>
              <a:t>Welfare Facilities</a:t>
            </a:r>
            <a:r>
              <a:rPr lang="en-GB" sz="1100" b="1" i="0" kern="1200" baseline="0" dirty="0">
                <a:solidFill>
                  <a:schemeClr val="tx1"/>
                </a:solidFill>
                <a:effectLst/>
                <a:latin typeface="Avenir Next Condensed" panose="020B0503020202020204" pitchFamily="34" charset="0"/>
                <a:ea typeface="+mn-ea"/>
                <a:cs typeface="+mn-cs"/>
              </a:rPr>
              <a:t> Recommendation, 1956 (No.102)</a:t>
            </a:r>
            <a:r>
              <a:rPr lang="en-GB" sz="1100" b="1" i="0" kern="1200" dirty="0">
                <a:solidFill>
                  <a:schemeClr val="tx1"/>
                </a:solidFill>
                <a:effectLst/>
                <a:latin typeface="Avenir Next Condensed" panose="020B0503020202020204" pitchFamily="34" charset="0"/>
                <a:ea typeface="+mn-ea"/>
                <a:cs typeface="+mn-cs"/>
              </a:rPr>
              <a:t> </a:t>
            </a:r>
            <a:r>
              <a:rPr lang="en-GB" sz="1100" b="0" i="0" kern="1200" dirty="0">
                <a:solidFill>
                  <a:schemeClr val="tx1"/>
                </a:solidFill>
                <a:effectLst/>
                <a:latin typeface="Avenir Next Condensed" panose="020B0503020202020204" pitchFamily="34" charset="0"/>
                <a:ea typeface="+mn-ea"/>
                <a:cs typeface="+mn-cs"/>
              </a:rPr>
              <a:t>in its</a:t>
            </a:r>
            <a:r>
              <a:rPr lang="en-GB" sz="1100" b="0" i="1" kern="1200" dirty="0">
                <a:solidFill>
                  <a:schemeClr val="tx1"/>
                </a:solidFill>
                <a:effectLst/>
                <a:latin typeface="Avenir Next Condensed" panose="020B0503020202020204" pitchFamily="34" charset="0"/>
                <a:ea typeface="+mn-ea"/>
                <a:cs typeface="+mn-cs"/>
              </a:rPr>
              <a:t> </a:t>
            </a:r>
            <a:r>
              <a:rPr lang="en-GB" sz="1100" b="0" i="0" kern="1200" dirty="0">
                <a:solidFill>
                  <a:schemeClr val="tx1"/>
                </a:solidFill>
                <a:effectLst/>
                <a:latin typeface="Avenir Next Condensed" panose="020B0503020202020204" pitchFamily="34" charset="0"/>
                <a:ea typeface="+mn-ea"/>
                <a:cs typeface="+mn-cs"/>
              </a:rPr>
              <a:t>Paragraph 16 (1) states that in undertakings where any workers, especially women and young workers, have in the course of their work reasonable opportunities for sitting without detriment to their work, seats should be provided and maintained for their use.</a:t>
            </a:r>
          </a:p>
          <a:p>
            <a:r>
              <a:rPr lang="en-GB" dirty="0"/>
              <a:t>For example, the </a:t>
            </a:r>
            <a:r>
              <a:rPr lang="en-GB" b="1" dirty="0">
                <a:latin typeface="Avenir Next Condensed Demi Bold" panose="020B0503020202020204" pitchFamily="34" charset="0"/>
              </a:rPr>
              <a:t>Medical Examination of Young Persons (Industry) Convention, 1946 (No. 77), the Medical Examination of Young Persons (Non-Industrial Occupations) Convention,</a:t>
            </a:r>
            <a:r>
              <a:rPr lang="en-GB" b="1" baseline="0" dirty="0">
                <a:latin typeface="Avenir Next Condensed Demi Bold" panose="020B0503020202020204" pitchFamily="34" charset="0"/>
              </a:rPr>
              <a:t> 1946</a:t>
            </a:r>
            <a:r>
              <a:rPr lang="en-GB" b="1" dirty="0">
                <a:latin typeface="Avenir Next Condensed Demi Bold" panose="020B0503020202020204" pitchFamily="34" charset="0"/>
              </a:rPr>
              <a:t> (No. 78) </a:t>
            </a:r>
            <a:r>
              <a:rPr lang="en-GB" dirty="0"/>
              <a:t>and the </a:t>
            </a:r>
            <a:r>
              <a:rPr lang="en-GB" b="1" dirty="0">
                <a:latin typeface="Avenir Next Condensed Demi Bold" panose="020B0503020202020204" pitchFamily="34" charset="0"/>
              </a:rPr>
              <a:t>Medical Examination of Young Persons (Underground Work) Convention,</a:t>
            </a:r>
            <a:r>
              <a:rPr lang="en-GB" b="1" baseline="0" dirty="0">
                <a:latin typeface="Avenir Next Condensed Demi Bold" panose="020B0503020202020204" pitchFamily="34" charset="0"/>
              </a:rPr>
              <a:t> 1965</a:t>
            </a:r>
            <a:r>
              <a:rPr lang="en-GB" b="1" dirty="0">
                <a:latin typeface="Avenir Next Condensed Demi Bold" panose="020B0503020202020204" pitchFamily="34" charset="0"/>
              </a:rPr>
              <a:t>(No. 124) </a:t>
            </a:r>
            <a:r>
              <a:rPr lang="en-GB" dirty="0"/>
              <a:t>require that there be pre-employment medical examinations for children and young persons under the age of 18 years, in order to check their fitness for the work in question, and they require that there be medical supervision until workers reach the age of 18. These requirements are extended to the age of 21 for occupations that involve high health risks. The </a:t>
            </a:r>
            <a:r>
              <a:rPr lang="en-GB" b="1" dirty="0">
                <a:latin typeface="Avenir Next Condensed Demi Bold" panose="020B0503020202020204" pitchFamily="34" charset="0"/>
              </a:rPr>
              <a:t>Medical Examination of Young Persons Recommendation, 1946 (No. 79) </a:t>
            </a:r>
            <a:r>
              <a:rPr lang="en-GB" dirty="0"/>
              <a:t>in fact recognises that in most cases, the adolescent stage of development does not end at 18 years of age. Consequently, special protection is still needed beyond the age of 18, and it is desirable to extend the age limit for compulsory medical examinations to at least 21 years for all young workers employed in industrial or non-industrial occupations. This extension should apply to, but not be limited to, all mining occupations, all employment in hospitals, and employment in public entertainment such as dancing and acrobatics.</a:t>
            </a:r>
          </a:p>
          <a:p>
            <a:r>
              <a:rPr lang="en-GB" dirty="0"/>
              <a:t>The </a:t>
            </a:r>
            <a:r>
              <a:rPr lang="en-GB" b="1" dirty="0">
                <a:latin typeface="Avenir Next Condensed Demi Bold" panose="020B0503020202020204" pitchFamily="34" charset="0"/>
              </a:rPr>
              <a:t>Safety and Health in Agriculture Convention, 2001 (No. 184) </a:t>
            </a:r>
            <a:r>
              <a:rPr lang="en-GB" dirty="0"/>
              <a:t>has a section on young workers and hazardous work. The accompanying Recommendation (No. 192) provides for the adoption of health surveillance measures for young workers. </a:t>
            </a:r>
          </a:p>
          <a:p>
            <a:endParaRPr lang="en-GB"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13</a:t>
            </a:fld>
            <a:endParaRPr lang="en-GB" dirty="0"/>
          </a:p>
        </p:txBody>
      </p:sp>
    </p:spTree>
    <p:extLst>
      <p:ext uri="{BB962C8B-B14F-4D97-AF65-F5344CB8AC3E}">
        <p14:creationId xmlns:p14="http://schemas.microsoft.com/office/powerpoint/2010/main" val="76475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A young worker under the age of 18 is still considered a child and protected by </a:t>
            </a:r>
            <a:r>
              <a:rPr lang="en-GB" b="1" dirty="0">
                <a:latin typeface="Avenir Next Condensed Demi Bold" panose="020B0503020202020204" pitchFamily="34" charset="0"/>
              </a:rPr>
              <a:t>child labour standards</a:t>
            </a:r>
            <a:r>
              <a:rPr lang="en-GB" dirty="0"/>
              <a:t>. </a:t>
            </a:r>
          </a:p>
          <a:p>
            <a:r>
              <a:rPr lang="en-GB" dirty="0"/>
              <a:t>The </a:t>
            </a:r>
            <a:r>
              <a:rPr lang="en-GB" b="1" dirty="0">
                <a:latin typeface="Avenir Next Condensed Demi Bold" panose="020B0503020202020204" pitchFamily="34" charset="0"/>
              </a:rPr>
              <a:t>Minimum Age Convention (No. 138) </a:t>
            </a:r>
            <a:r>
              <a:rPr lang="en-GB" dirty="0"/>
              <a:t>determines the minimum age for employment in different types of work and in countries exhibiting different levels of development. Article 3 provides that the minimum age for any type of employment or work that by its nature or the circumstances in which it is carried out is likely to jeopardize the health, safety or morals of young persons shall not be less than 18 years with some exceptions.</a:t>
            </a:r>
          </a:p>
          <a:p>
            <a:r>
              <a:rPr lang="en-GB" dirty="0"/>
              <a:t>The </a:t>
            </a:r>
            <a:r>
              <a:rPr lang="en-GB" b="1" dirty="0">
                <a:latin typeface="Avenir Next Condensed Demi Bold" panose="020B0503020202020204" pitchFamily="34" charset="0"/>
              </a:rPr>
              <a:t>Worst Forms of Child Labour Convention (No.182) </a:t>
            </a:r>
            <a:r>
              <a:rPr lang="en-GB" dirty="0"/>
              <a:t>includes hazardous work as one of the four worst forms of child labour, the elimination of which is considered an urgent priority for national and international action. The convention requires that national authorities, in consultation with organizations of employers and workers, develop a hazardous work list. This list should  take into account the kinds of hazardous work referred to in the </a:t>
            </a:r>
            <a:r>
              <a:rPr lang="en-GB" b="1" dirty="0">
                <a:latin typeface="Avenir Next Condensed Demi Bold" panose="020B0503020202020204" pitchFamily="34" charset="0"/>
              </a:rPr>
              <a:t>Worst Forms of Child Labour Recommendation (No. 190). </a:t>
            </a:r>
            <a:r>
              <a:rPr lang="en-GB" dirty="0"/>
              <a:t>These include:</a:t>
            </a:r>
          </a:p>
          <a:p>
            <a:pPr marL="171450" indent="-171450">
              <a:buFont typeface="Wingdings" pitchFamily="2" charset="2"/>
              <a:buChar char="ü"/>
            </a:pPr>
            <a:r>
              <a:rPr lang="en-GB" dirty="0"/>
              <a:t>work that exposes children to physical, emotional or sexual abuse</a:t>
            </a:r>
          </a:p>
          <a:p>
            <a:pPr marL="171450" indent="-171450">
              <a:buFont typeface="Wingdings" pitchFamily="2" charset="2"/>
              <a:buChar char="ü"/>
            </a:pPr>
            <a:r>
              <a:rPr lang="en-GB" dirty="0"/>
              <a:t>work that takes place underground, under water, at dangerous heights, or in confined spaces</a:t>
            </a:r>
          </a:p>
          <a:p>
            <a:pPr marL="171450" indent="-171450">
              <a:buFont typeface="Wingdings" pitchFamily="2" charset="2"/>
              <a:buChar char="ü"/>
            </a:pPr>
            <a:r>
              <a:rPr lang="en-GB" dirty="0"/>
              <a:t>work with dangerous machinery, equipment and tools, or work that involves the manual handling or transport of heavy loads</a:t>
            </a:r>
          </a:p>
          <a:p>
            <a:pPr marL="171450" indent="-171450">
              <a:buFont typeface="Wingdings" pitchFamily="2" charset="2"/>
              <a:buChar char="ü"/>
            </a:pPr>
            <a:r>
              <a:rPr lang="en-GB" dirty="0"/>
              <a:t>work in an unhealthy environment, which may, for example, expose children to hazardous substances, agents or processes, or to temperatures, noise levels, or vibrations damaging to their health</a:t>
            </a:r>
          </a:p>
          <a:p>
            <a:pPr marL="171450" indent="-171450">
              <a:buFont typeface="Wingdings" pitchFamily="2" charset="2"/>
              <a:buChar char="ü"/>
            </a:pPr>
            <a:r>
              <a:rPr lang="en-GB" dirty="0"/>
              <a:t>work under particularly difficult conditions, such as work for long hours or during the night, or work that does not allow for the possibility of returning home each day.</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14</a:t>
            </a:fld>
            <a:endParaRPr lang="en-GB" dirty="0"/>
          </a:p>
        </p:txBody>
      </p:sp>
    </p:spTree>
    <p:extLst>
      <p:ext uri="{BB962C8B-B14F-4D97-AF65-F5344CB8AC3E}">
        <p14:creationId xmlns:p14="http://schemas.microsoft.com/office/powerpoint/2010/main" val="408832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So</a:t>
            </a:r>
            <a:r>
              <a:rPr lang="en-GB" b="1" dirty="0">
                <a:latin typeface="Avenir Next Condensed Demi Bold" panose="020B0503020202020204" pitchFamily="34" charset="0"/>
              </a:rPr>
              <a:t>, what can be done at regional, national and local levels to improve OSH for young workers?</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15</a:t>
            </a:fld>
            <a:endParaRPr lang="en-GB" dirty="0"/>
          </a:p>
        </p:txBody>
      </p:sp>
    </p:spTree>
    <p:extLst>
      <p:ext uri="{BB962C8B-B14F-4D97-AF65-F5344CB8AC3E}">
        <p14:creationId xmlns:p14="http://schemas.microsoft.com/office/powerpoint/2010/main" val="4174669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Five main areas for action have been identified.</a:t>
            </a:r>
          </a:p>
          <a:p>
            <a:endParaRPr lang="en-GB" dirty="0"/>
          </a:p>
          <a:p>
            <a:r>
              <a:rPr lang="en-GB" i="1" dirty="0">
                <a:solidFill>
                  <a:srgbClr val="FF0000"/>
                </a:solidFill>
              </a:rPr>
              <a:t>The following slides will present</a:t>
            </a:r>
            <a:r>
              <a:rPr lang="en-GB" i="1" baseline="0" dirty="0">
                <a:solidFill>
                  <a:srgbClr val="FF0000"/>
                </a:solidFill>
              </a:rPr>
              <a:t> </a:t>
            </a:r>
            <a:r>
              <a:rPr lang="en-GB" i="1" dirty="0">
                <a:solidFill>
                  <a:srgbClr val="FF0000"/>
                </a:solidFill>
              </a:rPr>
              <a:t>these five areas for action. Good examples are mentioned. Participants</a:t>
            </a:r>
            <a:r>
              <a:rPr lang="en-GB" i="1" baseline="0" dirty="0">
                <a:solidFill>
                  <a:srgbClr val="FF0000"/>
                </a:solidFill>
              </a:rPr>
              <a:t> are encouraged to </a:t>
            </a:r>
            <a:r>
              <a:rPr lang="en-GB" i="1" dirty="0">
                <a:solidFill>
                  <a:srgbClr val="FF0000"/>
                </a:solidFill>
              </a:rPr>
              <a:t>consult the the ILO Brief “Improving the safety and health of young workers” </a:t>
            </a:r>
            <a:r>
              <a:rPr lang="en-GB" i="1" baseline="0" dirty="0">
                <a:solidFill>
                  <a:srgbClr val="FF0000"/>
                </a:solidFill>
              </a:rPr>
              <a:t> for more elaborated information and examples.</a:t>
            </a:r>
            <a:endParaRPr lang="en-GB" i="1" dirty="0">
              <a:solidFill>
                <a:srgbClr val="FF0000"/>
              </a:solidFill>
            </a:endParaRPr>
          </a:p>
        </p:txBody>
      </p:sp>
      <p:sp>
        <p:nvSpPr>
          <p:cNvPr id="4" name="Segnaposto numero diapositiva 3"/>
          <p:cNvSpPr>
            <a:spLocks noGrp="1"/>
          </p:cNvSpPr>
          <p:nvPr>
            <p:ph type="sldNum" sz="quarter" idx="10"/>
          </p:nvPr>
        </p:nvSpPr>
        <p:spPr/>
        <p:txBody>
          <a:bodyPr/>
          <a:lstStyle/>
          <a:p>
            <a:fld id="{C43191AE-C867-884B-9EB5-3C8BE308C3A5}" type="slidenum">
              <a:rPr lang="en-GB" smtClean="0"/>
              <a:t>16</a:t>
            </a:fld>
            <a:endParaRPr lang="en-GB" dirty="0"/>
          </a:p>
        </p:txBody>
      </p:sp>
    </p:spTree>
    <p:extLst>
      <p:ext uri="{BB962C8B-B14F-4D97-AF65-F5344CB8AC3E}">
        <p14:creationId xmlns:p14="http://schemas.microsoft.com/office/powerpoint/2010/main" val="251620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US" b="1" dirty="0">
                <a:latin typeface="Avenir Next Condensed Demi Bold" panose="020B0503020202020204" pitchFamily="34" charset="0"/>
              </a:rPr>
              <a:t>1. Improvement of the collection and analysis of data and information on OSH and young workers.</a:t>
            </a:r>
          </a:p>
          <a:p>
            <a:r>
              <a:rPr lang="en-GB" dirty="0"/>
              <a:t>The development of an effective OSH system at the national and enterprise levels requires </a:t>
            </a:r>
            <a:r>
              <a:rPr lang="en-GB" b="1" dirty="0">
                <a:latin typeface="Avenir Next Condensed Demi Bold" panose="020B0503020202020204" pitchFamily="34" charset="0"/>
              </a:rPr>
              <a:t>reliable data on OSH</a:t>
            </a:r>
            <a:r>
              <a:rPr lang="en-GB" dirty="0"/>
              <a:t>, such as data on occupational accidents and diseases.  Accurate data in fact are critical for identifying workplace hazards, hazardous sectors and vulnerable groups of workers; as well as for setting priorities and measuring progress. Reliable OSH data on young workers are also essential to the development of preventive measures tailored to such workers. </a:t>
            </a:r>
          </a:p>
          <a:p>
            <a:pPr marL="171450" indent="-171450">
              <a:buFont typeface="Wingdings" pitchFamily="2" charset="2"/>
              <a:buChar char="ü"/>
            </a:pPr>
            <a:r>
              <a:rPr lang="en-GB" dirty="0"/>
              <a:t>A </a:t>
            </a:r>
            <a:r>
              <a:rPr lang="en-GB" b="1" dirty="0">
                <a:latin typeface="Avenir Next Condensed Demi Bold" panose="020B0503020202020204" pitchFamily="34" charset="0"/>
              </a:rPr>
              <a:t>good example </a:t>
            </a:r>
            <a:r>
              <a:rPr lang="en-GB" dirty="0"/>
              <a:t>of improving the recording and notification system is the </a:t>
            </a:r>
            <a:r>
              <a:rPr lang="en-GB" b="1" dirty="0" err="1">
                <a:latin typeface="Avenir Next Condensed Demi Bold" panose="020B0503020202020204" pitchFamily="34" charset="0"/>
              </a:rPr>
              <a:t>Ec-ulat</a:t>
            </a:r>
            <a:r>
              <a:rPr lang="en-GB" b="1" dirty="0">
                <a:latin typeface="Avenir Next Condensed Demi Bold" panose="020B0503020202020204" pitchFamily="34" charset="0"/>
              </a:rPr>
              <a:t>: a work accident reporting system in the Philippines</a:t>
            </a:r>
            <a:r>
              <a:rPr lang="en-GB" dirty="0"/>
              <a:t>, which encourages not only employers, but also workers and the public, to report accidents when they see them happen. </a:t>
            </a:r>
            <a:endParaRPr lang="fr-CH" u="sng" dirty="0"/>
          </a:p>
          <a:p>
            <a:r>
              <a:rPr lang="en-GB" b="1" dirty="0">
                <a:latin typeface="Avenir Next Condensed Demi Bold" panose="020B0503020202020204" pitchFamily="34" charset="0"/>
              </a:rPr>
              <a:t>Young workers should be encouraged to participate in the reporting of workplace accidents</a:t>
            </a:r>
            <a:r>
              <a:rPr lang="en-GB" dirty="0"/>
              <a:t>. Without encouragement and reassurance, young workers often fear that speaking up about a workplace injury will result in their employer acting in a way that is unfavourable to them. This perception jeopardizes the important contributions that they can make to OSH measures. All workers should understand the importance of reporting occupational accidents and diseases to the employer and be able to do so without facing disciplinary measures. </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17</a:t>
            </a:fld>
            <a:endParaRPr lang="en-GB" dirty="0"/>
          </a:p>
        </p:txBody>
      </p:sp>
    </p:spTree>
    <p:extLst>
      <p:ext uri="{BB962C8B-B14F-4D97-AF65-F5344CB8AC3E}">
        <p14:creationId xmlns:p14="http://schemas.microsoft.com/office/powerpoint/2010/main" val="58281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US" b="1" dirty="0">
                <a:latin typeface="Avenir Next Condensed Demi Bold" panose="020B0503020202020204" pitchFamily="34" charset="0"/>
              </a:rPr>
              <a:t>2. Development, update and implementation of policies, laws, regulations and guidelines to better protect the safety and health of young workers.</a:t>
            </a:r>
            <a:endParaRPr lang="it-IT" b="1" dirty="0">
              <a:latin typeface="Avenir Next Condensed Demi Bold" panose="020B0503020202020204" pitchFamily="34" charset="0"/>
            </a:endParaRPr>
          </a:p>
          <a:p>
            <a:r>
              <a:rPr lang="en-GB" dirty="0"/>
              <a:t>A </a:t>
            </a:r>
            <a:r>
              <a:rPr lang="en-GB" b="1" dirty="0">
                <a:latin typeface="Avenir Next Condensed Demi Bold" panose="020B0503020202020204" pitchFamily="34" charset="0"/>
              </a:rPr>
              <a:t>national OSH policy </a:t>
            </a:r>
            <a:r>
              <a:rPr lang="en-GB" dirty="0"/>
              <a:t>should aim at the development of a national preventative safety and health culture. Priority areas for action and workers at higher risk, such as young workers, should be identified and addressed when developing such policies.</a:t>
            </a:r>
          </a:p>
          <a:p>
            <a:pPr marL="171450" indent="-171450">
              <a:buFont typeface="Wingdings" pitchFamily="2" charset="2"/>
              <a:buChar char="ü"/>
            </a:pPr>
            <a:r>
              <a:rPr lang="en-GB" dirty="0"/>
              <a:t>For</a:t>
            </a:r>
            <a:r>
              <a:rPr lang="en-GB" b="1" dirty="0">
                <a:latin typeface="Avenir Next Condensed Demi Bold" panose="020B0503020202020204" pitchFamily="34" charset="0"/>
              </a:rPr>
              <a:t> example</a:t>
            </a:r>
            <a:r>
              <a:rPr lang="en-GB" dirty="0"/>
              <a:t>, the </a:t>
            </a:r>
            <a:r>
              <a:rPr lang="en-GB" b="1" dirty="0">
                <a:latin typeface="Avenir Next Condensed Demi Bold" panose="020B0503020202020204" pitchFamily="34" charset="0"/>
              </a:rPr>
              <a:t>Spanish strategy on OSH for 2017-2020 </a:t>
            </a:r>
            <a:r>
              <a:rPr lang="en-GB" dirty="0"/>
              <a:t>prioritizes the promotion of OSH for young workers.</a:t>
            </a:r>
          </a:p>
          <a:p>
            <a:r>
              <a:rPr lang="en-GB" b="1" dirty="0">
                <a:latin typeface="Avenir Next Condensed Demi Bold" panose="020B0503020202020204" pitchFamily="34" charset="0"/>
              </a:rPr>
              <a:t>Laws and regulations </a:t>
            </a:r>
            <a:r>
              <a:rPr lang="en-GB" dirty="0"/>
              <a:t>should reflect international standards on improving OSH and eliminating child labour. The concern for the safety and health of young workers should not be limited to young people under the age of 18; it should extend to all young workers. It should be expressed in national laws, regulations and policies that address the risk factors that cause young workers to suffer harm from workplace hazards.</a:t>
            </a:r>
            <a:r>
              <a:rPr lang="en-GB" baseline="30000" dirty="0"/>
              <a:t> </a:t>
            </a:r>
          </a:p>
          <a:p>
            <a:pPr marL="171450" indent="-171450">
              <a:buFont typeface="Wingdings" pitchFamily="2" charset="2"/>
              <a:buChar char="ü"/>
            </a:pPr>
            <a:r>
              <a:rPr lang="en-GB" dirty="0"/>
              <a:t>A </a:t>
            </a:r>
            <a:r>
              <a:rPr lang="en-GB" b="1" dirty="0">
                <a:latin typeface="Avenir Next Condensed Demi Bold" panose="020B0503020202020204" pitchFamily="34" charset="0"/>
              </a:rPr>
              <a:t>good example </a:t>
            </a:r>
            <a:r>
              <a:rPr lang="en-GB" dirty="0"/>
              <a:t>is the Andean Community’s OSH Instrument , which include specific requirements for the employment of  young workers.</a:t>
            </a:r>
            <a:endParaRPr lang="it-IT" dirty="0"/>
          </a:p>
          <a:p>
            <a:r>
              <a:rPr lang="en-GB" b="1" dirty="0">
                <a:latin typeface="Avenir Next Condensed Demi Bold" panose="020B0503020202020204" pitchFamily="34" charset="0"/>
              </a:rPr>
              <a:t>Labour inspection </a:t>
            </a:r>
            <a:r>
              <a:rPr lang="en-GB" dirty="0"/>
              <a:t>has a critical role to play in protecting the safety and health of young workers. Initiatives by labour inspectorates targeting child labour and the safety and health of young workers in very hazardous jobs and sectors can be very effective in enhancing the health and safety of young workers. </a:t>
            </a:r>
          </a:p>
          <a:p>
            <a:pPr marL="171450" indent="-171450">
              <a:buFont typeface="Wingdings" pitchFamily="2" charset="2"/>
              <a:buChar char="ü"/>
            </a:pPr>
            <a:r>
              <a:rPr lang="en-GB" dirty="0"/>
              <a:t>For </a:t>
            </a:r>
            <a:r>
              <a:rPr lang="en-GB" b="1" dirty="0">
                <a:latin typeface="Avenir Next Condensed Demi Bold" panose="020B0503020202020204" pitchFamily="34" charset="0"/>
              </a:rPr>
              <a:t>good example </a:t>
            </a:r>
            <a:r>
              <a:rPr lang="en-GB" dirty="0"/>
              <a:t>is the </a:t>
            </a:r>
            <a:r>
              <a:rPr lang="en-GB" b="1" dirty="0">
                <a:latin typeface="Avenir Next Condensed Demi Bold" panose="020B0503020202020204" pitchFamily="34" charset="0"/>
              </a:rPr>
              <a:t>Labour Inspection Blitz in Ontario (Canada)</a:t>
            </a:r>
            <a:r>
              <a:rPr lang="en-GB" dirty="0"/>
              <a:t>, conducted in the industrial sector, focusing on young workers and new workers who had been on the job for less than six months.</a:t>
            </a:r>
          </a:p>
          <a:p>
            <a:r>
              <a:rPr lang="en-GB" dirty="0"/>
              <a:t>Final responsibility for </a:t>
            </a:r>
            <a:r>
              <a:rPr lang="en-GB" b="1" dirty="0">
                <a:latin typeface="Avenir Next Condensed Demi Bold" panose="020B0503020202020204" pitchFamily="34" charset="0"/>
              </a:rPr>
              <a:t>compliance with OSH laws and regulations lies with employers</a:t>
            </a:r>
            <a:r>
              <a:rPr lang="en-GB" dirty="0"/>
              <a:t>. Many OSH legal frameworks require that employers adopt OSH management systems and practices that include activities aimed at prevention, such as risk assessment and control, training and information for workers, surveillance of workers’ health, emergency planning, investigations into accidents, and the recording and notification of occupational accidents and diseases. Many countries have also introduced legislation requiring that OSH committees be established and OSH workers’ representatives appointed. Employers should ensure that risk factors specific to young workers are recognized and addressed by such management systems and practices. Young workers should also be specifically included in mechanisms for worker consultation and collaboration on OSH.  </a:t>
            </a:r>
            <a:endParaRPr lang="it-IT" dirty="0"/>
          </a:p>
          <a:p>
            <a:r>
              <a:rPr lang="en-GB" dirty="0"/>
              <a:t>Governments and other national institutions, such as employers’ and workers’ organizations, should develop </a:t>
            </a:r>
            <a:r>
              <a:rPr lang="en-GB" b="1" dirty="0">
                <a:latin typeface="Avenir Next Condensed Demi Bold" panose="020B0503020202020204" pitchFamily="34" charset="0"/>
              </a:rPr>
              <a:t>guidelines and tools  to promote compliance with OSH requirements</a:t>
            </a:r>
            <a:r>
              <a:rPr lang="en-GB" dirty="0"/>
              <a:t>, improve working conditions and prevent risks in the workplace. These tools should include a specific focus on young workers’ needs.</a:t>
            </a:r>
            <a:endParaRPr lang="it-IT" dirty="0"/>
          </a:p>
          <a:p>
            <a:pPr marL="171450" indent="-171450">
              <a:buFont typeface="Wingdings" pitchFamily="2" charset="2"/>
              <a:buChar char="ü"/>
            </a:pPr>
            <a:r>
              <a:rPr lang="en-GB" dirty="0"/>
              <a:t>For </a:t>
            </a:r>
            <a:r>
              <a:rPr lang="en-GB" b="1" dirty="0">
                <a:latin typeface="Avenir Next Condensed Demi Bold" panose="020B0503020202020204" pitchFamily="34" charset="0"/>
              </a:rPr>
              <a:t>example</a:t>
            </a:r>
            <a:r>
              <a:rPr lang="en-GB" dirty="0"/>
              <a:t>, where the </a:t>
            </a:r>
            <a:r>
              <a:rPr lang="en-GB" b="1" dirty="0">
                <a:latin typeface="Avenir Next Condensed Demi Bold" panose="020B0503020202020204" pitchFamily="34" charset="0"/>
              </a:rPr>
              <a:t>Australian Fair Work Ombudsman </a:t>
            </a:r>
            <a:r>
              <a:rPr lang="en-GB" dirty="0"/>
              <a:t>produced two guides that describe best practices with respect to young workers: one for employers and one for young workers.</a:t>
            </a:r>
            <a:endParaRPr lang="fr-CH" u="sng"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18</a:t>
            </a:fld>
            <a:endParaRPr lang="en-GB" dirty="0"/>
          </a:p>
        </p:txBody>
      </p:sp>
    </p:spTree>
    <p:extLst>
      <p:ext uri="{BB962C8B-B14F-4D97-AF65-F5344CB8AC3E}">
        <p14:creationId xmlns:p14="http://schemas.microsoft.com/office/powerpoint/2010/main" val="1554636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US" b="1" dirty="0">
                <a:latin typeface="Avenir Next Condensed Demi Bold" panose="020B0503020202020204" pitchFamily="34" charset="0"/>
              </a:rPr>
              <a:t>3. Capacity building aimed at helping governments, employers, workers and their organizations address the OSH needs of young workers. </a:t>
            </a:r>
            <a:endParaRPr lang="it-IT" b="1" dirty="0">
              <a:latin typeface="Avenir Next Condensed Demi Bold" panose="020B0503020202020204" pitchFamily="34" charset="0"/>
            </a:endParaRPr>
          </a:p>
          <a:p>
            <a:r>
              <a:rPr lang="en-GB" dirty="0"/>
              <a:t>To fulfil their duty to protect workers’ safety and health, </a:t>
            </a:r>
            <a:r>
              <a:rPr lang="en-GB" b="1" dirty="0">
                <a:latin typeface="Avenir Next Condensed Demi Bold" panose="020B0503020202020204" pitchFamily="34" charset="0"/>
              </a:rPr>
              <a:t>employers should be familiar with the process of risk management</a:t>
            </a:r>
            <a:r>
              <a:rPr lang="en-GB" dirty="0"/>
              <a:t>, which include the identification of work hazards, the assessment of the associated risks, taking into account for specific worker vulnerabilities, and the adoption of effective prevention and risk control measures. Employers’ organizations have a critical role to play in helping their members acquire adequate skills and understand the importance of risk management.</a:t>
            </a:r>
            <a:endParaRPr lang="it-IT" dirty="0"/>
          </a:p>
          <a:p>
            <a:r>
              <a:rPr lang="en-GB" b="1" dirty="0">
                <a:latin typeface="Avenir Next Condensed Demi Bold" panose="020B0503020202020204" pitchFamily="34" charset="0"/>
              </a:rPr>
              <a:t>Collaboration with workers </a:t>
            </a:r>
            <a:r>
              <a:rPr lang="en-GB" dirty="0"/>
              <a:t>is necessary for the improvement of working conditions. In order to adequately represent young workers, OSH representatives need to be aware of the risk factors that young workers face and they should be provided with information and guidance on how to address the OSH vulnerabilities of young workers. </a:t>
            </a:r>
          </a:p>
          <a:p>
            <a:pPr marL="171450" indent="-171450">
              <a:buFont typeface="Wingdings" pitchFamily="2" charset="2"/>
              <a:buChar char="ü"/>
            </a:pPr>
            <a:r>
              <a:rPr lang="en-GB" dirty="0"/>
              <a:t>A good </a:t>
            </a:r>
            <a:r>
              <a:rPr lang="en-GB" b="1" dirty="0">
                <a:latin typeface="Avenir Next Condensed Demi Bold" panose="020B0503020202020204" pitchFamily="34" charset="0"/>
              </a:rPr>
              <a:t>example</a:t>
            </a:r>
            <a:r>
              <a:rPr lang="en-GB" dirty="0"/>
              <a:t> is the guide </a:t>
            </a:r>
            <a:r>
              <a:rPr lang="en-GB" b="1" dirty="0">
                <a:latin typeface="Avenir Next Condensed Demi Bold" panose="020B0503020202020204" pitchFamily="34" charset="0"/>
              </a:rPr>
              <a:t>Apprenticeships: A short guide for union safety representatives  </a:t>
            </a:r>
            <a:r>
              <a:rPr lang="en-GB" dirty="0"/>
              <a:t>developed by the UK Trade Union Congress (TUC) and Learning and Skills Council (LSC). The guide  recommends a number of approaches that can be taken, such as encouraging young workers and apprentices to join the union; making young workers a standing item on the OSH committee agenda; checking that young workers have the necessary education in OSH; etc.</a:t>
            </a:r>
          </a:p>
          <a:p>
            <a:r>
              <a:rPr lang="en-GB" dirty="0"/>
              <a:t>Governments, employers’ organizations and trade unions must play an important role in bringing about OSH in the </a:t>
            </a:r>
            <a:r>
              <a:rPr lang="en-GB" b="1" dirty="0">
                <a:latin typeface="Avenir Next Condensed Demi Bold" panose="020B0503020202020204" pitchFamily="34" charset="0"/>
              </a:rPr>
              <a:t>informal and rural economies</a:t>
            </a:r>
            <a:r>
              <a:rPr lang="en-GB" dirty="0"/>
              <a:t>, both of which employ large numbers of young workers and child labourers, and in which hazardous working conditions are often found. </a:t>
            </a:r>
          </a:p>
          <a:p>
            <a:pPr marL="171450" indent="-171450">
              <a:buFont typeface="Wingdings" pitchFamily="2" charset="2"/>
              <a:buChar char="ü"/>
            </a:pPr>
            <a:r>
              <a:rPr lang="en-GB" dirty="0"/>
              <a:t>For </a:t>
            </a:r>
            <a:r>
              <a:rPr lang="en-GB" b="1" dirty="0">
                <a:latin typeface="Avenir Next Condensed Demi Bold" panose="020B0503020202020204" pitchFamily="34" charset="0"/>
              </a:rPr>
              <a:t>example</a:t>
            </a:r>
            <a:r>
              <a:rPr lang="en-GB" dirty="0"/>
              <a:t>, The </a:t>
            </a:r>
            <a:r>
              <a:rPr lang="en-GB" b="1" dirty="0">
                <a:latin typeface="Avenir Next Condensed Demi Bold" panose="020B0503020202020204" pitchFamily="34" charset="0"/>
              </a:rPr>
              <a:t>Ghanaian General Agricultural Workers' Union</a:t>
            </a:r>
            <a:r>
              <a:rPr lang="en-GB" dirty="0"/>
              <a:t> together with ILO's International Programme on the Elimination of Child Labour (IPEC), developed a </a:t>
            </a:r>
            <a:r>
              <a:rPr lang="en-GB" b="1" dirty="0">
                <a:latin typeface="Avenir Next Condensed Demi Bold" panose="020B0503020202020204" pitchFamily="34" charset="0"/>
              </a:rPr>
              <a:t>manual for cocoa communities </a:t>
            </a:r>
            <a:r>
              <a:rPr lang="en-GB" dirty="0"/>
              <a:t>entitled “Eliminating hazardous child labour and Occupational Safety, Health and Environmental risks - A Manual for agents of change in cocoa communities in Ghana”, which address the vulnerability of children and adolescents to the effects of hazardous work in cocoa farming.</a:t>
            </a:r>
          </a:p>
          <a:p>
            <a:endParaRPr lang="en-GB" dirty="0"/>
          </a:p>
          <a:p>
            <a:endParaRPr lang="en-GB" dirty="0"/>
          </a:p>
          <a:p>
            <a:endParaRPr lang="en-GB" dirty="0"/>
          </a:p>
          <a:p>
            <a:endParaRPr lang="en-GB" dirty="0"/>
          </a:p>
          <a:p>
            <a:endParaRPr lang="en-GB"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19</a:t>
            </a:fld>
            <a:endParaRPr lang="en-GB" dirty="0"/>
          </a:p>
        </p:txBody>
      </p:sp>
    </p:spTree>
    <p:extLst>
      <p:ext uri="{BB962C8B-B14F-4D97-AF65-F5344CB8AC3E}">
        <p14:creationId xmlns:p14="http://schemas.microsoft.com/office/powerpoint/2010/main" val="413880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Young workers represent more than 15 per cent of the world’s labour force, accounting for approximately 541 million people.</a:t>
            </a:r>
          </a:p>
          <a:p>
            <a:r>
              <a:rPr lang="en-GB" b="1" dirty="0">
                <a:latin typeface="Avenir Next Condensed Demi Bold" panose="020B0503020202020204" pitchFamily="34" charset="0"/>
              </a:rPr>
              <a:t>But what do we mean by ‘young workers’?</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a:t>
            </a:fld>
            <a:endParaRPr lang="en-GB" dirty="0"/>
          </a:p>
        </p:txBody>
      </p:sp>
    </p:spTree>
    <p:extLst>
      <p:ext uri="{BB962C8B-B14F-4D97-AF65-F5344CB8AC3E}">
        <p14:creationId xmlns:p14="http://schemas.microsoft.com/office/powerpoint/2010/main" val="1263260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US" b="1" dirty="0">
                <a:latin typeface="Avenir Next Condensed Demi Bold" panose="020B0503020202020204" pitchFamily="34" charset="0"/>
              </a:rPr>
              <a:t>4. Integrating OSH education into general education and into vocational training programs</a:t>
            </a:r>
            <a:endParaRPr lang="it-IT" b="1" dirty="0">
              <a:latin typeface="Avenir Next Condensed Demi Bold" panose="020B0503020202020204" pitchFamily="34" charset="0"/>
            </a:endParaRPr>
          </a:p>
          <a:p>
            <a:r>
              <a:rPr lang="en-GB" dirty="0"/>
              <a:t>It is a highly effective way of building OSH awareness, knowledge and skills among young workers and young employers. As young people are the future of any society, and important drivers of cultural change, basic OSH information should be integrated into </a:t>
            </a:r>
            <a:r>
              <a:rPr lang="en-GB" b="1" dirty="0">
                <a:latin typeface="Avenir Next Condensed Demi Bold" panose="020B0503020202020204" pitchFamily="34" charset="0"/>
              </a:rPr>
              <a:t>school curricula, technical training and educational programmes</a:t>
            </a:r>
            <a:r>
              <a:rPr lang="en-GB" dirty="0"/>
              <a:t>. This would help ensure that young people are aware of the need to protect their safety and health, and that they are aware of their right to do so. </a:t>
            </a:r>
            <a:endParaRPr lang="it-IT" dirty="0"/>
          </a:p>
          <a:p>
            <a:r>
              <a:rPr lang="en-GB" dirty="0"/>
              <a:t>In some countries, basic education on risk prevention is included in primary school curricula. In others, experts are developing an approach that focuses not only on educational content, but also on the premises at which the teaching is carried out. Pupils and young students are called on to play an active role in health and safety-related aspects of their school environment, as part of their learning. </a:t>
            </a:r>
          </a:p>
          <a:p>
            <a:pPr marL="171450" indent="-171450">
              <a:buFont typeface="Wingdings" pitchFamily="2" charset="2"/>
              <a:buChar char="ü"/>
            </a:pPr>
            <a:r>
              <a:rPr lang="en-GB" dirty="0"/>
              <a:t>A </a:t>
            </a:r>
            <a:r>
              <a:rPr lang="en-GB" b="1" dirty="0">
                <a:latin typeface="Avenir Next Condensed Demi Bold" panose="020B0503020202020204" pitchFamily="34" charset="0"/>
              </a:rPr>
              <a:t>good example</a:t>
            </a:r>
            <a:r>
              <a:rPr lang="en-GB" dirty="0"/>
              <a:t> is the </a:t>
            </a:r>
            <a:r>
              <a:rPr lang="en-GB" b="1" dirty="0">
                <a:latin typeface="Avenir Next Condensed Demi Bold" panose="020B0503020202020204" pitchFamily="34" charset="0"/>
              </a:rPr>
              <a:t>European Union “whole-school” approach to OSH</a:t>
            </a:r>
            <a:r>
              <a:rPr lang="en-GB" dirty="0"/>
              <a:t>, which integrates risk education and school safety and health into all the school’s activities and systems and actively involves staff and pupils in hazard spotting and in proposing solutions, developing their skills and giving them a sense of ownership with respect to their school’s safety rules.</a:t>
            </a:r>
          </a:p>
          <a:p>
            <a:r>
              <a:rPr lang="en-GB" dirty="0"/>
              <a:t>A recent study conducted by the French National Research and Safety Institute for the Prevention of Occupational Accidents and Diseases (INRS) found that for young workers who received OSH teaching at school, the occupational accident rate was 50 per cent lower than for young workers who did not. </a:t>
            </a:r>
          </a:p>
          <a:p>
            <a:r>
              <a:rPr lang="en-GB" dirty="0"/>
              <a:t>Effective OSH education enables young people to adopt prevention-oriented attitudes and behaviours; develop the skills and abilities needed for the identification of hazards and risks; and develop effective OSH solutions, whether these young people be in school, at work, or otherwise contributing to society.</a:t>
            </a:r>
            <a:endParaRPr lang="fr-CH" dirty="0"/>
          </a:p>
          <a:p>
            <a:pPr marL="171450" indent="-171450">
              <a:buFont typeface="Wingdings" pitchFamily="2" charset="2"/>
              <a:buChar char="ü"/>
            </a:pPr>
            <a:r>
              <a:rPr lang="en-GB" dirty="0"/>
              <a:t>For </a:t>
            </a:r>
            <a:r>
              <a:rPr lang="en-GB" b="1" dirty="0">
                <a:latin typeface="Avenir Next Condensed Demi Bold" panose="020B0503020202020204" pitchFamily="34" charset="0"/>
              </a:rPr>
              <a:t>example</a:t>
            </a:r>
            <a:r>
              <a:rPr lang="en-GB" dirty="0"/>
              <a:t>, the </a:t>
            </a:r>
            <a:r>
              <a:rPr lang="en-GB" b="1" dirty="0">
                <a:latin typeface="Avenir Next Condensed Demi Bold" panose="020B0503020202020204" pitchFamily="34" charset="0"/>
              </a:rPr>
              <a:t>Canadian Centre for Occupational Health and Safety (CCOHS)</a:t>
            </a:r>
            <a:r>
              <a:rPr lang="en-GB" dirty="0"/>
              <a:t>, developed the </a:t>
            </a:r>
            <a:r>
              <a:rPr lang="en-GB" b="1" dirty="0">
                <a:latin typeface="Avenir Next Condensed Demi Bold" panose="020B0503020202020204" pitchFamily="34" charset="0"/>
              </a:rPr>
              <a:t>Health + Safety Teaching Tools</a:t>
            </a:r>
            <a:r>
              <a:rPr lang="en-GB" dirty="0"/>
              <a:t> to provide support to teachers who are educating their students about staying healthy and safe when they enter the workforce. </a:t>
            </a:r>
          </a:p>
          <a:p>
            <a:pPr marL="171450" indent="-171450">
              <a:buFont typeface="Wingdings" pitchFamily="2" charset="2"/>
              <a:buChar char="ü"/>
            </a:pPr>
            <a:r>
              <a:rPr lang="en-GB" dirty="0"/>
              <a:t>The </a:t>
            </a:r>
            <a:r>
              <a:rPr lang="en-GB" b="1" dirty="0">
                <a:latin typeface="Avenir Next Condensed Demi Bold" panose="020B0503020202020204" pitchFamily="34" charset="0"/>
              </a:rPr>
              <a:t>U.S. National Institute for Occupational Safety and Health (NIOSH) </a:t>
            </a:r>
            <a:r>
              <a:rPr lang="en-GB" dirty="0"/>
              <a:t>designed the </a:t>
            </a:r>
            <a:r>
              <a:rPr lang="en-GB" b="1" dirty="0" err="1">
                <a:latin typeface="Avenir Next Condensed Demi Bold" panose="020B0503020202020204" pitchFamily="34" charset="0"/>
              </a:rPr>
              <a:t>Youth@Work</a:t>
            </a:r>
            <a:r>
              <a:rPr lang="en-GB" b="1" dirty="0">
                <a:latin typeface="Avenir Next Condensed Demi Bold" panose="020B0503020202020204" pitchFamily="34" charset="0"/>
              </a:rPr>
              <a:t>—Talking Safety </a:t>
            </a:r>
            <a:r>
              <a:rPr lang="en-GB" dirty="0"/>
              <a:t> to teach young people OSH basics . This free curriculum has been customized for each state in the United States so that it is consistent with the state’s own child labour rules and regulations. </a:t>
            </a:r>
          </a:p>
          <a:p>
            <a:pPr marL="171450" indent="-171450">
              <a:buFont typeface="Wingdings" pitchFamily="2" charset="2"/>
              <a:buChar char="ü"/>
            </a:pPr>
            <a:r>
              <a:rPr lang="en-GB" dirty="0"/>
              <a:t>The </a:t>
            </a:r>
            <a:r>
              <a:rPr lang="en-GB" b="1" dirty="0">
                <a:latin typeface="Avenir Next Condensed Demi Bold" panose="020B0503020202020204" pitchFamily="34" charset="0"/>
              </a:rPr>
              <a:t>California Partnership for Young Worker Health and Safety </a:t>
            </a:r>
            <a:r>
              <a:rPr lang="en-GB" dirty="0"/>
              <a:t>has created the </a:t>
            </a:r>
            <a:r>
              <a:rPr lang="en-GB" b="1" dirty="0">
                <a:latin typeface="Avenir Next Condensed Demi Bold" panose="020B0503020202020204" pitchFamily="34" charset="0"/>
              </a:rPr>
              <a:t>Young Worker Resource </a:t>
            </a:r>
            <a:r>
              <a:rPr lang="en-GB" b="1" dirty="0" err="1">
                <a:latin typeface="Avenir Next Condensed Demi Bold" panose="020B0503020202020204" pitchFamily="34" charset="0"/>
              </a:rPr>
              <a:t>Centers</a:t>
            </a:r>
            <a:r>
              <a:rPr lang="en-GB" b="1" dirty="0">
                <a:latin typeface="Avenir Next Condensed Demi Bold" panose="020B0503020202020204" pitchFamily="34" charset="0"/>
              </a:rPr>
              <a:t> </a:t>
            </a:r>
            <a:r>
              <a:rPr lang="en-GB" dirty="0"/>
              <a:t>in California, which provide information, training, educational materials, technical assistance and referrals to help educate young people, employers and the community about OSH and the protection of young workers.</a:t>
            </a:r>
          </a:p>
          <a:p>
            <a:pPr marL="171450" indent="-171450">
              <a:buFont typeface="Wingdings" pitchFamily="2" charset="2"/>
              <a:buChar char="ü"/>
            </a:pPr>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20</a:t>
            </a:fld>
            <a:endParaRPr lang="en-GB" dirty="0"/>
          </a:p>
        </p:txBody>
      </p:sp>
    </p:spTree>
    <p:extLst>
      <p:ext uri="{BB962C8B-B14F-4D97-AF65-F5344CB8AC3E}">
        <p14:creationId xmlns:p14="http://schemas.microsoft.com/office/powerpoint/2010/main" val="172999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US" b="1" dirty="0">
                <a:latin typeface="Avenir Next Condensed Demi Bold" panose="020B0503020202020204" pitchFamily="34" charset="0"/>
              </a:rPr>
              <a:t>5. Strengthening advocacy, awareness and research on young workers’ vulnerability to OSH hazards and risks</a:t>
            </a:r>
            <a:endParaRPr lang="it-IT" b="1" dirty="0">
              <a:latin typeface="Avenir Next Condensed Demi Bold" panose="020B0503020202020204" pitchFamily="34" charset="0"/>
            </a:endParaRPr>
          </a:p>
          <a:p>
            <a:r>
              <a:rPr lang="en-GB" dirty="0"/>
              <a:t>Continuing support for conducting and disseminating OSH research on young workers is critical.  Hopefully, an increasing number of OSH agencies and institutions are studying young workers. </a:t>
            </a:r>
          </a:p>
          <a:p>
            <a:r>
              <a:rPr lang="en-GB" dirty="0"/>
              <a:t>There are some important things that </a:t>
            </a:r>
            <a:r>
              <a:rPr lang="en-GB" b="1" dirty="0">
                <a:latin typeface="Avenir Next Condensed Demi Bold" panose="020B0503020202020204" pitchFamily="34" charset="0"/>
              </a:rPr>
              <a:t>future research should consider</a:t>
            </a:r>
            <a:r>
              <a:rPr lang="en-GB" dirty="0"/>
              <a:t>:</a:t>
            </a:r>
            <a:endParaRPr lang="it-IT" dirty="0"/>
          </a:p>
          <a:p>
            <a:pPr marL="171450" indent="-171450">
              <a:buFont typeface="Wingdings" pitchFamily="2" charset="2"/>
              <a:buChar char="ü"/>
            </a:pPr>
            <a:r>
              <a:rPr lang="en-GB" dirty="0"/>
              <a:t>Relation between OSH risk and transitions young workers are experiencing, such as transition from school to work and from youth to adulthood.</a:t>
            </a:r>
            <a:endParaRPr lang="it-IT" dirty="0"/>
          </a:p>
          <a:p>
            <a:pPr marL="171450" indent="-171450">
              <a:buFont typeface="Wingdings" pitchFamily="2" charset="2"/>
              <a:buChar char="ü"/>
            </a:pPr>
            <a:r>
              <a:rPr lang="en-GB" dirty="0"/>
              <a:t>Multi-dimensional and comprehensive approach,  exploring the ways in which different factors work together to contribute to young workers’ increased vulnerability to OSH risks. For example, examining young person-specific characteristics and also working conditions, work organization and workplace characteristics. </a:t>
            </a:r>
            <a:endParaRPr lang="it-IT" dirty="0"/>
          </a:p>
          <a:p>
            <a:pPr marL="171450" indent="-171450">
              <a:buFont typeface="Wingdings" pitchFamily="2" charset="2"/>
              <a:buChar char="ü"/>
            </a:pPr>
            <a:r>
              <a:rPr lang="en-GB" dirty="0"/>
              <a:t>Social, emotional and motivational issues, such as peer pressure and support, workplace norms and values, OSH culture, and management style. They may have a significant influence on young workers’ behaviour and their willingness to speak out about OSH issues. </a:t>
            </a:r>
            <a:endParaRPr lang="it-IT" dirty="0"/>
          </a:p>
          <a:p>
            <a:pPr marL="171450" indent="-171450">
              <a:buFont typeface="Wingdings" pitchFamily="2" charset="2"/>
              <a:buChar char="ü"/>
            </a:pPr>
            <a:r>
              <a:rPr lang="en-GB" dirty="0"/>
              <a:t>OSH training and supervision, investigating the impact of high-quality and effective (a) ways of introducing OSH; (b) OSH training and supervision of young workers; and (c) strategies for ensuring that OSH training and supervision are conducted, particularly in non-standard forms of employment.</a:t>
            </a:r>
            <a:endParaRPr lang="it-IT" dirty="0"/>
          </a:p>
          <a:p>
            <a:pPr marL="171450" indent="-171450">
              <a:buFont typeface="Wingdings" pitchFamily="2" charset="2"/>
              <a:buChar char="ü"/>
            </a:pPr>
            <a:r>
              <a:rPr lang="en-GB" dirty="0"/>
              <a:t>Adapting OSH management systems to young workers, examining the ways in which OSH management systems and risk assessments can be enhanced to include the specific risk factors that young workers face.</a:t>
            </a:r>
            <a:endParaRPr lang="it-IT" dirty="0"/>
          </a:p>
          <a:p>
            <a:r>
              <a:rPr lang="en-GB" dirty="0"/>
              <a:t>Awareness-raising campaigns on OSH and the use of real-world experiences are effective ways of disseminating essential information and of sensitizing workers, parents, employers, schools, and communities about young workers’ rights and vulnerabilities. These campaigns can be organized by governments or national institutions, employers’ organizations, trade unions, youth associations, NGOs, and other civil society organizations.</a:t>
            </a:r>
            <a:endParaRPr lang="it-IT" dirty="0"/>
          </a:p>
          <a:p>
            <a:pPr marL="171450" indent="-171450">
              <a:buFont typeface="Wingdings" pitchFamily="2" charset="2"/>
              <a:buChar char="ü"/>
            </a:pPr>
            <a:r>
              <a:rPr lang="en-GB" dirty="0"/>
              <a:t>For </a:t>
            </a:r>
            <a:r>
              <a:rPr lang="en-GB" b="1" dirty="0">
                <a:latin typeface="Avenir Next Condensed Demi Bold" panose="020B0503020202020204" pitchFamily="34" charset="0"/>
              </a:rPr>
              <a:t>example</a:t>
            </a:r>
            <a:r>
              <a:rPr lang="en-GB" dirty="0"/>
              <a:t>, the </a:t>
            </a:r>
            <a:r>
              <a:rPr lang="en-GB" b="1" dirty="0">
                <a:latin typeface="Avenir Next Condensed Demi Bold" panose="020B0503020202020204" pitchFamily="34" charset="0"/>
              </a:rPr>
              <a:t>Hong Kong OSH Council </a:t>
            </a:r>
            <a:r>
              <a:rPr lang="en-GB" dirty="0"/>
              <a:t>launched the </a:t>
            </a:r>
            <a:r>
              <a:rPr lang="en-GB" b="1" dirty="0">
                <a:latin typeface="Avenir Next Condensed Demi Bold" panose="020B0503020202020204" pitchFamily="34" charset="0"/>
              </a:rPr>
              <a:t>Youth Occupational Safety and Health Promotional Campaign</a:t>
            </a:r>
            <a:r>
              <a:rPr lang="en-GB" dirty="0"/>
              <a:t> , which includes the distribution of OSH information kits, the organizing of seminars and the airing of radio programmes that stress the importance of OSH for young workers. </a:t>
            </a:r>
          </a:p>
          <a:p>
            <a:r>
              <a:rPr lang="en-GB" dirty="0"/>
              <a:t>Trade Unions are increasingly recognizing the importance of affiliating young workers and engaging them directly in the organization of campaigns and actions to promote their rights at work.  </a:t>
            </a:r>
          </a:p>
          <a:p>
            <a:pPr marL="171450" indent="-171450">
              <a:buFont typeface="Wingdings" pitchFamily="2" charset="2"/>
              <a:buChar char="ü"/>
            </a:pPr>
            <a:r>
              <a:rPr lang="en-GB" dirty="0"/>
              <a:t>For </a:t>
            </a:r>
            <a:r>
              <a:rPr lang="en-GB" b="1" dirty="0">
                <a:latin typeface="Avenir Next Condensed Demi Bold" panose="020B0503020202020204" pitchFamily="34" charset="0"/>
              </a:rPr>
              <a:t>example</a:t>
            </a:r>
            <a:r>
              <a:rPr lang="en-GB" dirty="0"/>
              <a:t>, the </a:t>
            </a:r>
            <a:r>
              <a:rPr lang="en-GB" b="1" dirty="0">
                <a:latin typeface="Avenir Next Condensed Demi Bold" panose="020B0503020202020204" pitchFamily="34" charset="0"/>
              </a:rPr>
              <a:t>International Trade Union Confederation (ITUC)</a:t>
            </a:r>
            <a:r>
              <a:rPr lang="en-GB" dirty="0"/>
              <a:t> adopted the </a:t>
            </a:r>
            <a:r>
              <a:rPr lang="en-GB" b="1" dirty="0">
                <a:latin typeface="Avenir Next Condensed Demi Bold" panose="020B0503020202020204" pitchFamily="34" charset="0"/>
              </a:rPr>
              <a:t>Economic and Political Agenda for Young Workers</a:t>
            </a:r>
            <a:r>
              <a:rPr lang="en-GB" dirty="0"/>
              <a:t> in 2017. </a:t>
            </a:r>
          </a:p>
          <a:p>
            <a:pPr marL="171450" indent="-171450">
              <a:buFont typeface="Wingdings" pitchFamily="2" charset="2"/>
              <a:buChar char="ü"/>
            </a:pPr>
            <a:r>
              <a:rPr lang="en-GB" dirty="0"/>
              <a:t>The </a:t>
            </a:r>
            <a:r>
              <a:rPr lang="en-GB" b="1" dirty="0">
                <a:latin typeface="Avenir Next Condensed Demi Bold" panose="020B0503020202020204" pitchFamily="34" charset="0"/>
              </a:rPr>
              <a:t>Victorian Trades Hall Council </a:t>
            </a:r>
            <a:r>
              <a:rPr lang="en-GB" dirty="0"/>
              <a:t>(Australia) created a </a:t>
            </a:r>
            <a:r>
              <a:rPr lang="en-GB" b="1" dirty="0">
                <a:latin typeface="Avenir Next Condensed Demi Bold" panose="020B0503020202020204" pitchFamily="34" charset="0"/>
              </a:rPr>
              <a:t>Young Workers Centre </a:t>
            </a:r>
            <a:r>
              <a:rPr lang="en-GB" dirty="0"/>
              <a:t>to organize young workers and empowering them with the knowledge and skills needed to fight for safe and secure jobs. </a:t>
            </a:r>
          </a:p>
          <a:p>
            <a:pPr marL="171450" indent="-171450">
              <a:buFont typeface="Wingdings" pitchFamily="2" charset="2"/>
              <a:buChar char="ü"/>
            </a:pPr>
            <a:endParaRPr lang="en-GB" dirty="0"/>
          </a:p>
          <a:p>
            <a:pPr marL="171450" indent="-171450">
              <a:buFont typeface="Wingdings" pitchFamily="2" charset="2"/>
              <a:buChar char="ü"/>
            </a:pPr>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21</a:t>
            </a:fld>
            <a:endParaRPr lang="en-GB" dirty="0"/>
          </a:p>
        </p:txBody>
      </p:sp>
    </p:spTree>
    <p:extLst>
      <p:ext uri="{BB962C8B-B14F-4D97-AF65-F5344CB8AC3E}">
        <p14:creationId xmlns:p14="http://schemas.microsoft.com/office/powerpoint/2010/main" val="236424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Young workers need to advocate for their labour rights, including the right to safe and healthy work adapted to their needs. </a:t>
            </a:r>
          </a:p>
          <a:p>
            <a:r>
              <a:rPr lang="en-GB" dirty="0"/>
              <a:t>But, </a:t>
            </a:r>
            <a:r>
              <a:rPr lang="en-GB" b="1" dirty="0">
                <a:latin typeface="Avenir Next Condensed Demi Bold" panose="020B0503020202020204" pitchFamily="34" charset="0"/>
              </a:rPr>
              <a:t>how can they voice their concerns?</a:t>
            </a:r>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22</a:t>
            </a:fld>
            <a:endParaRPr lang="en-GB" dirty="0"/>
          </a:p>
        </p:txBody>
      </p:sp>
    </p:spTree>
    <p:extLst>
      <p:ext uri="{BB962C8B-B14F-4D97-AF65-F5344CB8AC3E}">
        <p14:creationId xmlns:p14="http://schemas.microsoft.com/office/powerpoint/2010/main" val="86974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A </a:t>
            </a:r>
            <a:r>
              <a:rPr lang="en-GB" b="1" dirty="0">
                <a:latin typeface="Avenir Next Condensed Demi Bold" panose="020B0503020202020204" pitchFamily="34" charset="0"/>
              </a:rPr>
              <a:t>culture of prevention on OSH </a:t>
            </a:r>
            <a:r>
              <a:rPr lang="en-GB" dirty="0"/>
              <a:t>means that there is respect for the right to a safe and healthy work environment at all levels, and that governments, employers, and workers actively participate in securing a safe and healthy work environment through a system of defined rights, responsibilities and duties. The principle of prevention is given high priority. </a:t>
            </a:r>
          </a:p>
          <a:p>
            <a:r>
              <a:rPr lang="en-GB" dirty="0"/>
              <a:t>When building a sustainable culture of prevention with respect to OSH, special attention should be given to hazardous sectors and industries and to vulnerable workers, such as young workers employed in workplaces where the risk of workplace harm is high. </a:t>
            </a:r>
          </a:p>
          <a:p>
            <a:r>
              <a:rPr lang="en-GB" dirty="0"/>
              <a:t>Directly </a:t>
            </a:r>
            <a:r>
              <a:rPr lang="en-GB" b="1" dirty="0">
                <a:latin typeface="Avenir Next Condensed Demi Bold" panose="020B0503020202020204" pitchFamily="34" charset="0"/>
              </a:rPr>
              <a:t>involving young workers </a:t>
            </a:r>
            <a:r>
              <a:rPr lang="en-GB" dirty="0"/>
              <a:t>and their organizations in the development and implementation of such preventive culture is critical, as it makes it possible for their concerns to be addressed during the discussion about how to create a generation of safe and healthy workers. </a:t>
            </a:r>
          </a:p>
          <a:p>
            <a:r>
              <a:rPr lang="en-GB" dirty="0"/>
              <a:t>Civil society and traditional OSH institutions and their social partners often lack the knowledge and means to advocate effectively on young people’s behalf. </a:t>
            </a:r>
          </a:p>
          <a:p>
            <a:r>
              <a:rPr lang="en-GB" dirty="0"/>
              <a:t>Moreover, because large numbers of young workers are involved in non-standard forms of employment and in informal work, they are “invisible” and deprived of bargaining power and effective representation. Their relative lack of power and voice contributes to the unfortunate situation whereby young workers a group are overlooked in the OSH legal and policy framework, and also overlooked during the design of OSH training and awareness campaigns, and when research priorities are determined. </a:t>
            </a:r>
          </a:p>
          <a:p>
            <a:r>
              <a:rPr lang="en-GB" dirty="0"/>
              <a:t>Public institutions must be prepared to support young people in their efforts to determine their future by providing them with resources and opportunities to be actively engaged.</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23</a:t>
            </a:fld>
            <a:endParaRPr lang="en-GB" dirty="0"/>
          </a:p>
        </p:txBody>
      </p:sp>
    </p:spTree>
    <p:extLst>
      <p:ext uri="{BB962C8B-B14F-4D97-AF65-F5344CB8AC3E}">
        <p14:creationId xmlns:p14="http://schemas.microsoft.com/office/powerpoint/2010/main" val="140399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The engagement of young people was a key element in the development of the </a:t>
            </a:r>
            <a:r>
              <a:rPr lang="en-GB" b="1" i="1" dirty="0" err="1">
                <a:latin typeface="Avenir Next Condensed Demi Bold" panose="020B0503020202020204" pitchFamily="34" charset="0"/>
              </a:rPr>
              <a:t>SafeYouth@Work</a:t>
            </a:r>
            <a:r>
              <a:rPr lang="en-GB" b="1" i="1" dirty="0">
                <a:latin typeface="Avenir Next Condensed Demi Bold" panose="020B0503020202020204" pitchFamily="34" charset="0"/>
              </a:rPr>
              <a:t>  Action Plan</a:t>
            </a:r>
            <a:r>
              <a:rPr lang="en-GB" i="1" dirty="0"/>
              <a:t>. </a:t>
            </a:r>
            <a:endParaRPr lang="en-GB" dirty="0"/>
          </a:p>
          <a:p>
            <a:r>
              <a:rPr lang="en-GB" dirty="0"/>
              <a:t>In September 2017,  the ILO organized the </a:t>
            </a:r>
            <a:r>
              <a:rPr lang="en-GB" b="1" dirty="0" err="1">
                <a:latin typeface="Avenir Next Condensed Demi Bold" panose="020B0503020202020204" pitchFamily="34" charset="0"/>
              </a:rPr>
              <a:t>SafeYouth@Work</a:t>
            </a:r>
            <a:r>
              <a:rPr lang="en-GB" b="1" dirty="0">
                <a:latin typeface="Avenir Next Condensed Demi Bold" panose="020B0503020202020204" pitchFamily="34" charset="0"/>
              </a:rPr>
              <a:t> Congress</a:t>
            </a:r>
            <a:r>
              <a:rPr lang="en-GB" dirty="0"/>
              <a:t>, in collaboration with the Ministry of Manpower of Singapore. It was part of the ILO’s </a:t>
            </a:r>
            <a:r>
              <a:rPr lang="en-GB" dirty="0" err="1"/>
              <a:t>SafeYouth@Work</a:t>
            </a:r>
            <a:r>
              <a:rPr lang="en-GB" dirty="0"/>
              <a:t> project and took place during the XXI World Congress on Safety and Health at Work, held in Singapore. The </a:t>
            </a:r>
            <a:r>
              <a:rPr lang="en-GB" dirty="0" err="1"/>
              <a:t>SafeYouth@Work</a:t>
            </a:r>
            <a:r>
              <a:rPr lang="en-GB" dirty="0"/>
              <a:t> Congress brought together 125 young workers, employers, unionists and students, to create a global network of young OSH champions. Young people were invited to share their opinions about the obstacles to safety and health that young workers face and to propose their own solutions for promoting safety and health in the workplace. They had the opportunity to discuss these issues and interact with international OSH experts, government representatives, employers’ and workers’ organizations, non-governmental organizations and other civil society organizations. The exchange led to the development of a framework for action for the next few years, and forms the basis of the </a:t>
            </a:r>
            <a:r>
              <a:rPr lang="en-GB" i="1" dirty="0" err="1"/>
              <a:t>SafeYouth@Work</a:t>
            </a:r>
            <a:r>
              <a:rPr lang="en-GB" i="1" dirty="0"/>
              <a:t> Action Plan</a:t>
            </a:r>
            <a:r>
              <a:rPr lang="en-GB" dirty="0"/>
              <a:t>. </a:t>
            </a:r>
            <a:endParaRPr lang="it-IT" dirty="0"/>
          </a:p>
          <a:p>
            <a:r>
              <a:rPr lang="en-GB" dirty="0"/>
              <a:t>After the World Congress, a series of </a:t>
            </a:r>
            <a:r>
              <a:rPr lang="en-GB" b="1" dirty="0">
                <a:latin typeface="Avenir Next Condensed Demi Bold" panose="020B0503020202020204" pitchFamily="34" charset="0"/>
              </a:rPr>
              <a:t>consultative forums </a:t>
            </a:r>
            <a:r>
              <a:rPr lang="en-GB" dirty="0"/>
              <a:t>were organized with the goal of discussing and validating the Action Plan. These forums took place during the A+A ILO International Conference (Dusseldorf, October 2017); during the IV Global Conference on the Sustained Eradication of Child Labour (Buenos Aires, November 2017); and during the Asia Sub-Regional Consultation on the </a:t>
            </a:r>
            <a:r>
              <a:rPr lang="en-GB" i="1" dirty="0" err="1"/>
              <a:t>SafeYouth@Work</a:t>
            </a:r>
            <a:r>
              <a:rPr lang="en-GB" i="1" dirty="0"/>
              <a:t> Action Plan. </a:t>
            </a:r>
            <a:r>
              <a:rPr lang="en-GB" dirty="0"/>
              <a:t>(Jakarta, January 2018).</a:t>
            </a:r>
          </a:p>
          <a:p>
            <a:r>
              <a:rPr lang="en-GB" b="1" dirty="0">
                <a:latin typeface="Avenir Next Condensed Demi Bold" panose="020B0503020202020204" pitchFamily="34" charset="0"/>
              </a:rPr>
              <a:t>Inputs from OSH experts </a:t>
            </a:r>
            <a:r>
              <a:rPr lang="en-GB" dirty="0"/>
              <a:t>were also collected.</a:t>
            </a:r>
          </a:p>
          <a:p>
            <a:r>
              <a:rPr lang="en-GB" dirty="0"/>
              <a:t>A </a:t>
            </a:r>
            <a:r>
              <a:rPr lang="en-GB" b="1" dirty="0">
                <a:latin typeface="Avenir Next Condensed Demi Bold" panose="020B0503020202020204" pitchFamily="34" charset="0"/>
              </a:rPr>
              <a:t>Drafting Committee </a:t>
            </a:r>
            <a:r>
              <a:rPr lang="en-GB" dirty="0"/>
              <a:t>comprised of OSH experts, representatives of employers and workers, and five Youth Champions was convened in February 2018. </a:t>
            </a:r>
          </a:p>
          <a:p>
            <a:r>
              <a:rPr lang="en-GB" dirty="0"/>
              <a:t>The ILO </a:t>
            </a:r>
            <a:r>
              <a:rPr lang="en-GB" dirty="0" err="1"/>
              <a:t>SafeYouth@Work</a:t>
            </a:r>
            <a:r>
              <a:rPr lang="en-GB" dirty="0"/>
              <a:t> project is launching the </a:t>
            </a:r>
            <a:r>
              <a:rPr lang="en-GB" i="1" dirty="0"/>
              <a:t>Action Plan </a:t>
            </a:r>
            <a:r>
              <a:rPr lang="en-GB" dirty="0"/>
              <a:t>as part of the 2018 World Day for Safety and Health at Work campaign. The purpose of the </a:t>
            </a:r>
            <a:r>
              <a:rPr lang="en-GB" i="1" dirty="0"/>
              <a:t>Action Plan </a:t>
            </a:r>
            <a:r>
              <a:rPr lang="en-GB" dirty="0"/>
              <a:t>is to guide ILO Member States and constituents in their efforts to improve the safety and health of young workers. The Action Plan identifies key actors and key steps to improve OSH for young workers across five critical areas: research, education, compliance, advocacy, and networks</a:t>
            </a:r>
            <a:endParaRPr lang="it-IT"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24</a:t>
            </a:fld>
            <a:endParaRPr lang="en-GB" dirty="0"/>
          </a:p>
        </p:txBody>
      </p:sp>
    </p:spTree>
    <p:extLst>
      <p:ext uri="{BB962C8B-B14F-4D97-AF65-F5344CB8AC3E}">
        <p14:creationId xmlns:p14="http://schemas.microsoft.com/office/powerpoint/2010/main" val="2764410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Thank you for your attention.</a:t>
            </a:r>
          </a:p>
          <a:p>
            <a:endParaRPr lang="en-GB" dirty="0"/>
          </a:p>
          <a:p>
            <a:r>
              <a:rPr lang="en-GB" dirty="0"/>
              <a:t>For more information about the World Day for Safety and Health at Work campaign and materials, please visit </a:t>
            </a:r>
            <a:r>
              <a:rPr lang="en-GB" dirty="0">
                <a:hlinkClick r:id="rId3"/>
              </a:rPr>
              <a:t>www.ilo.org/safeday</a:t>
            </a:r>
            <a:r>
              <a:rPr lang="en-GB" dirty="0"/>
              <a:t>.</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25</a:t>
            </a:fld>
            <a:endParaRPr lang="en-GB" dirty="0"/>
          </a:p>
        </p:txBody>
      </p:sp>
    </p:spTree>
    <p:extLst>
      <p:ext uri="{BB962C8B-B14F-4D97-AF65-F5344CB8AC3E}">
        <p14:creationId xmlns:p14="http://schemas.microsoft.com/office/powerpoint/2010/main" val="283270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The term “youth” often refers to persons who are at the age where they are </a:t>
            </a:r>
            <a:r>
              <a:rPr lang="en-GB" b="1" dirty="0">
                <a:latin typeface="Avenir Next Condensed Demi Bold" panose="020B0503020202020204" pitchFamily="34" charset="0"/>
              </a:rPr>
              <a:t>ending compulsory education and embarking on their first work experience</a:t>
            </a:r>
            <a:r>
              <a:rPr lang="en-GB" dirty="0"/>
              <a:t>. For statistical purposes, the United Nations define this category </a:t>
            </a:r>
            <a:r>
              <a:rPr lang="en-GB" b="1" dirty="0">
                <a:latin typeface="Avenir Next Condensed Demi Bold" panose="020B0503020202020204" pitchFamily="34" charset="0"/>
              </a:rPr>
              <a:t>between the ages of 15 and 24</a:t>
            </a:r>
            <a:r>
              <a:rPr lang="en-GB" dirty="0"/>
              <a:t>. </a:t>
            </a:r>
          </a:p>
          <a:p>
            <a:r>
              <a:rPr lang="en-GB" dirty="0"/>
              <a:t>According to international standards, </a:t>
            </a:r>
            <a:r>
              <a:rPr lang="en-GB" b="1" dirty="0">
                <a:latin typeface="Avenir Next Condensed Demi Bold" panose="020B0503020202020204" pitchFamily="34" charset="0"/>
              </a:rPr>
              <a:t>age 18 is the dividing line between childhood and adulthood</a:t>
            </a:r>
            <a:r>
              <a:rPr lang="en-GB" dirty="0"/>
              <a:t>. Thus, young workers fall into two major groups.</a:t>
            </a:r>
          </a:p>
          <a:p>
            <a:r>
              <a:rPr lang="en-GB" dirty="0"/>
              <a:t>1. The first one includes </a:t>
            </a:r>
            <a:r>
              <a:rPr lang="en-GB" b="1" dirty="0">
                <a:latin typeface="Avenir Next Condensed Demi Bold" panose="020B0503020202020204" pitchFamily="34" charset="0"/>
              </a:rPr>
              <a:t>young workers above the minimum age of employment but under the age of 18. </a:t>
            </a:r>
            <a:r>
              <a:rPr lang="en-GB" dirty="0"/>
              <a:t>They are considered “children” and they are often protected by specific restrictions on the types of work that they may do, the hazards to which they may be exposed and the hours that they may work. These restrictions are intended to protect children’s health and safety and reduce their risk of injury and disease.</a:t>
            </a:r>
          </a:p>
          <a:p>
            <a:r>
              <a:rPr lang="en-GB" dirty="0"/>
              <a:t>2. The second group consists of </a:t>
            </a:r>
            <a:r>
              <a:rPr lang="en-GB" b="1" dirty="0">
                <a:latin typeface="Avenir Next Condensed Demi Bold" panose="020B0503020202020204" pitchFamily="34" charset="0"/>
              </a:rPr>
              <a:t>young workers between ages of 18 and 24. </a:t>
            </a:r>
            <a:r>
              <a:rPr lang="en-GB" dirty="0"/>
              <a:t>They are considered adults and are covered by the general laws and regulations on employment and working conditions applicable to all adult workers. Despite their relative lack of job experience, their continuing mental and physical development, and their vulnerability to workplace harm, they may be legally employed in almost any job without the task and hours restrictions that apply to young workers who are above the minimum age of employment but under the age of 18.</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3</a:t>
            </a:fld>
            <a:endParaRPr lang="en-GB" dirty="0"/>
          </a:p>
        </p:txBody>
      </p:sp>
    </p:spTree>
    <p:extLst>
      <p:ext uri="{BB962C8B-B14F-4D97-AF65-F5344CB8AC3E}">
        <p14:creationId xmlns:p14="http://schemas.microsoft.com/office/powerpoint/2010/main" val="244169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4</a:t>
            </a:fld>
            <a:endParaRPr lang="en-GB" dirty="0"/>
          </a:p>
        </p:txBody>
      </p:sp>
    </p:spTree>
    <p:extLst>
      <p:ext uri="{BB962C8B-B14F-4D97-AF65-F5344CB8AC3E}">
        <p14:creationId xmlns:p14="http://schemas.microsoft.com/office/powerpoint/2010/main" val="315394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b="1" dirty="0">
                <a:latin typeface="Avenir Next Condensed Demi Bold" panose="020B0503020202020204" pitchFamily="34" charset="0"/>
              </a:rPr>
              <a:t>The answer is yes!</a:t>
            </a:r>
          </a:p>
          <a:p>
            <a:r>
              <a:rPr lang="en-GB" dirty="0"/>
              <a:t>Young workers experience </a:t>
            </a:r>
            <a:r>
              <a:rPr lang="en-GB" b="1" dirty="0">
                <a:latin typeface="Avenir Next Condensed Demi Bold" panose="020B0503020202020204" pitchFamily="34" charset="0"/>
              </a:rPr>
              <a:t>significantly higher rates of occupational injury </a:t>
            </a:r>
            <a:r>
              <a:rPr lang="en-GB" dirty="0"/>
              <a:t>than adult workers. </a:t>
            </a:r>
          </a:p>
          <a:p>
            <a:r>
              <a:rPr lang="en-GB" dirty="0"/>
              <a:t>According to recent European data, the incidence of non-fatal injury at work was more than 40 per cent higher among young workers aged 18–24 than among older workers. </a:t>
            </a:r>
          </a:p>
          <a:p>
            <a:r>
              <a:rPr lang="en-GB" dirty="0"/>
              <a:t>In the United States, the risk that young workers aged 15–24 will suffer a non-fatal occupational injury is approximately twice as high as that for workers aged 25 or older.</a:t>
            </a:r>
          </a:p>
          <a:p>
            <a:r>
              <a:rPr lang="en-GB" dirty="0"/>
              <a:t>As well as causing incalculable human suffering, the </a:t>
            </a:r>
            <a:r>
              <a:rPr lang="en-GB" b="1" dirty="0">
                <a:latin typeface="Avenir Next Condensed Demi Bold" panose="020B0503020202020204" pitchFamily="34" charset="0"/>
              </a:rPr>
              <a:t>cost to society </a:t>
            </a:r>
            <a:r>
              <a:rPr lang="en-GB" dirty="0"/>
              <a:t>of young workers being seriously injured and experiencing long-term impairment as a result can be much greater than the cost to society of adult workers sustaining similar injuries. The consequences of occupational injuries are more serious when these injuries occur at the beginning of a young person’s working life. A young worker with a long-term impairment could cease to be an active member of society and make little use of the education and training that they have received. </a:t>
            </a:r>
          </a:p>
          <a:p>
            <a:endParaRPr lang="en-GB"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5</a:t>
            </a:fld>
            <a:endParaRPr lang="en-GB" dirty="0"/>
          </a:p>
        </p:txBody>
      </p:sp>
    </p:spTree>
    <p:extLst>
      <p:ext uri="{BB962C8B-B14F-4D97-AF65-F5344CB8AC3E}">
        <p14:creationId xmlns:p14="http://schemas.microsoft.com/office/powerpoint/2010/main" val="98493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b="1" dirty="0">
                <a:latin typeface="Avenir Next Condensed Demi Bold" panose="020B0503020202020204" pitchFamily="34" charset="0"/>
              </a:rPr>
              <a:t>Statistics indicate that the incidence of occupational diseases is lower among young workers</a:t>
            </a:r>
            <a:r>
              <a:rPr lang="en-GB" dirty="0"/>
              <a:t> than among older workers.</a:t>
            </a:r>
          </a:p>
          <a:p>
            <a:r>
              <a:rPr lang="en-GB" dirty="0"/>
              <a:t>However, this is not due to young workers having greater resistance to occupational  diseases. </a:t>
            </a:r>
          </a:p>
          <a:p>
            <a:r>
              <a:rPr lang="en-GB" b="1" dirty="0">
                <a:latin typeface="Avenir Next Condensed Demi Bold" panose="020B0503020202020204" pitchFamily="34" charset="0"/>
              </a:rPr>
              <a:t>Young workers are in fact more vulnerable to occupational  diseases </a:t>
            </a:r>
            <a:r>
              <a:rPr lang="en-GB" dirty="0"/>
              <a:t>because they are still developing, both physically and mentally, and this makes them more susceptible to harm from hazardous chemicals and other agents. </a:t>
            </a:r>
          </a:p>
          <a:p>
            <a:r>
              <a:rPr lang="en-GB" dirty="0"/>
              <a:t>The lower incidence of occupational diseases among young workers is most likely due to the fact that </a:t>
            </a:r>
            <a:r>
              <a:rPr lang="en-GB" b="1" dirty="0">
                <a:latin typeface="Avenir Next Condensed Demi Bold" panose="020B0503020202020204" pitchFamily="34" charset="0"/>
              </a:rPr>
              <a:t>occupational diseases often occur only after cumulative exposure and/or a latency period</a:t>
            </a:r>
            <a:r>
              <a:rPr lang="en-GB" dirty="0"/>
              <a:t>. Moreover, it is </a:t>
            </a:r>
            <a:r>
              <a:rPr lang="en-GB" b="1" dirty="0">
                <a:latin typeface="Avenir Next Condensed Demi Bold" panose="020B0503020202020204" pitchFamily="34" charset="0"/>
              </a:rPr>
              <a:t>difficult to obtain accurate data on occupational diseases</a:t>
            </a:r>
            <a:r>
              <a:rPr lang="en-GB" dirty="0"/>
              <a:t>, and this is particularly the case with data on occupational diseases caused by the exposure to workplace hazards during youth. </a:t>
            </a:r>
          </a:p>
          <a:p>
            <a:endParaRPr lang="en-GB"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6</a:t>
            </a:fld>
            <a:endParaRPr lang="en-GB" dirty="0"/>
          </a:p>
        </p:txBody>
      </p:sp>
    </p:spTree>
    <p:extLst>
      <p:ext uri="{BB962C8B-B14F-4D97-AF65-F5344CB8AC3E}">
        <p14:creationId xmlns:p14="http://schemas.microsoft.com/office/powerpoint/2010/main" val="275416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Many different factors interact to increase the risk</a:t>
            </a:r>
            <a:r>
              <a:rPr lang="en-GB" baseline="0" dirty="0"/>
              <a:t> of young workers suffering </a:t>
            </a:r>
            <a:r>
              <a:rPr lang="en-GB" dirty="0"/>
              <a:t>occupational injuries and diseases. </a:t>
            </a:r>
          </a:p>
          <a:p>
            <a:r>
              <a:rPr lang="en-GB" b="1" dirty="0">
                <a:latin typeface="Avenir Next Condensed Demi Bold" panose="020B0503020202020204" pitchFamily="34" charset="0"/>
              </a:rPr>
              <a:t>What are  some of these factors</a:t>
            </a:r>
            <a:r>
              <a:rPr lang="en-GB" b="1" baseline="0" dirty="0">
                <a:latin typeface="Avenir Next Condensed Demi Bold" panose="020B0503020202020204" pitchFamily="34" charset="0"/>
              </a:rPr>
              <a:t> that threaten</a:t>
            </a:r>
            <a:r>
              <a:rPr lang="en-GB" b="1" dirty="0">
                <a:latin typeface="Avenir Next Condensed Demi Bold" panose="020B0503020202020204" pitchFamily="34" charset="0"/>
              </a:rPr>
              <a:t> the safety and health of young workers?</a:t>
            </a:r>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7</a:t>
            </a:fld>
            <a:endParaRPr lang="en-GB" dirty="0"/>
          </a:p>
        </p:txBody>
      </p:sp>
    </p:spTree>
    <p:extLst>
      <p:ext uri="{BB962C8B-B14F-4D97-AF65-F5344CB8AC3E}">
        <p14:creationId xmlns:p14="http://schemas.microsoft.com/office/powerpoint/2010/main" val="298207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Various risk </a:t>
            </a:r>
            <a:r>
              <a:rPr lang="en-GB" b="1" dirty="0">
                <a:latin typeface="Avenir Next Condensed Demi Bold" panose="020B0503020202020204" pitchFamily="34" charset="0"/>
              </a:rPr>
              <a:t>factors that are specific to young workers </a:t>
            </a:r>
            <a:r>
              <a:rPr lang="en-GB" dirty="0"/>
              <a:t>increase their likelihood of suffering harm from workplace hazards. </a:t>
            </a:r>
          </a:p>
          <a:p>
            <a:r>
              <a:rPr lang="en-GB" dirty="0"/>
              <a:t>These risk factors can be </a:t>
            </a:r>
            <a:r>
              <a:rPr lang="en-GB" b="1" dirty="0">
                <a:latin typeface="Avenir Next Condensed Demi Bold" panose="020B0503020202020204" pitchFamily="34" charset="0"/>
              </a:rPr>
              <a:t>inherent to their age</a:t>
            </a:r>
            <a:r>
              <a:rPr lang="en-GB" dirty="0"/>
              <a:t>, such as the stage of physical, psychosocial and emotional development. The </a:t>
            </a:r>
            <a:r>
              <a:rPr lang="en-GB" b="1" dirty="0">
                <a:latin typeface="Avenir Next Condensed Demi Bold" panose="020B0503020202020204" pitchFamily="34" charset="0"/>
              </a:rPr>
              <a:t>body of young workers </a:t>
            </a:r>
            <a:r>
              <a:rPr lang="en-GB" dirty="0"/>
              <a:t>(especially adolescents) is still developing. Their </a:t>
            </a:r>
            <a:r>
              <a:rPr lang="en-GB" b="1" dirty="0">
                <a:latin typeface="Avenir Next Condensed Demi Bold" panose="020B0503020202020204" pitchFamily="34" charset="0"/>
              </a:rPr>
              <a:t>reproductive systems</a:t>
            </a:r>
            <a:r>
              <a:rPr lang="en-GB" dirty="0"/>
              <a:t> and </a:t>
            </a:r>
            <a:r>
              <a:rPr lang="en-GB" b="1" dirty="0">
                <a:latin typeface="Avenir Next Condensed Demi Bold" panose="020B0503020202020204" pitchFamily="34" charset="0"/>
              </a:rPr>
              <a:t>brain functions </a:t>
            </a:r>
            <a:r>
              <a:rPr lang="en-GB" dirty="0"/>
              <a:t>are particularly susceptible to hazards that interfere with the organs involved. Young workers also tend to be </a:t>
            </a:r>
            <a:r>
              <a:rPr lang="en-GB" b="1" dirty="0">
                <a:latin typeface="Avenir Next Condensed Demi Bold" panose="020B0503020202020204" pitchFamily="34" charset="0"/>
              </a:rPr>
              <a:t>less able to discern the consequences of their actions or to assess risks </a:t>
            </a:r>
            <a:r>
              <a:rPr lang="en-GB" dirty="0"/>
              <a:t>associated with various situations, and are more susceptible to </a:t>
            </a:r>
            <a:r>
              <a:rPr lang="en-GB" b="1" dirty="0">
                <a:latin typeface="Avenir Next Condensed Demi Bold" panose="020B0503020202020204" pitchFamily="34" charset="0"/>
              </a:rPr>
              <a:t>social and motivational pressures</a:t>
            </a:r>
            <a:r>
              <a:rPr lang="en-GB" dirty="0"/>
              <a:t>, including the desire to belong, to be considered attractive, and to achieve independence. These traits affect young people’s decision making and can result in </a:t>
            </a:r>
            <a:r>
              <a:rPr lang="en-GB" b="1" dirty="0">
                <a:latin typeface="Avenir Next Condensed Demi Bold" panose="020B0503020202020204" pitchFamily="34" charset="0"/>
              </a:rPr>
              <a:t>risk taking</a:t>
            </a:r>
            <a:r>
              <a:rPr lang="en-GB" dirty="0"/>
              <a:t>. They can also make young workers </a:t>
            </a:r>
            <a:r>
              <a:rPr lang="en-GB" b="1" dirty="0">
                <a:latin typeface="Avenir Next Condensed Demi Bold" panose="020B0503020202020204" pitchFamily="34" charset="0"/>
              </a:rPr>
              <a:t>reluctant to speak </a:t>
            </a:r>
            <a:r>
              <a:rPr lang="en-GB" dirty="0"/>
              <a:t>up about difficulties related to doing their work or about hazardous physical and psychological conditions.</a:t>
            </a:r>
          </a:p>
          <a:p>
            <a:r>
              <a:rPr lang="en-GB" dirty="0"/>
              <a:t>Other specific factors can be </a:t>
            </a:r>
            <a:r>
              <a:rPr lang="en-GB" b="1" dirty="0">
                <a:latin typeface="Avenir Next Condensed Demi Bold" panose="020B0503020202020204" pitchFamily="34" charset="0"/>
              </a:rPr>
              <a:t>influenced by their age</a:t>
            </a:r>
            <a:r>
              <a:rPr lang="en-GB" dirty="0"/>
              <a:t>. For example, young workers often </a:t>
            </a:r>
            <a:r>
              <a:rPr lang="en-GB" b="1" dirty="0">
                <a:latin typeface="Avenir Next Condensed Demi Bold" panose="020B0503020202020204" pitchFamily="34" charset="0"/>
              </a:rPr>
              <a:t>lack the skills and experience </a:t>
            </a:r>
            <a:r>
              <a:rPr lang="en-GB" dirty="0"/>
              <a:t>that they need for the work to which they are assigned, including an understanding of the safety and health hazards and risks associated with it. Awareness of workplace safety also appears to be positively influenced by </a:t>
            </a:r>
            <a:r>
              <a:rPr lang="en-GB" b="1" dirty="0">
                <a:latin typeface="Avenir Next Condensed Demi Bold" panose="020B0503020202020204" pitchFamily="34" charset="0"/>
              </a:rPr>
              <a:t>education</a:t>
            </a:r>
            <a:r>
              <a:rPr lang="en-GB" dirty="0"/>
              <a:t>. More highly educated workers have a better understanding of safety, are most compliant with safety procedures and record lower accidents than workers with less education.</a:t>
            </a:r>
            <a:endParaRPr lang="it-IT" dirty="0"/>
          </a:p>
          <a:p>
            <a:r>
              <a:rPr lang="en-GB" dirty="0"/>
              <a:t>There are also a number of </a:t>
            </a:r>
            <a:r>
              <a:rPr lang="en-GB" b="1" dirty="0">
                <a:latin typeface="Avenir Next Condensed Demi Bold" panose="020B0503020202020204" pitchFamily="34" charset="0"/>
              </a:rPr>
              <a:t>other cross-cutting factors work that in combination with age increase the risk </a:t>
            </a:r>
            <a:r>
              <a:rPr lang="en-GB" dirty="0">
                <a:latin typeface="Avenir Next Condensed" panose="020B0506020202020204" pitchFamily="34" charset="0"/>
              </a:rPr>
              <a:t>of occupational accidents and diseases </a:t>
            </a:r>
            <a:r>
              <a:rPr lang="en-GB" dirty="0"/>
              <a:t>to which young workers are exposed. These include </a:t>
            </a:r>
            <a:r>
              <a:rPr lang="en-GB" b="1" dirty="0">
                <a:latin typeface="Avenir Next Condensed Demi Bold" panose="020B0503020202020204" pitchFamily="34" charset="0"/>
              </a:rPr>
              <a:t>gender, disability and migration status</a:t>
            </a:r>
            <a:r>
              <a:rPr lang="en-GB" dirty="0"/>
              <a:t>. For example, </a:t>
            </a:r>
            <a:r>
              <a:rPr lang="en-GB" b="1" dirty="0">
                <a:latin typeface="Avenir Next Condensed Demi Bold" panose="020B0503020202020204" pitchFamily="34" charset="0"/>
              </a:rPr>
              <a:t>young people with disabilities </a:t>
            </a:r>
            <a:r>
              <a:rPr lang="en-GB" dirty="0"/>
              <a:t>tend to be at higher risk for exclusion, isolation, bullying and abuse, and they also tend to have fewer educational and economic opportunities. </a:t>
            </a:r>
            <a:r>
              <a:rPr lang="en-GB" b="1" dirty="0">
                <a:latin typeface="Avenir Next Condensed Demi Bold" panose="020B0503020202020204" pitchFamily="34" charset="0"/>
              </a:rPr>
              <a:t>Young boys </a:t>
            </a:r>
            <a:r>
              <a:rPr lang="en-GB" dirty="0"/>
              <a:t>appear to be more likely to be engaged in hazardous work and to suffer more occupational injuries than young girls, but relevant figures may be biased because </a:t>
            </a:r>
            <a:r>
              <a:rPr lang="en-GB" b="1" dirty="0">
                <a:latin typeface="Avenir Next Condensed Demi Bold" panose="020B0503020202020204" pitchFamily="34" charset="0"/>
              </a:rPr>
              <a:t>young girls </a:t>
            </a:r>
            <a:r>
              <a:rPr lang="en-GB" dirty="0"/>
              <a:t>are more likely to be working in informal employment, often unpaid family work, and this makes them “invisible” and, consequently, less likely to feature in official statistics. Finally, </a:t>
            </a:r>
            <a:r>
              <a:rPr lang="en-GB" b="1" dirty="0">
                <a:latin typeface="Avenir Next Condensed Demi Bold" panose="020B0503020202020204" pitchFamily="34" charset="0"/>
              </a:rPr>
              <a:t>migrant workers </a:t>
            </a:r>
            <a:r>
              <a:rPr lang="en-GB" dirty="0"/>
              <a:t>have occupational accident rates that are among the highest experienced by any group. Language barriers, cultural attitudes and behaviours, their employment status (most of migrant workers are in precarious and seasonal work) and their need to prioritize income over all other considerations may prevent them from raising any safety and health concern.</a:t>
            </a:r>
            <a:endParaRPr lang="it-IT"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8</a:t>
            </a:fld>
            <a:endParaRPr lang="en-GB" dirty="0"/>
          </a:p>
        </p:txBody>
      </p:sp>
    </p:spTree>
    <p:extLst>
      <p:ext uri="{BB962C8B-B14F-4D97-AF65-F5344CB8AC3E}">
        <p14:creationId xmlns:p14="http://schemas.microsoft.com/office/powerpoint/2010/main" val="108232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743075" y="233363"/>
            <a:ext cx="3370263" cy="2527300"/>
          </a:xfrm>
        </p:spPr>
      </p:sp>
      <p:sp>
        <p:nvSpPr>
          <p:cNvPr id="3" name="Segnaposto note 2"/>
          <p:cNvSpPr>
            <a:spLocks noGrp="1"/>
          </p:cNvSpPr>
          <p:nvPr>
            <p:ph type="body" idx="1"/>
          </p:nvPr>
        </p:nvSpPr>
        <p:spPr/>
        <p:txBody>
          <a:bodyPr/>
          <a:lstStyle/>
          <a:p>
            <a:r>
              <a:rPr lang="en-GB" dirty="0"/>
              <a:t>Several different kinds of hazard can exist in every workplace, with specific consequences for the safety and health of young workers. </a:t>
            </a:r>
          </a:p>
          <a:p>
            <a:r>
              <a:rPr lang="en-GB" dirty="0"/>
              <a:t>Work hazards include </a:t>
            </a:r>
            <a:r>
              <a:rPr lang="en-GB" b="1" dirty="0">
                <a:latin typeface="Avenir Next Condensed Demi Bold" panose="020B0503020202020204" pitchFamily="34" charset="0"/>
              </a:rPr>
              <a:t>safety hazards </a:t>
            </a:r>
            <a:r>
              <a:rPr lang="en-GB" dirty="0"/>
              <a:t>(e.g., working at height; using dangerous machinery or tools; driving or working near vehicles; walking on slippery surfaces; working close to flammable or explosive materials; etc.); </a:t>
            </a:r>
            <a:r>
              <a:rPr lang="en-GB" b="1" dirty="0">
                <a:latin typeface="Avenir Next Condensed Demi Bold" panose="020B0503020202020204" pitchFamily="34" charset="0"/>
              </a:rPr>
              <a:t>physical hazards </a:t>
            </a:r>
            <a:r>
              <a:rPr lang="en-GB" dirty="0"/>
              <a:t>(e.g.: noise, vibration, extreme temperatures, radiation, etc.); </a:t>
            </a:r>
            <a:r>
              <a:rPr lang="en-GB" b="1" dirty="0">
                <a:latin typeface="Avenir Next Condensed Demi Bold" panose="020B0503020202020204" pitchFamily="34" charset="0"/>
              </a:rPr>
              <a:t>biological hazards </a:t>
            </a:r>
            <a:r>
              <a:rPr lang="en-GB" dirty="0"/>
              <a:t>(e.g.: exposure to bacteria, parasites, viruses, dangerous animals, insects and plants, which can result in different types of disease); chemical hazards (including gases, dusts, fumes, vapours and liquids); </a:t>
            </a:r>
            <a:r>
              <a:rPr lang="en-GB" b="1" dirty="0">
                <a:latin typeface="Avenir Next Condensed Demi Bold" panose="020B0503020202020204" pitchFamily="34" charset="0"/>
              </a:rPr>
              <a:t>ergonomic hazards </a:t>
            </a:r>
            <a:r>
              <a:rPr lang="en-GB" dirty="0"/>
              <a:t>(e.g.: carrying heavy loads, fast or repetitive movements, poorly designed machines, equipment and work processes that cause workers to adopt awkward positions) and </a:t>
            </a:r>
            <a:r>
              <a:rPr lang="en-GB" b="1" dirty="0">
                <a:latin typeface="Avenir Next Condensed Demi Bold" panose="020B0503020202020204" pitchFamily="34" charset="0"/>
              </a:rPr>
              <a:t>psychosocial hazards </a:t>
            </a:r>
            <a:r>
              <a:rPr lang="en-GB" dirty="0"/>
              <a:t>(e.g.: task design, workload and pace of work, work schedules, decision-making power and control, organizational culture, work-life balance, interpersonal relationships at work, including workplace violence and harassment. etc.). </a:t>
            </a:r>
          </a:p>
          <a:p>
            <a:r>
              <a:rPr lang="en-GB" b="1" dirty="0">
                <a:latin typeface="Avenir Next Condensed Demi Bold" panose="020B0503020202020204" pitchFamily="34" charset="0"/>
              </a:rPr>
              <a:t>Young workers can be particularly vulnerable to these hazards</a:t>
            </a:r>
            <a:r>
              <a:rPr lang="en-GB" dirty="0"/>
              <a:t>.</a:t>
            </a:r>
          </a:p>
          <a:p>
            <a:r>
              <a:rPr lang="en-GB" dirty="0"/>
              <a:t>For example, exposure to </a:t>
            </a:r>
            <a:r>
              <a:rPr lang="en-GB" b="1" dirty="0">
                <a:latin typeface="Avenir Next Condensed Demi Bold" panose="020B0503020202020204" pitchFamily="34" charset="0"/>
              </a:rPr>
              <a:t>toxic chemical </a:t>
            </a:r>
            <a:r>
              <a:rPr lang="en-GB" dirty="0"/>
              <a:t>when young can cause serious harm to reproductive systems and hormonal balance. </a:t>
            </a:r>
          </a:p>
          <a:p>
            <a:r>
              <a:rPr lang="en-GB" dirty="0"/>
              <a:t>Adolescents carrying </a:t>
            </a:r>
            <a:r>
              <a:rPr lang="en-GB" b="1" dirty="0">
                <a:latin typeface="Avenir Next Condensed Demi Bold" panose="020B0503020202020204" pitchFamily="34" charset="0"/>
              </a:rPr>
              <a:t>heavy loads </a:t>
            </a:r>
            <a:r>
              <a:rPr lang="en-GB" dirty="0"/>
              <a:t>face higher risk of musculoskeletal disorders (MSDs) such as skeletal damage and impaired growth.</a:t>
            </a:r>
          </a:p>
          <a:p>
            <a:r>
              <a:rPr lang="en-GB" dirty="0"/>
              <a:t>Young workers appear to be more vulnerable to workplace </a:t>
            </a:r>
            <a:r>
              <a:rPr lang="en-GB" b="1" dirty="0">
                <a:latin typeface="Avenir Next Condensed Demi Bold" panose="020B0503020202020204" pitchFamily="34" charset="0"/>
              </a:rPr>
              <a:t>violence and harassment</a:t>
            </a:r>
            <a:r>
              <a:rPr lang="en-GB" dirty="0"/>
              <a:t>, including unwanted sexual attention because of a combination of different factors including type of work, form of employment and low bargaining power. </a:t>
            </a:r>
            <a:r>
              <a:rPr lang="en-GB" b="1" dirty="0">
                <a:latin typeface="Avenir Next Condensed Demi Bold" panose="020B0503020202020204" pitchFamily="34" charset="0"/>
              </a:rPr>
              <a:t>Poor work-life balance </a:t>
            </a:r>
            <a:r>
              <a:rPr lang="en-GB" dirty="0"/>
              <a:t>is also common among young workers, in part because they tend to accept shift work, seasonal work, weekend work and overtime.</a:t>
            </a:r>
            <a:endParaRPr lang="it-IT" dirty="0"/>
          </a:p>
          <a:p>
            <a:endParaRPr lang="en-GB" dirty="0"/>
          </a:p>
        </p:txBody>
      </p:sp>
      <p:sp>
        <p:nvSpPr>
          <p:cNvPr id="4" name="Segnaposto numero diapositiva 3"/>
          <p:cNvSpPr>
            <a:spLocks noGrp="1"/>
          </p:cNvSpPr>
          <p:nvPr>
            <p:ph type="sldNum" sz="quarter" idx="10"/>
          </p:nvPr>
        </p:nvSpPr>
        <p:spPr/>
        <p:txBody>
          <a:bodyPr/>
          <a:lstStyle/>
          <a:p>
            <a:fld id="{C43191AE-C867-884B-9EB5-3C8BE308C3A5}" type="slidenum">
              <a:rPr lang="en-GB" smtClean="0"/>
              <a:t>9</a:t>
            </a:fld>
            <a:endParaRPr lang="en-GB" dirty="0"/>
          </a:p>
        </p:txBody>
      </p:sp>
    </p:spTree>
    <p:extLst>
      <p:ext uri="{BB962C8B-B14F-4D97-AF65-F5344CB8AC3E}">
        <p14:creationId xmlns:p14="http://schemas.microsoft.com/office/powerpoint/2010/main" val="172712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xmlns="" id="{827B0C58-CB2E-4B45-AB74-552786532CB5}"/>
              </a:ext>
            </a:extLst>
          </p:cNvPr>
          <p:cNvSpPr txBox="1">
            <a:spLocks/>
          </p:cNvSpPr>
          <p:nvPr userDrawn="1"/>
        </p:nvSpPr>
        <p:spPr>
          <a:xfrm>
            <a:off x="4572000" y="6356351"/>
            <a:ext cx="3943350" cy="365125"/>
          </a:xfrm>
          <a:prstGeom prst="rect">
            <a:avLst/>
          </a:prstGeom>
        </p:spPr>
        <p:txBody>
          <a:bodyPr vert="horz" lIns="91440" tIns="45720" rIns="91440" bIns="45720" rtlCol="0" anchor="ctr"/>
          <a:lstStyle>
            <a:defPPr>
              <a:defRPr lang="it-IT"/>
            </a:defPPr>
            <a:lvl1pPr marL="0" algn="l" defTabSz="914400" rtl="0" eaLnBrk="1" latinLnBrk="0" hangingPunct="1">
              <a:defRPr sz="1200" b="0" i="0" kern="1200">
                <a:solidFill>
                  <a:schemeClr val="bg2">
                    <a:lumMod val="25000"/>
                  </a:schemeClr>
                </a:solidFill>
                <a:latin typeface="Avenir Next Condensed Medium"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8" name="Subtitle 2">
            <a:extLst>
              <a:ext uri="{FF2B5EF4-FFF2-40B4-BE49-F238E27FC236}">
                <a16:creationId xmlns:a16="http://schemas.microsoft.com/office/drawing/2014/main" xmlns="" id="{400A60D9-A150-5346-8E96-F0DF118A834B}"/>
              </a:ext>
            </a:extLst>
          </p:cNvPr>
          <p:cNvSpPr txBox="1">
            <a:spLocks/>
          </p:cNvSpPr>
          <p:nvPr userDrawn="1"/>
        </p:nvSpPr>
        <p:spPr>
          <a:xfrm>
            <a:off x="276783" y="6276917"/>
            <a:ext cx="4819473" cy="4445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spcAft>
                <a:spcPts val="600"/>
              </a:spcAft>
              <a:buSzPct val="70000"/>
              <a:buFont typeface="Wingdings" pitchFamily="2" charset="2"/>
              <a:buNone/>
              <a:defRPr sz="2400" b="0" i="0" kern="1200">
                <a:solidFill>
                  <a:schemeClr val="bg2">
                    <a:lumMod val="25000"/>
                  </a:schemeClr>
                </a:solidFill>
                <a:latin typeface="Avenir Next Condensed" panose="020B0503020202020204" pitchFamily="34" charset="0"/>
                <a:ea typeface="+mn-ea"/>
                <a:cs typeface="+mn-cs"/>
              </a:defRPr>
            </a:lvl1pPr>
            <a:lvl2pPr marL="457200" indent="0" algn="ctr" defTabSz="914400" rtl="0" eaLnBrk="1" latinLnBrk="0" hangingPunct="1">
              <a:lnSpc>
                <a:spcPct val="90000"/>
              </a:lnSpc>
              <a:spcBef>
                <a:spcPts val="0"/>
              </a:spcBef>
              <a:spcAft>
                <a:spcPts val="600"/>
              </a:spcAft>
              <a:buSzPct val="70000"/>
              <a:buFont typeface="Wingdings" pitchFamily="2" charset="2"/>
              <a:buNone/>
              <a:defRPr sz="2000" b="0" i="0" kern="1200">
                <a:solidFill>
                  <a:schemeClr val="bg2">
                    <a:lumMod val="25000"/>
                  </a:schemeClr>
                </a:solidFill>
                <a:latin typeface="Avenir Next Condensed" panose="020B0503020202020204" pitchFamily="34" charset="0"/>
                <a:ea typeface="+mn-ea"/>
                <a:cs typeface="+mn-cs"/>
              </a:defRPr>
            </a:lvl2pPr>
            <a:lvl3pPr marL="914400" indent="0" algn="ctr" defTabSz="914400" rtl="0" eaLnBrk="1" latinLnBrk="0" hangingPunct="1">
              <a:lnSpc>
                <a:spcPct val="90000"/>
              </a:lnSpc>
              <a:spcBef>
                <a:spcPts val="0"/>
              </a:spcBef>
              <a:spcAft>
                <a:spcPts val="600"/>
              </a:spcAft>
              <a:buSzPct val="70000"/>
              <a:buFont typeface="Wingdings" pitchFamily="2" charset="2"/>
              <a:buNone/>
              <a:defRPr sz="1800" b="0" i="0" kern="1200">
                <a:solidFill>
                  <a:schemeClr val="bg2">
                    <a:lumMod val="25000"/>
                  </a:schemeClr>
                </a:solidFill>
                <a:latin typeface="Avenir Next Condensed" panose="020B05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0"/>
              </a:spcAft>
            </a:pPr>
            <a:r>
              <a:rPr lang="en-GB" sz="1000" b="0" i="0" dirty="0">
                <a:solidFill>
                  <a:srgbClr val="502923"/>
                </a:solidFill>
                <a:latin typeface="Avenir Next"/>
              </a:rPr>
              <a:t>World Day for Safety and Health at Work 2018</a:t>
            </a:r>
          </a:p>
          <a:p>
            <a:pPr algn="l">
              <a:lnSpc>
                <a:spcPct val="100000"/>
              </a:lnSpc>
              <a:spcAft>
                <a:spcPts val="0"/>
              </a:spcAft>
            </a:pPr>
            <a:r>
              <a:rPr lang="en-GB" sz="1000" b="0" i="0" dirty="0">
                <a:solidFill>
                  <a:srgbClr val="502923"/>
                </a:solidFill>
                <a:latin typeface="Avenir Next Demi Bold"/>
              </a:rPr>
              <a:t>Improving the safety and health of young workers </a:t>
            </a:r>
          </a:p>
        </p:txBody>
      </p:sp>
      <p:sp>
        <p:nvSpPr>
          <p:cNvPr id="9" name="Segnaposto contenuto 1">
            <a:extLst>
              <a:ext uri="{FF2B5EF4-FFF2-40B4-BE49-F238E27FC236}">
                <a16:creationId xmlns:a16="http://schemas.microsoft.com/office/drawing/2014/main" xmlns="" id="{099B77C5-8F8F-8149-8D3A-16D850236A1E}"/>
              </a:ext>
            </a:extLst>
          </p:cNvPr>
          <p:cNvSpPr>
            <a:spLocks noGrp="1"/>
          </p:cNvSpPr>
          <p:nvPr>
            <p:ph idx="1" hasCustomPrompt="1"/>
          </p:nvPr>
        </p:nvSpPr>
        <p:spPr>
          <a:xfrm>
            <a:off x="628650" y="694944"/>
            <a:ext cx="7886700" cy="5547360"/>
          </a:xfrm>
        </p:spPr>
        <p:txBody>
          <a:bodyPr>
            <a:normAutofit/>
          </a:bodyPr>
          <a:lstStyle>
            <a:lvl1pPr marL="228600" indent="-228600">
              <a:buFont typeface="Symbol" charset="2"/>
              <a:buChar char="-"/>
              <a:defRPr/>
            </a:lvl1pPr>
          </a:lstStyle>
          <a:p>
            <a:pPr marL="0" indent="0">
              <a:spcBef>
                <a:spcPts val="600"/>
              </a:spcBef>
              <a:buNone/>
            </a:pPr>
            <a:r>
              <a:rPr lang="en-GB" sz="2400" dirty="0">
                <a:solidFill>
                  <a:srgbClr val="E94E1B"/>
                </a:solidFill>
              </a:rPr>
              <a:t>Youth</a:t>
            </a:r>
            <a:r>
              <a:rPr lang="en-GB" sz="2400" b="1" dirty="0">
                <a:solidFill>
                  <a:srgbClr val="E94E31"/>
                </a:solidFill>
                <a:latin typeface="Avenir Heavy" panose="02000503020000020003" pitchFamily="2" charset="0"/>
              </a:rPr>
              <a:t> </a:t>
            </a:r>
            <a:r>
              <a:rPr lang="en-GB" sz="2400" dirty="0">
                <a:solidFill>
                  <a:schemeClr val="tx1"/>
                </a:solidFill>
              </a:rPr>
              <a:t>are persons between the age of ending compulsory education and embarking on their first job (15–24 years old</a:t>
            </a:r>
            <a:r>
              <a:rPr lang="en-GB" sz="2400" dirty="0" smtClean="0">
                <a:solidFill>
                  <a:schemeClr val="tx1"/>
                </a:solidFill>
              </a:rPr>
              <a:t>)</a:t>
            </a:r>
          </a:p>
          <a:p>
            <a:pPr marL="0" indent="0">
              <a:spcBef>
                <a:spcPts val="600"/>
              </a:spcBef>
              <a:buNone/>
            </a:pPr>
            <a:endParaRPr lang="en-GB" sz="2400" dirty="0"/>
          </a:p>
          <a:p>
            <a:pPr marL="0" indent="0">
              <a:spcBef>
                <a:spcPts val="600"/>
              </a:spcBef>
              <a:buNone/>
            </a:pPr>
            <a:r>
              <a:rPr lang="en-GB" sz="2400" dirty="0">
                <a:solidFill>
                  <a:srgbClr val="E94E1B"/>
                </a:solidFill>
              </a:rPr>
              <a:t>Young workers</a:t>
            </a:r>
            <a:r>
              <a:rPr lang="en-GB" sz="2400" dirty="0">
                <a:solidFill>
                  <a:srgbClr val="E94E31"/>
                </a:solidFill>
              </a:rPr>
              <a:t> </a:t>
            </a:r>
            <a:r>
              <a:rPr lang="en-GB" sz="2400" dirty="0">
                <a:solidFill>
                  <a:schemeClr val="tx1"/>
                </a:solidFill>
              </a:rPr>
              <a:t>can be divided in 2 major groups:</a:t>
            </a:r>
          </a:p>
          <a:p>
            <a:pPr lvl="0">
              <a:spcBef>
                <a:spcPts val="600"/>
              </a:spcBef>
              <a:buClr>
                <a:srgbClr val="E94E1B"/>
              </a:buClr>
              <a:buSzPct val="110000"/>
              <a:buFont typeface="Arial"/>
              <a:buChar char="•"/>
            </a:pPr>
            <a:r>
              <a:rPr lang="en-GB" sz="2400" dirty="0" smtClean="0">
                <a:solidFill>
                  <a:schemeClr val="tx1"/>
                </a:solidFill>
                <a:latin typeface="Avenir Next Regular"/>
                <a:cs typeface="Avenir Next Regular"/>
              </a:rPr>
              <a:t>above </a:t>
            </a:r>
            <a:r>
              <a:rPr lang="en-GB" sz="2400" dirty="0">
                <a:solidFill>
                  <a:schemeClr val="tx1"/>
                </a:solidFill>
                <a:latin typeface="Avenir Next Regular"/>
                <a:cs typeface="Avenir Next Regular"/>
              </a:rPr>
              <a:t>the minimum age of employment but under </a:t>
            </a:r>
            <a:r>
              <a:rPr lang="en-GB" sz="2400" dirty="0" smtClean="0">
                <a:solidFill>
                  <a:schemeClr val="tx1"/>
                </a:solidFill>
                <a:latin typeface="Avenir Next Regular"/>
                <a:cs typeface="Avenir Next Regular"/>
              </a:rPr>
              <a:t>the </a:t>
            </a:r>
            <a:r>
              <a:rPr lang="en-GB" sz="2400" dirty="0">
                <a:solidFill>
                  <a:schemeClr val="tx1"/>
                </a:solidFill>
                <a:latin typeface="Avenir Next Regular"/>
                <a:cs typeface="Avenir Next Regular"/>
              </a:rPr>
              <a:t>age of </a:t>
            </a:r>
            <a:r>
              <a:rPr lang="en-GB" sz="2400" dirty="0" smtClean="0">
                <a:solidFill>
                  <a:schemeClr val="tx1"/>
                </a:solidFill>
                <a:latin typeface="Avenir Next Regular"/>
                <a:cs typeface="Avenir Next Regular"/>
              </a:rPr>
              <a:t>18</a:t>
            </a:r>
          </a:p>
          <a:p>
            <a:pPr lvl="0">
              <a:spcBef>
                <a:spcPts val="600"/>
              </a:spcBef>
              <a:buClr>
                <a:srgbClr val="E94E1B"/>
              </a:buClr>
              <a:buSzPct val="110000"/>
              <a:buFont typeface="Arial"/>
              <a:buChar char="•"/>
            </a:pPr>
            <a:r>
              <a:rPr lang="en-GB" sz="2400" dirty="0" smtClean="0">
                <a:solidFill>
                  <a:schemeClr val="tx1"/>
                </a:solidFill>
                <a:latin typeface="Avenir Next Regular"/>
                <a:cs typeface="Avenir Next Regular"/>
              </a:rPr>
              <a:t>between </a:t>
            </a:r>
            <a:r>
              <a:rPr lang="en-GB" sz="2400" dirty="0">
                <a:solidFill>
                  <a:schemeClr val="tx1"/>
                </a:solidFill>
                <a:latin typeface="Avenir Next Regular"/>
                <a:cs typeface="Avenir Next Regular"/>
              </a:rPr>
              <a:t>age </a:t>
            </a:r>
            <a:r>
              <a:rPr lang="en-GB" sz="2400" dirty="0" smtClean="0">
                <a:solidFill>
                  <a:schemeClr val="tx1"/>
                </a:solidFill>
                <a:latin typeface="Avenir Next Regular"/>
                <a:cs typeface="Avenir Next Regular"/>
              </a:rPr>
              <a:t>18</a:t>
            </a:r>
          </a:p>
        </p:txBody>
      </p:sp>
    </p:spTree>
    <p:extLst>
      <p:ext uri="{BB962C8B-B14F-4D97-AF65-F5344CB8AC3E}">
        <p14:creationId xmlns:p14="http://schemas.microsoft.com/office/powerpoint/2010/main" val="30140877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6F471D1A-066E-654E-B949-06D1E327079A}" type="datetimeFigureOut">
              <a:rPr lang="de-DE" smtClean="0"/>
              <a:t>10.04.2018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0882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471D1A-066E-654E-B949-06D1E327079A}" type="datetimeFigureOut">
              <a:rPr lang="de-DE" smtClean="0"/>
              <a:t>10.04.2018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93900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6F471D1A-066E-654E-B949-06D1E327079A}" type="datetimeFigureOut">
              <a:rPr lang="de-DE" smtClean="0"/>
              <a:t>10.04.2018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82741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6F471D1A-066E-654E-B949-06D1E327079A}" type="datetimeFigureOut">
              <a:rPr lang="de-DE" smtClean="0"/>
              <a:t>10.04.2018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407912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471D1A-066E-654E-B949-06D1E327079A}"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8111362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628650" y="365125"/>
            <a:ext cx="5762625"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471D1A-066E-654E-B949-06D1E327079A}"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33444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0240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5" name="Title 1">
            <a:extLst>
              <a:ext uri="{FF2B5EF4-FFF2-40B4-BE49-F238E27FC236}">
                <a16:creationId xmlns:a16="http://schemas.microsoft.com/office/drawing/2014/main" xmlns="" id="{FF752AF1-CDAF-6346-8BF6-E3922D0A7F07}"/>
              </a:ext>
            </a:extLst>
          </p:cNvPr>
          <p:cNvSpPr>
            <a:spLocks noGrp="1"/>
          </p:cNvSpPr>
          <p:nvPr>
            <p:ph type="title"/>
          </p:nvPr>
        </p:nvSpPr>
        <p:spPr>
          <a:xfrm>
            <a:off x="628650" y="694944"/>
            <a:ext cx="7886700" cy="3060192"/>
          </a:xfrm>
        </p:spPr>
        <p:txBody>
          <a:bodyPr anchor="t">
            <a:normAutofit/>
          </a:bodyPr>
          <a:lstStyle>
            <a:lvl1pPr algn="ctr">
              <a:defRPr sz="2800" b="0" i="0" baseline="0">
                <a:ln>
                  <a:noFill/>
                </a:ln>
                <a:solidFill>
                  <a:srgbClr val="C31E31"/>
                </a:solidFill>
                <a:latin typeface="Avenir Next"/>
                <a:cs typeface="Al Bayan Plain" pitchFamily="2" charset="-78"/>
              </a:defRPr>
            </a:lvl1pPr>
          </a:lstStyle>
          <a:p>
            <a:r>
              <a:rPr lang="it-IT" dirty="0"/>
              <a:t>Fare clic per modificare lo stile del titolo</a:t>
            </a:r>
            <a:endParaRPr lang="en-US" dirty="0"/>
          </a:p>
        </p:txBody>
      </p:sp>
    </p:spTree>
    <p:extLst>
      <p:ext uri="{BB962C8B-B14F-4D97-AF65-F5344CB8AC3E}">
        <p14:creationId xmlns:p14="http://schemas.microsoft.com/office/powerpoint/2010/main" val="1609909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0240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7" name="Title 1">
            <a:extLst>
              <a:ext uri="{FF2B5EF4-FFF2-40B4-BE49-F238E27FC236}">
                <a16:creationId xmlns:a16="http://schemas.microsoft.com/office/drawing/2014/main" xmlns="" id="{EEFAB3CB-8BA9-0344-905E-4AF08E3FDD0F}"/>
              </a:ext>
            </a:extLst>
          </p:cNvPr>
          <p:cNvSpPr>
            <a:spLocks noGrp="1"/>
          </p:cNvSpPr>
          <p:nvPr>
            <p:ph type="title"/>
          </p:nvPr>
        </p:nvSpPr>
        <p:spPr>
          <a:xfrm>
            <a:off x="628650" y="694944"/>
            <a:ext cx="7886700" cy="3060192"/>
          </a:xfrm>
        </p:spPr>
        <p:txBody>
          <a:bodyPr anchor="t">
            <a:normAutofit/>
          </a:bodyPr>
          <a:lstStyle>
            <a:lvl1pPr algn="ctr">
              <a:defRPr sz="2800" b="0" i="0" baseline="0">
                <a:ln>
                  <a:noFill/>
                </a:ln>
                <a:solidFill>
                  <a:srgbClr val="C31E31"/>
                </a:solidFill>
                <a:latin typeface="Avenir Next"/>
                <a:cs typeface="Al Bayan Plain" pitchFamily="2" charset="-78"/>
              </a:defRPr>
            </a:lvl1pPr>
          </a:lstStyle>
          <a:p>
            <a:r>
              <a:rPr lang="it-IT" dirty="0"/>
              <a:t>Fare clic per modificare lo stile del titolo</a:t>
            </a:r>
            <a:endParaRPr lang="en-US" dirty="0"/>
          </a:p>
        </p:txBody>
      </p:sp>
      <p:sp>
        <p:nvSpPr>
          <p:cNvPr id="6" name="Subtitle 2">
            <a:extLst>
              <a:ext uri="{FF2B5EF4-FFF2-40B4-BE49-F238E27FC236}">
                <a16:creationId xmlns:a16="http://schemas.microsoft.com/office/drawing/2014/main" xmlns="" id="{400A60D9-A150-5346-8E96-F0DF118A834B}"/>
              </a:ext>
            </a:extLst>
          </p:cNvPr>
          <p:cNvSpPr txBox="1">
            <a:spLocks/>
          </p:cNvSpPr>
          <p:nvPr userDrawn="1"/>
        </p:nvSpPr>
        <p:spPr>
          <a:xfrm>
            <a:off x="276783" y="6276917"/>
            <a:ext cx="4819473" cy="4445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spcAft>
                <a:spcPts val="600"/>
              </a:spcAft>
              <a:buSzPct val="70000"/>
              <a:buFont typeface="Wingdings" pitchFamily="2" charset="2"/>
              <a:buNone/>
              <a:defRPr sz="2400" b="0" i="0" kern="1200">
                <a:solidFill>
                  <a:schemeClr val="bg2">
                    <a:lumMod val="25000"/>
                  </a:schemeClr>
                </a:solidFill>
                <a:latin typeface="Avenir Next Condensed" panose="020B0503020202020204" pitchFamily="34" charset="0"/>
                <a:ea typeface="+mn-ea"/>
                <a:cs typeface="+mn-cs"/>
              </a:defRPr>
            </a:lvl1pPr>
            <a:lvl2pPr marL="457200" indent="0" algn="ctr" defTabSz="914400" rtl="0" eaLnBrk="1" latinLnBrk="0" hangingPunct="1">
              <a:lnSpc>
                <a:spcPct val="90000"/>
              </a:lnSpc>
              <a:spcBef>
                <a:spcPts val="0"/>
              </a:spcBef>
              <a:spcAft>
                <a:spcPts val="600"/>
              </a:spcAft>
              <a:buSzPct val="70000"/>
              <a:buFont typeface="Wingdings" pitchFamily="2" charset="2"/>
              <a:buNone/>
              <a:defRPr sz="2000" b="0" i="0" kern="1200">
                <a:solidFill>
                  <a:schemeClr val="bg2">
                    <a:lumMod val="25000"/>
                  </a:schemeClr>
                </a:solidFill>
                <a:latin typeface="Avenir Next Condensed" panose="020B0503020202020204" pitchFamily="34" charset="0"/>
                <a:ea typeface="+mn-ea"/>
                <a:cs typeface="+mn-cs"/>
              </a:defRPr>
            </a:lvl2pPr>
            <a:lvl3pPr marL="914400" indent="0" algn="ctr" defTabSz="914400" rtl="0" eaLnBrk="1" latinLnBrk="0" hangingPunct="1">
              <a:lnSpc>
                <a:spcPct val="90000"/>
              </a:lnSpc>
              <a:spcBef>
                <a:spcPts val="0"/>
              </a:spcBef>
              <a:spcAft>
                <a:spcPts val="600"/>
              </a:spcAft>
              <a:buSzPct val="70000"/>
              <a:buFont typeface="Wingdings" pitchFamily="2" charset="2"/>
              <a:buNone/>
              <a:defRPr sz="1800" b="0" i="0" kern="1200">
                <a:solidFill>
                  <a:schemeClr val="bg2">
                    <a:lumMod val="25000"/>
                  </a:schemeClr>
                </a:solidFill>
                <a:latin typeface="Avenir Next Condensed" panose="020B05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0"/>
              </a:spcAft>
            </a:pPr>
            <a:r>
              <a:rPr lang="en-GB" sz="1000" b="0" i="0" dirty="0">
                <a:solidFill>
                  <a:srgbClr val="813B35"/>
                </a:solidFill>
                <a:latin typeface="Avenir Next"/>
              </a:rPr>
              <a:t>World Day for Safety and Health at Work 2018</a:t>
            </a:r>
          </a:p>
          <a:p>
            <a:pPr algn="l">
              <a:lnSpc>
                <a:spcPct val="100000"/>
              </a:lnSpc>
              <a:spcAft>
                <a:spcPts val="0"/>
              </a:spcAft>
            </a:pPr>
            <a:r>
              <a:rPr lang="en-GB" sz="1000" b="0" i="0" dirty="0">
                <a:solidFill>
                  <a:srgbClr val="813B35"/>
                </a:solidFill>
                <a:latin typeface="Avenir Next Demi Bold"/>
              </a:rPr>
              <a:t>Improving the safety and health of young workers </a:t>
            </a:r>
          </a:p>
        </p:txBody>
      </p:sp>
    </p:spTree>
    <p:extLst>
      <p:ext uri="{BB962C8B-B14F-4D97-AF65-F5344CB8AC3E}">
        <p14:creationId xmlns:p14="http://schemas.microsoft.com/office/powerpoint/2010/main" val="1734608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94944"/>
            <a:ext cx="7886700" cy="3060192"/>
          </a:xfrm>
        </p:spPr>
        <p:txBody>
          <a:bodyPr anchor="t">
            <a:normAutofit/>
          </a:bodyPr>
          <a:lstStyle>
            <a:lvl1pPr algn="ctr">
              <a:defRPr sz="2800" b="0" i="0" baseline="0">
                <a:ln>
                  <a:noFill/>
                </a:ln>
                <a:solidFill>
                  <a:srgbClr val="C31E31"/>
                </a:solidFill>
                <a:latin typeface="Avenir Next"/>
                <a:cs typeface="Al Bayan Plain" pitchFamily="2" charset="-78"/>
              </a:defRPr>
            </a:lvl1pPr>
          </a:lstStyle>
          <a:p>
            <a:r>
              <a:rPr lang="it-IT" dirty="0" smtClean="0"/>
              <a:t>Fare clic per modificare lo stile del titolo</a:t>
            </a:r>
            <a:endParaRPr lang="en-US" dirty="0"/>
          </a:p>
        </p:txBody>
      </p:sp>
      <p:sp>
        <p:nvSpPr>
          <p:cNvPr id="4" name="Subtitle 2">
            <a:extLst>
              <a:ext uri="{FF2B5EF4-FFF2-40B4-BE49-F238E27FC236}">
                <a16:creationId xmlns:a16="http://schemas.microsoft.com/office/drawing/2014/main" xmlns="" id="{400A60D9-A150-5346-8E96-F0DF118A834B}"/>
              </a:ext>
            </a:extLst>
          </p:cNvPr>
          <p:cNvSpPr txBox="1">
            <a:spLocks/>
          </p:cNvSpPr>
          <p:nvPr userDrawn="1"/>
        </p:nvSpPr>
        <p:spPr>
          <a:xfrm>
            <a:off x="276783" y="6276917"/>
            <a:ext cx="4819473" cy="4445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spcAft>
                <a:spcPts val="600"/>
              </a:spcAft>
              <a:buSzPct val="70000"/>
              <a:buFont typeface="Wingdings" pitchFamily="2" charset="2"/>
              <a:buNone/>
              <a:defRPr sz="2400" b="0" i="0" kern="1200">
                <a:solidFill>
                  <a:schemeClr val="bg2">
                    <a:lumMod val="25000"/>
                  </a:schemeClr>
                </a:solidFill>
                <a:latin typeface="Avenir Next Condensed" panose="020B0503020202020204" pitchFamily="34" charset="0"/>
                <a:ea typeface="+mn-ea"/>
                <a:cs typeface="+mn-cs"/>
              </a:defRPr>
            </a:lvl1pPr>
            <a:lvl2pPr marL="457200" indent="0" algn="ctr" defTabSz="914400" rtl="0" eaLnBrk="1" latinLnBrk="0" hangingPunct="1">
              <a:lnSpc>
                <a:spcPct val="90000"/>
              </a:lnSpc>
              <a:spcBef>
                <a:spcPts val="0"/>
              </a:spcBef>
              <a:spcAft>
                <a:spcPts val="600"/>
              </a:spcAft>
              <a:buSzPct val="70000"/>
              <a:buFont typeface="Wingdings" pitchFamily="2" charset="2"/>
              <a:buNone/>
              <a:defRPr sz="2000" b="0" i="0" kern="1200">
                <a:solidFill>
                  <a:schemeClr val="bg2">
                    <a:lumMod val="25000"/>
                  </a:schemeClr>
                </a:solidFill>
                <a:latin typeface="Avenir Next Condensed" panose="020B0503020202020204" pitchFamily="34" charset="0"/>
                <a:ea typeface="+mn-ea"/>
                <a:cs typeface="+mn-cs"/>
              </a:defRPr>
            </a:lvl2pPr>
            <a:lvl3pPr marL="914400" indent="0" algn="ctr" defTabSz="914400" rtl="0" eaLnBrk="1" latinLnBrk="0" hangingPunct="1">
              <a:lnSpc>
                <a:spcPct val="90000"/>
              </a:lnSpc>
              <a:spcBef>
                <a:spcPts val="0"/>
              </a:spcBef>
              <a:spcAft>
                <a:spcPts val="600"/>
              </a:spcAft>
              <a:buSzPct val="70000"/>
              <a:buFont typeface="Wingdings" pitchFamily="2" charset="2"/>
              <a:buNone/>
              <a:defRPr sz="1800" b="0" i="0" kern="1200">
                <a:solidFill>
                  <a:schemeClr val="bg2">
                    <a:lumMod val="25000"/>
                  </a:schemeClr>
                </a:solidFill>
                <a:latin typeface="Avenir Next Condensed" panose="020B05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0"/>
              </a:spcAft>
            </a:pPr>
            <a:r>
              <a:rPr lang="en-GB" sz="1000" b="0" i="0" dirty="0">
                <a:solidFill>
                  <a:srgbClr val="502923"/>
                </a:solidFill>
                <a:latin typeface="Avenir Next"/>
              </a:rPr>
              <a:t>World Day for Safety and Health at Work 2018</a:t>
            </a:r>
          </a:p>
          <a:p>
            <a:pPr algn="l">
              <a:lnSpc>
                <a:spcPct val="100000"/>
              </a:lnSpc>
              <a:spcAft>
                <a:spcPts val="0"/>
              </a:spcAft>
            </a:pPr>
            <a:r>
              <a:rPr lang="en-GB" sz="1000" b="0" i="0" dirty="0">
                <a:solidFill>
                  <a:srgbClr val="502923"/>
                </a:solidFill>
                <a:latin typeface="Avenir Next Demi Bold"/>
              </a:rPr>
              <a:t>Improving the safety and health of young workers </a:t>
            </a:r>
          </a:p>
        </p:txBody>
      </p:sp>
    </p:spTree>
    <p:extLst>
      <p:ext uri="{BB962C8B-B14F-4D97-AF65-F5344CB8AC3E}">
        <p14:creationId xmlns:p14="http://schemas.microsoft.com/office/powerpoint/2010/main" val="661385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6F471D1A-066E-654E-B949-06D1E327079A}"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448890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471D1A-066E-654E-B949-06D1E327079A}"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39690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6F471D1A-066E-654E-B949-06D1E327079A}" type="datetimeFigureOut">
              <a:rPr lang="de-DE" smtClean="0"/>
              <a:t>10.04.2018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63069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F471D1A-066E-654E-B949-06D1E327079A}" type="datetimeFigureOut">
              <a:rPr lang="de-DE" smtClean="0"/>
              <a:t>10.04.2018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5753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F471D1A-066E-654E-B949-06D1E327079A}" type="datetimeFigureOut">
              <a:rPr lang="de-DE" smtClean="0"/>
              <a:t>10.04.2018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4A5849E-0EC4-3748-95B2-4B44C5E83D01}" type="slidenum">
              <a:rPr lang="de-DE" smtClean="0"/>
              <a:t>‹#›</a:t>
            </a:fld>
            <a:endParaRPr lang="de-DE"/>
          </a:p>
        </p:txBody>
      </p:sp>
    </p:spTree>
    <p:extLst>
      <p:ext uri="{BB962C8B-B14F-4D97-AF65-F5344CB8AC3E}">
        <p14:creationId xmlns:p14="http://schemas.microsoft.com/office/powerpoint/2010/main" val="1969815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18197"/>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28650" y="1676400"/>
            <a:ext cx="7886700" cy="4500563"/>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p:txBody>
      </p:sp>
      <p:pic>
        <p:nvPicPr>
          <p:cNvPr id="4" name="Bild 3"/>
          <p:cNvPicPr>
            <a:picLocks noChangeAspect="1"/>
          </p:cNvPicPr>
          <p:nvPr userDrawn="1"/>
        </p:nvPicPr>
        <p:blipFill>
          <a:blip r:embed="rId6"/>
          <a:stretch>
            <a:fillRect/>
          </a:stretch>
        </p:blipFill>
        <p:spPr>
          <a:xfrm>
            <a:off x="8426217" y="6176963"/>
            <a:ext cx="512448" cy="892978"/>
          </a:xfrm>
          <a:prstGeom prst="rect">
            <a:avLst/>
          </a:prstGeom>
        </p:spPr>
      </p:pic>
    </p:spTree>
    <p:extLst>
      <p:ext uri="{BB962C8B-B14F-4D97-AF65-F5344CB8AC3E}">
        <p14:creationId xmlns:p14="http://schemas.microsoft.com/office/powerpoint/2010/main" val="1393676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6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0" i="0" kern="1200">
          <a:solidFill>
            <a:srgbClr val="EA4E1A"/>
          </a:solidFill>
          <a:latin typeface="Avenir Next"/>
          <a:ea typeface="+mj-ea"/>
          <a:cs typeface="+mj-cs"/>
        </a:defRPr>
      </a:lvl1pPr>
    </p:titleStyle>
    <p:bodyStyle>
      <a:lvl1pPr marL="228600" indent="-228600" algn="l" defTabSz="914400" rtl="0" eaLnBrk="1" latinLnBrk="0" hangingPunct="1">
        <a:lnSpc>
          <a:spcPct val="90000"/>
        </a:lnSpc>
        <a:spcBef>
          <a:spcPts val="0"/>
        </a:spcBef>
        <a:spcAft>
          <a:spcPts val="600"/>
        </a:spcAft>
        <a:buSzPct val="70000"/>
        <a:buFont typeface="Wingdings" pitchFamily="2" charset="2"/>
        <a:buChar char="ü"/>
        <a:defRPr sz="2400" b="0" i="0" kern="1200">
          <a:solidFill>
            <a:schemeClr val="tx1"/>
          </a:solidFill>
          <a:latin typeface="Avenir Next"/>
          <a:ea typeface="+mn-ea"/>
          <a:cs typeface="+mn-cs"/>
        </a:defRPr>
      </a:lvl1pPr>
      <a:lvl2pPr marL="541800" indent="-228600" algn="l" defTabSz="914400" rtl="0" eaLnBrk="1" latinLnBrk="0" hangingPunct="1">
        <a:lnSpc>
          <a:spcPct val="90000"/>
        </a:lnSpc>
        <a:spcBef>
          <a:spcPts val="0"/>
        </a:spcBef>
        <a:spcAft>
          <a:spcPts val="600"/>
        </a:spcAft>
        <a:buSzPct val="70000"/>
        <a:buFont typeface="Wingdings" pitchFamily="2" charset="2"/>
        <a:buChar char="ü"/>
        <a:defRPr sz="2100" b="0" i="0" kern="1200">
          <a:solidFill>
            <a:schemeClr val="tx1"/>
          </a:solidFill>
          <a:latin typeface="Avenir Next"/>
          <a:ea typeface="+mn-ea"/>
          <a:cs typeface="+mn-cs"/>
        </a:defRPr>
      </a:lvl2pPr>
      <a:lvl3pPr marL="864000" indent="-228600" algn="l" defTabSz="914400" rtl="0" eaLnBrk="1" latinLnBrk="0" hangingPunct="1">
        <a:lnSpc>
          <a:spcPct val="90000"/>
        </a:lnSpc>
        <a:spcBef>
          <a:spcPts val="0"/>
        </a:spcBef>
        <a:spcAft>
          <a:spcPts val="600"/>
        </a:spcAft>
        <a:buSzPct val="70000"/>
        <a:buFont typeface="Wingdings" pitchFamily="2" charset="2"/>
        <a:buChar char="ü"/>
        <a:defRPr sz="1900" b="0" i="0" kern="1200">
          <a:solidFill>
            <a:schemeClr val="tx1"/>
          </a:solidFill>
          <a:latin typeface="Avenir Nex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71D1A-066E-654E-B949-06D1E327079A}" type="datetimeFigureOut">
              <a:rPr lang="de-DE" smtClean="0"/>
              <a:t>10.04.2018</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849E-0EC4-3748-95B2-4B44C5E83D01}" type="slidenum">
              <a:rPr lang="de-DE" smtClean="0"/>
              <a:t>‹#›</a:t>
            </a:fld>
            <a:endParaRPr lang="de-DE"/>
          </a:p>
        </p:txBody>
      </p:sp>
    </p:spTree>
    <p:extLst>
      <p:ext uri="{BB962C8B-B14F-4D97-AF65-F5344CB8AC3E}">
        <p14:creationId xmlns:p14="http://schemas.microsoft.com/office/powerpoint/2010/main" val="7772708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ILO-Hintergrundheller-warm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15566" y="-1115567"/>
            <a:ext cx="6912866" cy="9144002"/>
          </a:xfrm>
          <a:prstGeom prst="rect">
            <a:avLst/>
          </a:prstGeom>
        </p:spPr>
      </p:pic>
      <p:sp>
        <p:nvSpPr>
          <p:cNvPr id="2" name="Sottotitolo 1">
            <a:extLst>
              <a:ext uri="{FF2B5EF4-FFF2-40B4-BE49-F238E27FC236}">
                <a16:creationId xmlns:a16="http://schemas.microsoft.com/office/drawing/2014/main" xmlns="" id="{966FF23F-586E-5940-A3F0-8E7E0B508167}"/>
              </a:ext>
            </a:extLst>
          </p:cNvPr>
          <p:cNvSpPr>
            <a:spLocks noGrp="1"/>
          </p:cNvSpPr>
          <p:nvPr>
            <p:ph type="subTitle" idx="1"/>
          </p:nvPr>
        </p:nvSpPr>
        <p:spPr>
          <a:xfrm>
            <a:off x="292917" y="5587520"/>
            <a:ext cx="3189313" cy="1270480"/>
          </a:xfrm>
        </p:spPr>
        <p:txBody>
          <a:bodyPr>
            <a:normAutofit/>
          </a:bodyPr>
          <a:lstStyle/>
          <a:p>
            <a:pPr algn="l"/>
            <a:r>
              <a:rPr lang="en-GB" sz="1800" dirty="0" smtClean="0">
                <a:solidFill>
                  <a:srgbClr val="502923"/>
                </a:solidFill>
                <a:latin typeface="Avenir Next Regular"/>
                <a:cs typeface="Avenir Next Regular"/>
              </a:rPr>
              <a:t>28</a:t>
            </a:r>
            <a:r>
              <a:rPr lang="en-GB" sz="1800" baseline="30000" dirty="0" smtClean="0">
                <a:solidFill>
                  <a:srgbClr val="502923"/>
                </a:solidFill>
                <a:latin typeface="Avenir Next Regular"/>
                <a:cs typeface="Avenir Next Regular"/>
              </a:rPr>
              <a:t> </a:t>
            </a:r>
            <a:r>
              <a:rPr lang="en-GB" sz="1800" dirty="0" smtClean="0">
                <a:solidFill>
                  <a:srgbClr val="502923"/>
                </a:solidFill>
                <a:latin typeface="Avenir Next Regular"/>
                <a:cs typeface="Avenir Next Regular"/>
              </a:rPr>
              <a:t>April </a:t>
            </a:r>
            <a:r>
              <a:rPr lang="en-GB" sz="1800" dirty="0">
                <a:solidFill>
                  <a:srgbClr val="502923"/>
                </a:solidFill>
                <a:latin typeface="Avenir Next Regular"/>
                <a:cs typeface="Avenir Next Regular"/>
              </a:rPr>
              <a:t>2018</a:t>
            </a:r>
          </a:p>
          <a:p>
            <a:pPr algn="l"/>
            <a:r>
              <a:rPr lang="en-GB" sz="1800" dirty="0">
                <a:solidFill>
                  <a:srgbClr val="502923"/>
                </a:solidFill>
                <a:latin typeface="Avenir Next Demi Bold"/>
                <a:cs typeface="Avenir Next Demi Bold"/>
              </a:rPr>
              <a:t>World Day for Safety </a:t>
            </a:r>
            <a:endParaRPr lang="en-GB" sz="1800" dirty="0" smtClean="0">
              <a:solidFill>
                <a:srgbClr val="502923"/>
              </a:solidFill>
              <a:latin typeface="Avenir Next Demi Bold"/>
              <a:cs typeface="Avenir Next Demi Bold"/>
            </a:endParaRPr>
          </a:p>
          <a:p>
            <a:pPr algn="l"/>
            <a:r>
              <a:rPr lang="en-GB" sz="1800" dirty="0" smtClean="0">
                <a:solidFill>
                  <a:srgbClr val="502923"/>
                </a:solidFill>
                <a:latin typeface="Avenir Next Demi Bold"/>
                <a:cs typeface="Avenir Next Demi Bold"/>
              </a:rPr>
              <a:t>and </a:t>
            </a:r>
            <a:r>
              <a:rPr lang="en-GB" sz="1800" dirty="0">
                <a:solidFill>
                  <a:srgbClr val="502923"/>
                </a:solidFill>
                <a:latin typeface="Avenir Next Demi Bold"/>
                <a:cs typeface="Avenir Next Demi Bold"/>
              </a:rPr>
              <a:t>Health at Work</a:t>
            </a:r>
          </a:p>
          <a:p>
            <a:pPr algn="l"/>
            <a:endParaRPr lang="en-GB" sz="1800" dirty="0">
              <a:solidFill>
                <a:srgbClr val="502923"/>
              </a:solidFill>
              <a:latin typeface="Avenir Next Regular"/>
              <a:cs typeface="Avenir Next Regular"/>
            </a:endParaRPr>
          </a:p>
        </p:txBody>
      </p:sp>
      <p:pic>
        <p:nvPicPr>
          <p:cNvPr id="12" name="Bild 11"/>
          <p:cNvPicPr>
            <a:picLocks noChangeAspect="1"/>
          </p:cNvPicPr>
          <p:nvPr/>
        </p:nvPicPr>
        <p:blipFill>
          <a:blip r:embed="rId4"/>
          <a:stretch>
            <a:fillRect/>
          </a:stretch>
        </p:blipFill>
        <p:spPr>
          <a:xfrm>
            <a:off x="3335468" y="1021609"/>
            <a:ext cx="4694998" cy="5320442"/>
          </a:xfrm>
          <a:prstGeom prst="rect">
            <a:avLst/>
          </a:prstGeom>
        </p:spPr>
      </p:pic>
      <p:sp>
        <p:nvSpPr>
          <p:cNvPr id="3" name="Titolo 2">
            <a:extLst>
              <a:ext uri="{FF2B5EF4-FFF2-40B4-BE49-F238E27FC236}">
                <a16:creationId xmlns:a16="http://schemas.microsoft.com/office/drawing/2014/main" xmlns="" id="{7D5D7078-6FAB-4E42-B356-32FAB56DD823}"/>
              </a:ext>
            </a:extLst>
          </p:cNvPr>
          <p:cNvSpPr>
            <a:spLocks noGrp="1"/>
          </p:cNvSpPr>
          <p:nvPr>
            <p:ph type="title"/>
          </p:nvPr>
        </p:nvSpPr>
        <p:spPr>
          <a:xfrm>
            <a:off x="-480319" y="447365"/>
            <a:ext cx="5789494" cy="1895548"/>
          </a:xfrm>
        </p:spPr>
        <p:txBody>
          <a:bodyPr>
            <a:normAutofit/>
          </a:bodyPr>
          <a:lstStyle/>
          <a:p>
            <a:r>
              <a:rPr lang="en-GB" sz="3300" b="0" dirty="0" smtClean="0">
                <a:solidFill>
                  <a:srgbClr val="A81E2D"/>
                </a:solidFill>
                <a:latin typeface="Avenir Next Regular"/>
                <a:cs typeface="Avenir Next Regular"/>
              </a:rPr>
              <a:t>Improving </a:t>
            </a:r>
            <a:br>
              <a:rPr lang="en-GB" sz="3300" b="0" dirty="0" smtClean="0">
                <a:solidFill>
                  <a:srgbClr val="A81E2D"/>
                </a:solidFill>
                <a:latin typeface="Avenir Next Regular"/>
                <a:cs typeface="Avenir Next Regular"/>
              </a:rPr>
            </a:br>
            <a:r>
              <a:rPr lang="en-GB" sz="3300" b="0" dirty="0" smtClean="0">
                <a:solidFill>
                  <a:srgbClr val="A81E2D"/>
                </a:solidFill>
                <a:latin typeface="Avenir Next Regular"/>
                <a:cs typeface="Avenir Next Regular"/>
              </a:rPr>
              <a:t>the Safety </a:t>
            </a:r>
            <a:r>
              <a:rPr lang="en-GB" sz="3300" b="0" dirty="0">
                <a:solidFill>
                  <a:srgbClr val="A81E2D"/>
                </a:solidFill>
                <a:latin typeface="Avenir Next Regular"/>
                <a:cs typeface="Avenir Next Regular"/>
              </a:rPr>
              <a:t>and </a:t>
            </a:r>
            <a:r>
              <a:rPr lang="en-GB" sz="3300" b="0" dirty="0" smtClean="0">
                <a:solidFill>
                  <a:srgbClr val="A81E2D"/>
                </a:solidFill>
                <a:latin typeface="Avenir Next Regular"/>
                <a:cs typeface="Avenir Next Regular"/>
              </a:rPr>
              <a:t>Health </a:t>
            </a:r>
            <a:br>
              <a:rPr lang="en-GB" sz="3300" b="0" dirty="0" smtClean="0">
                <a:solidFill>
                  <a:srgbClr val="A81E2D"/>
                </a:solidFill>
                <a:latin typeface="Avenir Next Regular"/>
                <a:cs typeface="Avenir Next Regular"/>
              </a:rPr>
            </a:br>
            <a:r>
              <a:rPr lang="en-GB" sz="3300" b="0" dirty="0" smtClean="0">
                <a:solidFill>
                  <a:srgbClr val="A81E2D"/>
                </a:solidFill>
                <a:latin typeface="Avenir Next Regular"/>
                <a:cs typeface="Avenir Next Regular"/>
              </a:rPr>
              <a:t>of Young Workers</a:t>
            </a:r>
            <a:endParaRPr lang="en-GB" sz="3300" b="0" dirty="0">
              <a:solidFill>
                <a:srgbClr val="A81E2D"/>
              </a:solidFill>
              <a:latin typeface="Avenir Next Regular"/>
              <a:cs typeface="Avenir Next Regular"/>
            </a:endParaRPr>
          </a:p>
        </p:txBody>
      </p:sp>
      <p:sp>
        <p:nvSpPr>
          <p:cNvPr id="14" name="Rechteck 13"/>
          <p:cNvSpPr/>
          <p:nvPr/>
        </p:nvSpPr>
        <p:spPr>
          <a:xfrm>
            <a:off x="2822926" y="3244334"/>
            <a:ext cx="184666" cy="369332"/>
          </a:xfrm>
          <a:prstGeom prst="rect">
            <a:avLst/>
          </a:prstGeom>
        </p:spPr>
        <p:txBody>
          <a:bodyPr wrap="none">
            <a:spAutoFit/>
          </a:bodyPr>
          <a:lstStyle/>
          <a:p>
            <a:endParaRPr lang="de-DE" dirty="0"/>
          </a:p>
        </p:txBody>
      </p:sp>
      <p:pic>
        <p:nvPicPr>
          <p:cNvPr id="4" name="Bild 3" descr="Logo GH.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2630" y="5587520"/>
            <a:ext cx="3323426" cy="997366"/>
          </a:xfrm>
          <a:prstGeom prst="rect">
            <a:avLst/>
          </a:prstGeom>
        </p:spPr>
      </p:pic>
      <p:pic>
        <p:nvPicPr>
          <p:cNvPr id="5" name="Bild 4"/>
          <p:cNvPicPr>
            <a:picLocks noChangeAspect="1"/>
          </p:cNvPicPr>
          <p:nvPr/>
        </p:nvPicPr>
        <p:blipFill>
          <a:blip r:embed="rId6"/>
          <a:stretch>
            <a:fillRect/>
          </a:stretch>
        </p:blipFill>
        <p:spPr>
          <a:xfrm>
            <a:off x="8030466" y="378618"/>
            <a:ext cx="694240" cy="1209764"/>
          </a:xfrm>
          <a:prstGeom prst="rect">
            <a:avLst/>
          </a:prstGeom>
        </p:spPr>
      </p:pic>
    </p:spTree>
    <p:extLst>
      <p:ext uri="{BB962C8B-B14F-4D97-AF65-F5344CB8AC3E}">
        <p14:creationId xmlns:p14="http://schemas.microsoft.com/office/powerpoint/2010/main" val="196400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0045D076-F433-C247-AE7B-08B38371A9B0}"/>
              </a:ext>
            </a:extLst>
          </p:cNvPr>
          <p:cNvSpPr>
            <a:spLocks noGrp="1"/>
          </p:cNvSpPr>
          <p:nvPr>
            <p:ph idx="4294967295"/>
          </p:nvPr>
        </p:nvSpPr>
        <p:spPr>
          <a:xfrm>
            <a:off x="628650" y="694944"/>
            <a:ext cx="7886700" cy="5547360"/>
          </a:xfrm>
        </p:spPr>
        <p:txBody>
          <a:bodyPr>
            <a:normAutofit/>
          </a:bodyPr>
          <a:lstStyle/>
          <a:p>
            <a:pPr marL="0" indent="0">
              <a:spcAft>
                <a:spcPts val="1200"/>
              </a:spcAft>
              <a:buClr>
                <a:schemeClr val="bg2">
                  <a:lumMod val="50000"/>
                </a:schemeClr>
              </a:buClr>
              <a:buSzPct val="120000"/>
              <a:buNone/>
            </a:pPr>
            <a:r>
              <a:rPr lang="en-GB" sz="2400" dirty="0">
                <a:solidFill>
                  <a:schemeClr val="tx1"/>
                </a:solidFill>
              </a:rPr>
              <a:t>Young workers’ </a:t>
            </a:r>
            <a:r>
              <a:rPr lang="en-GB" sz="2400" dirty="0">
                <a:solidFill>
                  <a:srgbClr val="E94E1B"/>
                </a:solidFill>
              </a:rPr>
              <a:t>presence</a:t>
            </a:r>
            <a:r>
              <a:rPr lang="en-GB" sz="2400" dirty="0">
                <a:solidFill>
                  <a:schemeClr val="bg2">
                    <a:lumMod val="50000"/>
                  </a:schemeClr>
                </a:solidFill>
              </a:rPr>
              <a:t> </a:t>
            </a:r>
            <a:r>
              <a:rPr lang="en-GB" sz="2400" dirty="0" smtClean="0">
                <a:solidFill>
                  <a:schemeClr val="tx1"/>
                </a:solidFill>
              </a:rPr>
              <a:t>in</a:t>
            </a:r>
            <a:endParaRPr lang="en-GB" sz="2400" dirty="0">
              <a:solidFill>
                <a:schemeClr val="tx1"/>
              </a:solidFill>
            </a:endParaRPr>
          </a:p>
          <a:p>
            <a:pPr marL="0" indent="0">
              <a:spcAft>
                <a:spcPts val="1200"/>
              </a:spcAft>
              <a:buClr>
                <a:schemeClr val="bg2">
                  <a:lumMod val="50000"/>
                </a:schemeClr>
              </a:buClr>
              <a:buSzPct val="120000"/>
              <a:buNone/>
            </a:pPr>
            <a:endParaRPr lang="en-GB" sz="2400" dirty="0">
              <a:solidFill>
                <a:schemeClr val="tx1"/>
              </a:solidFill>
            </a:endParaRPr>
          </a:p>
          <a:p>
            <a:pPr>
              <a:spcAft>
                <a:spcPts val="1200"/>
              </a:spcAft>
              <a:buClr>
                <a:srgbClr val="E94E1B"/>
              </a:buClr>
              <a:buSzPct val="110000"/>
              <a:buFont typeface="Arial"/>
              <a:buChar char="•"/>
            </a:pPr>
            <a:r>
              <a:rPr lang="en-GB" sz="2400" dirty="0" smtClean="0">
                <a:solidFill>
                  <a:srgbClr val="E94E1B"/>
                </a:solidFill>
              </a:rPr>
              <a:t>informal </a:t>
            </a:r>
            <a:r>
              <a:rPr lang="en-GB" sz="2400" dirty="0">
                <a:solidFill>
                  <a:srgbClr val="E94E1B"/>
                </a:solidFill>
              </a:rPr>
              <a:t>economy </a:t>
            </a:r>
          </a:p>
          <a:p>
            <a:pPr>
              <a:spcAft>
                <a:spcPts val="1200"/>
              </a:spcAft>
              <a:buClr>
                <a:srgbClr val="E94E1B"/>
              </a:buClr>
              <a:buSzPct val="110000"/>
              <a:buFont typeface="Arial"/>
              <a:buChar char="•"/>
            </a:pPr>
            <a:r>
              <a:rPr lang="en-GB" sz="2400" dirty="0" smtClean="0">
                <a:solidFill>
                  <a:srgbClr val="E94E1B"/>
                </a:solidFill>
              </a:rPr>
              <a:t>non </a:t>
            </a:r>
            <a:r>
              <a:rPr lang="en-GB" sz="2400" dirty="0">
                <a:solidFill>
                  <a:srgbClr val="E94E1B"/>
                </a:solidFill>
              </a:rPr>
              <a:t>standard form of </a:t>
            </a:r>
            <a:r>
              <a:rPr lang="en-GB" sz="2400" dirty="0" smtClean="0">
                <a:solidFill>
                  <a:srgbClr val="E94E1B"/>
                </a:solidFill>
              </a:rPr>
              <a:t>employment</a:t>
            </a:r>
          </a:p>
          <a:p>
            <a:pPr>
              <a:spcAft>
                <a:spcPts val="1200"/>
              </a:spcAft>
              <a:buClr>
                <a:srgbClr val="E94E1B"/>
              </a:buClr>
              <a:buSzPct val="110000"/>
              <a:buFont typeface="Arial"/>
              <a:buChar char="•"/>
            </a:pPr>
            <a:r>
              <a:rPr lang="en-GB" sz="2400" dirty="0" smtClean="0">
                <a:solidFill>
                  <a:srgbClr val="E94E1B"/>
                </a:solidFill>
              </a:rPr>
              <a:t>high</a:t>
            </a:r>
            <a:r>
              <a:rPr lang="en-GB" sz="2400" dirty="0">
                <a:solidFill>
                  <a:srgbClr val="E94E1B"/>
                </a:solidFill>
              </a:rPr>
              <a:t>-risk sectors </a:t>
            </a:r>
            <a:r>
              <a:rPr lang="en-GB" sz="2400" dirty="0" smtClean="0">
                <a:solidFill>
                  <a:schemeClr val="tx1"/>
                </a:solidFill>
              </a:rPr>
              <a:t>(</a:t>
            </a:r>
            <a:r>
              <a:rPr lang="en-GB" sz="2400" dirty="0">
                <a:solidFill>
                  <a:schemeClr val="tx1"/>
                </a:solidFill>
              </a:rPr>
              <a:t>e.g. agriculture &amp; construction) </a:t>
            </a:r>
          </a:p>
          <a:p>
            <a:pPr marL="0" indent="0">
              <a:buNone/>
            </a:pPr>
            <a:endParaRPr lang="en-GB" sz="2400" dirty="0"/>
          </a:p>
        </p:txBody>
      </p:sp>
    </p:spTree>
    <p:extLst>
      <p:ext uri="{BB962C8B-B14F-4D97-AF65-F5344CB8AC3E}">
        <p14:creationId xmlns:p14="http://schemas.microsoft.com/office/powerpoint/2010/main" val="385153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Seite10.eps"/>
          <p:cNvPicPr>
            <a:picLocks noChangeAspect="1"/>
          </p:cNvPicPr>
          <p:nvPr/>
        </p:nvPicPr>
        <p:blipFill rotWithShape="1">
          <a:blip r:embed="rId3">
            <a:extLst>
              <a:ext uri="{28A0092B-C50C-407E-A947-70E740481C1C}">
                <a14:useLocalDpi xmlns:a14="http://schemas.microsoft.com/office/drawing/2010/main" val="0"/>
              </a:ext>
            </a:extLst>
          </a:blip>
          <a:srcRect l="6965" t="10748" r="30223" b="14549"/>
          <a:stretch/>
        </p:blipFill>
        <p:spPr>
          <a:xfrm>
            <a:off x="2323750" y="270545"/>
            <a:ext cx="6614915" cy="4961186"/>
          </a:xfrm>
          <a:prstGeom prst="rect">
            <a:avLst/>
          </a:prstGeom>
        </p:spPr>
      </p:pic>
      <p:sp>
        <p:nvSpPr>
          <p:cNvPr id="2" name="Textfeld 1"/>
          <p:cNvSpPr txBox="1"/>
          <p:nvPr/>
        </p:nvSpPr>
        <p:spPr>
          <a:xfrm>
            <a:off x="6264876" y="-1495168"/>
            <a:ext cx="237566" cy="369332"/>
          </a:xfrm>
          <a:prstGeom prst="rect">
            <a:avLst/>
          </a:prstGeom>
          <a:noFill/>
        </p:spPr>
        <p:txBody>
          <a:bodyPr wrap="none" rtlCol="0">
            <a:spAutoFit/>
          </a:bodyPr>
          <a:lstStyle/>
          <a:p>
            <a:r>
              <a:rPr lang="de-DE" smtClean="0"/>
              <a:t> </a:t>
            </a:r>
            <a:endParaRPr lang="de-DE"/>
          </a:p>
        </p:txBody>
      </p:sp>
      <p:pic>
        <p:nvPicPr>
          <p:cNvPr id="4" name="Bild 3"/>
          <p:cNvPicPr>
            <a:picLocks noChangeAspect="1"/>
          </p:cNvPicPr>
          <p:nvPr/>
        </p:nvPicPr>
        <p:blipFill>
          <a:blip r:embed="rId4"/>
          <a:stretch>
            <a:fillRect/>
          </a:stretch>
        </p:blipFill>
        <p:spPr>
          <a:xfrm>
            <a:off x="8426217" y="6176963"/>
            <a:ext cx="512448" cy="892978"/>
          </a:xfrm>
          <a:prstGeom prst="rect">
            <a:avLst/>
          </a:prstGeom>
        </p:spPr>
      </p:pic>
      <p:sp>
        <p:nvSpPr>
          <p:cNvPr id="6" name="Subtitle 2">
            <a:extLst>
              <a:ext uri="{FF2B5EF4-FFF2-40B4-BE49-F238E27FC236}">
                <a16:creationId xmlns:a16="http://schemas.microsoft.com/office/drawing/2014/main" xmlns="" id="{400A60D9-A150-5346-8E96-F0DF118A834B}"/>
              </a:ext>
            </a:extLst>
          </p:cNvPr>
          <p:cNvSpPr txBox="1">
            <a:spLocks/>
          </p:cNvSpPr>
          <p:nvPr/>
        </p:nvSpPr>
        <p:spPr>
          <a:xfrm>
            <a:off x="276783" y="6276917"/>
            <a:ext cx="4819473" cy="4445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spcAft>
                <a:spcPts val="600"/>
              </a:spcAft>
              <a:buSzPct val="70000"/>
              <a:buFont typeface="Wingdings" pitchFamily="2" charset="2"/>
              <a:buNone/>
              <a:defRPr sz="2400" b="0" i="0" kern="1200">
                <a:solidFill>
                  <a:schemeClr val="bg2">
                    <a:lumMod val="25000"/>
                  </a:schemeClr>
                </a:solidFill>
                <a:latin typeface="Avenir Next Condensed" panose="020B0503020202020204" pitchFamily="34" charset="0"/>
                <a:ea typeface="+mn-ea"/>
                <a:cs typeface="+mn-cs"/>
              </a:defRPr>
            </a:lvl1pPr>
            <a:lvl2pPr marL="457200" indent="0" algn="ctr" defTabSz="914400" rtl="0" eaLnBrk="1" latinLnBrk="0" hangingPunct="1">
              <a:lnSpc>
                <a:spcPct val="90000"/>
              </a:lnSpc>
              <a:spcBef>
                <a:spcPts val="0"/>
              </a:spcBef>
              <a:spcAft>
                <a:spcPts val="600"/>
              </a:spcAft>
              <a:buSzPct val="70000"/>
              <a:buFont typeface="Wingdings" pitchFamily="2" charset="2"/>
              <a:buNone/>
              <a:defRPr sz="2000" b="0" i="0" kern="1200">
                <a:solidFill>
                  <a:schemeClr val="bg2">
                    <a:lumMod val="25000"/>
                  </a:schemeClr>
                </a:solidFill>
                <a:latin typeface="Avenir Next Condensed" panose="020B0503020202020204" pitchFamily="34" charset="0"/>
                <a:ea typeface="+mn-ea"/>
                <a:cs typeface="+mn-cs"/>
              </a:defRPr>
            </a:lvl2pPr>
            <a:lvl3pPr marL="914400" indent="0" algn="ctr" defTabSz="914400" rtl="0" eaLnBrk="1" latinLnBrk="0" hangingPunct="1">
              <a:lnSpc>
                <a:spcPct val="90000"/>
              </a:lnSpc>
              <a:spcBef>
                <a:spcPts val="0"/>
              </a:spcBef>
              <a:spcAft>
                <a:spcPts val="600"/>
              </a:spcAft>
              <a:buSzPct val="70000"/>
              <a:buFont typeface="Wingdings" pitchFamily="2" charset="2"/>
              <a:buNone/>
              <a:defRPr sz="1800" b="0" i="0" kern="1200">
                <a:solidFill>
                  <a:schemeClr val="bg2">
                    <a:lumMod val="25000"/>
                  </a:schemeClr>
                </a:solidFill>
                <a:latin typeface="Avenir Next Condensed" panose="020B05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0"/>
              </a:spcAft>
            </a:pPr>
            <a:r>
              <a:rPr lang="en-GB" sz="1000" b="0" i="0" dirty="0">
                <a:solidFill>
                  <a:srgbClr val="502923"/>
                </a:solidFill>
                <a:latin typeface="Avenir Next"/>
              </a:rPr>
              <a:t>World Day for Safety and Health at Work 2018</a:t>
            </a:r>
          </a:p>
          <a:p>
            <a:pPr algn="l">
              <a:lnSpc>
                <a:spcPct val="100000"/>
              </a:lnSpc>
              <a:spcAft>
                <a:spcPts val="0"/>
              </a:spcAft>
            </a:pPr>
            <a:r>
              <a:rPr lang="en-GB" sz="1000" b="0" i="0" dirty="0">
                <a:solidFill>
                  <a:srgbClr val="502923"/>
                </a:solidFill>
                <a:latin typeface="Avenir Next Demi Bold"/>
              </a:rPr>
              <a:t>Improving the safety and health of young workers </a:t>
            </a:r>
          </a:p>
        </p:txBody>
      </p:sp>
    </p:spTree>
    <p:extLst>
      <p:ext uri="{BB962C8B-B14F-4D97-AF65-F5344CB8AC3E}">
        <p14:creationId xmlns:p14="http://schemas.microsoft.com/office/powerpoint/2010/main" val="80022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045416-9083-BF46-9986-86F8EACDECBD}"/>
              </a:ext>
            </a:extLst>
          </p:cNvPr>
          <p:cNvSpPr>
            <a:spLocks noGrp="1"/>
          </p:cNvSpPr>
          <p:nvPr>
            <p:ph type="title"/>
          </p:nvPr>
        </p:nvSpPr>
        <p:spPr>
          <a:xfrm>
            <a:off x="628651" y="717083"/>
            <a:ext cx="7495732" cy="1009304"/>
          </a:xfrm>
        </p:spPr>
        <p:txBody>
          <a:bodyPr>
            <a:normAutofit/>
          </a:bodyPr>
          <a:lstStyle/>
          <a:p>
            <a:r>
              <a:rPr lang="en-GB" dirty="0">
                <a:solidFill>
                  <a:srgbClr val="E94E1B"/>
                </a:solidFill>
              </a:rPr>
              <a:t>What </a:t>
            </a:r>
            <a:r>
              <a:rPr lang="en-GB" dirty="0" smtClean="0">
                <a:solidFill>
                  <a:srgbClr val="E94E1B"/>
                </a:solidFill>
              </a:rPr>
              <a:t>are </a:t>
            </a:r>
            <a:r>
              <a:rPr lang="en-GB" dirty="0">
                <a:solidFill>
                  <a:srgbClr val="E94E1B"/>
                </a:solidFill>
              </a:rPr>
              <a:t>some ILO standards protecting young workers’ safety and health?</a:t>
            </a:r>
          </a:p>
        </p:txBody>
      </p:sp>
      <p:pic>
        <p:nvPicPr>
          <p:cNvPr id="3" name="Bild 2"/>
          <p:cNvPicPr>
            <a:picLocks noChangeAspect="1"/>
          </p:cNvPicPr>
          <p:nvPr/>
        </p:nvPicPr>
        <p:blipFill>
          <a:blip r:embed="rId3"/>
          <a:stretch>
            <a:fillRect/>
          </a:stretch>
        </p:blipFill>
        <p:spPr>
          <a:xfrm>
            <a:off x="1945616" y="1966834"/>
            <a:ext cx="5236116" cy="3484292"/>
          </a:xfrm>
          <a:prstGeom prst="rect">
            <a:avLst/>
          </a:prstGeom>
        </p:spPr>
      </p:pic>
    </p:spTree>
    <p:extLst>
      <p:ext uri="{BB962C8B-B14F-4D97-AF65-F5344CB8AC3E}">
        <p14:creationId xmlns:p14="http://schemas.microsoft.com/office/powerpoint/2010/main" val="1528483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C839032F-DF92-A845-9614-0EBB5D92D326}"/>
              </a:ext>
            </a:extLst>
          </p:cNvPr>
          <p:cNvSpPr>
            <a:spLocks noGrp="1"/>
          </p:cNvSpPr>
          <p:nvPr>
            <p:ph idx="4294967295"/>
          </p:nvPr>
        </p:nvSpPr>
        <p:spPr>
          <a:xfrm>
            <a:off x="628650" y="694944"/>
            <a:ext cx="7886700" cy="5547360"/>
          </a:xfrm>
        </p:spPr>
        <p:txBody>
          <a:bodyPr>
            <a:normAutofit/>
          </a:bodyPr>
          <a:lstStyle/>
          <a:p>
            <a:pPr marL="0" indent="0">
              <a:buNone/>
            </a:pPr>
            <a:r>
              <a:rPr lang="en-GB" sz="2400" dirty="0">
                <a:solidFill>
                  <a:srgbClr val="E94E1B"/>
                </a:solidFill>
              </a:rPr>
              <a:t>OSH Standards</a:t>
            </a:r>
          </a:p>
          <a:p>
            <a:pPr>
              <a:spcBef>
                <a:spcPts val="1200"/>
              </a:spcBef>
              <a:buClr>
                <a:srgbClr val="E94E1B"/>
              </a:buClr>
              <a:buSzPct val="110000"/>
              <a:buFont typeface="Arial"/>
              <a:buChar char="•"/>
            </a:pPr>
            <a:r>
              <a:rPr lang="en-GB" sz="2400" dirty="0" smtClean="0">
                <a:solidFill>
                  <a:schemeClr val="tx1"/>
                </a:solidFill>
              </a:rPr>
              <a:t>Promotion </a:t>
            </a:r>
            <a:r>
              <a:rPr lang="en-GB" sz="2400" dirty="0">
                <a:solidFill>
                  <a:schemeClr val="tx1"/>
                </a:solidFill>
              </a:rPr>
              <a:t>of decent, safe and healthy work environments for </a:t>
            </a:r>
            <a:r>
              <a:rPr lang="en-GB" sz="2400" dirty="0">
                <a:solidFill>
                  <a:srgbClr val="E94E1B"/>
                </a:solidFill>
              </a:rPr>
              <a:t>all workers</a:t>
            </a:r>
            <a:r>
              <a:rPr lang="en-GB" sz="2400" dirty="0">
                <a:solidFill>
                  <a:schemeClr val="tx1"/>
                </a:solidFill>
              </a:rPr>
              <a:t>, including young </a:t>
            </a:r>
            <a:r>
              <a:rPr lang="en-GB" sz="2400" dirty="0" smtClean="0">
                <a:solidFill>
                  <a:schemeClr val="tx1"/>
                </a:solidFill>
              </a:rPr>
              <a:t>workers</a:t>
            </a:r>
          </a:p>
          <a:p>
            <a:pPr>
              <a:spcBef>
                <a:spcPts val="1200"/>
              </a:spcBef>
              <a:buClr>
                <a:srgbClr val="E94E1B"/>
              </a:buClr>
              <a:buSzPct val="110000"/>
              <a:buFont typeface="Arial"/>
              <a:buChar char="•"/>
            </a:pPr>
            <a:r>
              <a:rPr lang="en-GB" sz="2400" dirty="0">
                <a:solidFill>
                  <a:schemeClr val="tx1"/>
                </a:solidFill>
              </a:rPr>
              <a:t>ILO key Conventions establishing essential principles on OSH</a:t>
            </a:r>
          </a:p>
          <a:p>
            <a:pPr lvl="1">
              <a:buClr>
                <a:schemeClr val="bg2">
                  <a:lumMod val="25000"/>
                </a:schemeClr>
              </a:buClr>
              <a:buSzPct val="80000"/>
              <a:buFont typeface="Symbol" charset="2"/>
              <a:buChar char="-"/>
            </a:pPr>
            <a:r>
              <a:rPr lang="en-GB" sz="2400" dirty="0" smtClean="0">
                <a:solidFill>
                  <a:schemeClr val="tx1"/>
                </a:solidFill>
              </a:rPr>
              <a:t>Convention </a:t>
            </a:r>
            <a:r>
              <a:rPr lang="en-GB" sz="2400" dirty="0">
                <a:solidFill>
                  <a:schemeClr val="tx1"/>
                </a:solidFill>
              </a:rPr>
              <a:t>155 (</a:t>
            </a:r>
            <a:r>
              <a:rPr lang="en-GB" sz="2400" i="1" dirty="0">
                <a:solidFill>
                  <a:schemeClr val="tx1"/>
                </a:solidFill>
                <a:latin typeface="Avenir Book" panose="02000503020000020003"/>
              </a:rPr>
              <a:t>Occupational Safety &amp; Health</a:t>
            </a:r>
            <a:r>
              <a:rPr lang="en-GB" sz="2400" dirty="0">
                <a:solidFill>
                  <a:schemeClr val="tx1"/>
                </a:solidFill>
              </a:rPr>
              <a:t>)</a:t>
            </a:r>
          </a:p>
          <a:p>
            <a:pPr lvl="1">
              <a:buClr>
                <a:schemeClr val="bg2">
                  <a:lumMod val="25000"/>
                </a:schemeClr>
              </a:buClr>
              <a:buSzPct val="80000"/>
              <a:buFont typeface="Symbol" charset="2"/>
              <a:buChar char="-"/>
            </a:pPr>
            <a:r>
              <a:rPr lang="en-GB" sz="2400" dirty="0" smtClean="0">
                <a:solidFill>
                  <a:schemeClr val="tx1"/>
                </a:solidFill>
              </a:rPr>
              <a:t>Convention </a:t>
            </a:r>
            <a:r>
              <a:rPr lang="en-GB" sz="2400" dirty="0">
                <a:solidFill>
                  <a:schemeClr val="tx1"/>
                </a:solidFill>
              </a:rPr>
              <a:t>161 (</a:t>
            </a:r>
            <a:r>
              <a:rPr lang="en-GB" sz="2400" i="1" dirty="0">
                <a:solidFill>
                  <a:schemeClr val="tx1"/>
                </a:solidFill>
              </a:rPr>
              <a:t>OSH services</a:t>
            </a:r>
            <a:r>
              <a:rPr lang="en-GB" sz="2400" dirty="0">
                <a:solidFill>
                  <a:schemeClr val="tx1"/>
                </a:solidFill>
              </a:rPr>
              <a:t>)</a:t>
            </a:r>
          </a:p>
          <a:p>
            <a:pPr lvl="1">
              <a:buClr>
                <a:schemeClr val="bg2">
                  <a:lumMod val="25000"/>
                </a:schemeClr>
              </a:buClr>
              <a:buSzPct val="80000"/>
              <a:buFont typeface="Symbol" charset="2"/>
              <a:buChar char="-"/>
            </a:pPr>
            <a:r>
              <a:rPr lang="en-GB" sz="2400" dirty="0" smtClean="0">
                <a:solidFill>
                  <a:schemeClr val="tx1"/>
                </a:solidFill>
              </a:rPr>
              <a:t>Convention </a:t>
            </a:r>
            <a:r>
              <a:rPr lang="en-GB" sz="2400" dirty="0">
                <a:solidFill>
                  <a:schemeClr val="tx1"/>
                </a:solidFill>
              </a:rPr>
              <a:t>187 (</a:t>
            </a:r>
            <a:r>
              <a:rPr lang="en-GB" sz="2400" i="1" dirty="0">
                <a:solidFill>
                  <a:schemeClr val="tx1"/>
                </a:solidFill>
              </a:rPr>
              <a:t>Promotional framework for OSH</a:t>
            </a:r>
            <a:r>
              <a:rPr lang="en-GB" sz="2400" dirty="0" smtClean="0">
                <a:solidFill>
                  <a:schemeClr val="tx1"/>
                </a:solidFill>
              </a:rPr>
              <a:t>)</a:t>
            </a:r>
          </a:p>
          <a:p>
            <a:pPr marL="228600" lvl="1">
              <a:spcBef>
                <a:spcPts val="1200"/>
              </a:spcBef>
              <a:buClr>
                <a:srgbClr val="E94E1B"/>
              </a:buClr>
              <a:buSzPct val="110000"/>
              <a:buFont typeface="Arial"/>
              <a:buChar char="•"/>
            </a:pPr>
            <a:r>
              <a:rPr lang="en-GB" sz="2400" dirty="0">
                <a:solidFill>
                  <a:schemeClr val="tx1"/>
                </a:solidFill>
              </a:rPr>
              <a:t>Few OSH conventions with</a:t>
            </a:r>
            <a:r>
              <a:rPr lang="en-GB" sz="2400" dirty="0"/>
              <a:t> </a:t>
            </a:r>
            <a:r>
              <a:rPr lang="en-GB" sz="2400" dirty="0">
                <a:solidFill>
                  <a:srgbClr val="E94E1B"/>
                </a:solidFill>
              </a:rPr>
              <a:t>special measure for young </a:t>
            </a:r>
            <a:r>
              <a:rPr lang="en-GB" sz="2400" dirty="0" smtClean="0">
                <a:solidFill>
                  <a:srgbClr val="E94E1B"/>
                </a:solidFill>
              </a:rPr>
              <a:t>workers</a:t>
            </a:r>
            <a:endParaRPr lang="en-GB" sz="2400" dirty="0" smtClean="0">
              <a:solidFill>
                <a:schemeClr val="tx1"/>
              </a:solidFill>
            </a:endParaRPr>
          </a:p>
          <a:p>
            <a:pPr marL="421200" lvl="1" indent="0">
              <a:buClr>
                <a:schemeClr val="bg2">
                  <a:lumMod val="25000"/>
                </a:schemeClr>
              </a:buClr>
              <a:buSzPct val="80000"/>
              <a:buNone/>
            </a:pPr>
            <a:endParaRPr lang="en-GB" sz="2400" dirty="0">
              <a:solidFill>
                <a:schemeClr val="tx1"/>
              </a:solidFill>
            </a:endParaRPr>
          </a:p>
          <a:p>
            <a:pPr marL="421200" lvl="1" indent="0">
              <a:buClr>
                <a:schemeClr val="bg2">
                  <a:lumMod val="25000"/>
                </a:schemeClr>
              </a:buClr>
              <a:buSzPct val="80000"/>
              <a:buNone/>
            </a:pPr>
            <a:endParaRPr lang="en-GB" sz="2400" dirty="0" smtClean="0">
              <a:solidFill>
                <a:schemeClr val="tx1"/>
              </a:solidFill>
            </a:endParaRPr>
          </a:p>
        </p:txBody>
      </p:sp>
    </p:spTree>
    <p:extLst>
      <p:ext uri="{BB962C8B-B14F-4D97-AF65-F5344CB8AC3E}">
        <p14:creationId xmlns:p14="http://schemas.microsoft.com/office/powerpoint/2010/main" val="198855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6FACD586-1DFB-4848-B713-8289FEC854C5}"/>
              </a:ext>
            </a:extLst>
          </p:cNvPr>
          <p:cNvSpPr>
            <a:spLocks noGrp="1"/>
          </p:cNvSpPr>
          <p:nvPr>
            <p:ph idx="4294967295"/>
          </p:nvPr>
        </p:nvSpPr>
        <p:spPr>
          <a:xfrm>
            <a:off x="628650" y="694944"/>
            <a:ext cx="7886700" cy="5547360"/>
          </a:xfrm>
        </p:spPr>
        <p:txBody>
          <a:bodyPr>
            <a:normAutofit/>
          </a:bodyPr>
          <a:lstStyle/>
          <a:p>
            <a:pPr marL="0" indent="0">
              <a:buNone/>
            </a:pPr>
            <a:r>
              <a:rPr lang="en-GB" sz="2400" dirty="0">
                <a:solidFill>
                  <a:srgbClr val="E94E1B"/>
                </a:solidFill>
              </a:rPr>
              <a:t>Child Labour standards</a:t>
            </a:r>
          </a:p>
          <a:p>
            <a:pPr>
              <a:spcBef>
                <a:spcPts val="1200"/>
              </a:spcBef>
              <a:buClr>
                <a:srgbClr val="E94E1B"/>
              </a:buClr>
              <a:buSzPct val="110000"/>
              <a:buFont typeface="Arial"/>
              <a:buChar char="•"/>
            </a:pPr>
            <a:r>
              <a:rPr lang="en-GB" sz="2400" dirty="0" smtClean="0">
                <a:solidFill>
                  <a:schemeClr val="tx1"/>
                </a:solidFill>
              </a:rPr>
              <a:t>Special </a:t>
            </a:r>
            <a:r>
              <a:rPr lang="en-GB" sz="2400" dirty="0">
                <a:solidFill>
                  <a:schemeClr val="tx1"/>
                </a:solidFill>
              </a:rPr>
              <a:t>protection for </a:t>
            </a:r>
            <a:r>
              <a:rPr lang="en-GB" sz="2400" dirty="0" smtClean="0">
                <a:solidFill>
                  <a:schemeClr val="tx1"/>
                </a:solidFill>
              </a:rPr>
              <a:t>children</a:t>
            </a:r>
            <a:r>
              <a:rPr lang="en-GB" sz="2400" dirty="0" smtClean="0">
                <a:solidFill>
                  <a:srgbClr val="E94E1B"/>
                </a:solidFill>
              </a:rPr>
              <a:t> (</a:t>
            </a:r>
            <a:r>
              <a:rPr lang="en-GB" sz="2400" dirty="0">
                <a:solidFill>
                  <a:srgbClr val="E94E1B"/>
                </a:solidFill>
              </a:rPr>
              <a:t>until 18 years old</a:t>
            </a:r>
            <a:r>
              <a:rPr lang="en-GB" sz="2400" dirty="0" smtClean="0">
                <a:solidFill>
                  <a:srgbClr val="E94E1B"/>
                </a:solidFill>
              </a:rPr>
              <a:t>)</a:t>
            </a:r>
          </a:p>
          <a:p>
            <a:pPr>
              <a:spcBef>
                <a:spcPts val="1200"/>
              </a:spcBef>
              <a:buClr>
                <a:srgbClr val="E94E1B"/>
              </a:buClr>
              <a:buSzPct val="110000"/>
              <a:buFont typeface="Arial"/>
              <a:buChar char="•"/>
            </a:pPr>
            <a:r>
              <a:rPr lang="en-GB" sz="2400" dirty="0" smtClean="0">
                <a:solidFill>
                  <a:schemeClr val="tx1"/>
                </a:solidFill>
              </a:rPr>
              <a:t>Minimum </a:t>
            </a:r>
            <a:r>
              <a:rPr lang="en-GB" sz="2400" dirty="0">
                <a:solidFill>
                  <a:schemeClr val="tx1"/>
                </a:solidFill>
              </a:rPr>
              <a:t>age for admission to employment (depending of type of work</a:t>
            </a:r>
            <a:r>
              <a:rPr lang="en-GB" sz="2400" dirty="0" smtClean="0">
                <a:solidFill>
                  <a:schemeClr val="tx1"/>
                </a:solidFill>
              </a:rPr>
              <a:t>)</a:t>
            </a:r>
          </a:p>
          <a:p>
            <a:pPr lvl="1">
              <a:buClr>
                <a:schemeClr val="bg2">
                  <a:lumMod val="25000"/>
                </a:schemeClr>
              </a:buClr>
              <a:buSzPct val="80000"/>
              <a:buFont typeface="Symbol" charset="2"/>
              <a:buChar char="-"/>
            </a:pPr>
            <a:r>
              <a:rPr lang="en-GB" sz="2400" dirty="0" smtClean="0">
                <a:solidFill>
                  <a:schemeClr val="tx1"/>
                </a:solidFill>
              </a:rPr>
              <a:t>Convention 138 </a:t>
            </a:r>
            <a:r>
              <a:rPr lang="en-GB" sz="2400" i="1" dirty="0" smtClean="0">
                <a:solidFill>
                  <a:schemeClr val="tx1"/>
                </a:solidFill>
                <a:latin typeface="Avenir Next Italic"/>
                <a:cs typeface="Avenir Next Italic"/>
              </a:rPr>
              <a:t>(Minimum Age) </a:t>
            </a:r>
            <a:endParaRPr lang="en-GB" sz="2400" i="1" dirty="0">
              <a:solidFill>
                <a:schemeClr val="tx1"/>
              </a:solidFill>
              <a:latin typeface="Avenir Next Italic"/>
              <a:cs typeface="Avenir Next Italic"/>
            </a:endParaRPr>
          </a:p>
          <a:p>
            <a:pPr>
              <a:spcBef>
                <a:spcPts val="1200"/>
              </a:spcBef>
              <a:buClr>
                <a:srgbClr val="E94E1B"/>
              </a:buClr>
              <a:buSzPct val="110000"/>
              <a:buFont typeface="Arial"/>
              <a:buChar char="•"/>
            </a:pPr>
            <a:r>
              <a:rPr lang="en-GB" sz="2400" dirty="0">
                <a:solidFill>
                  <a:schemeClr val="tx1"/>
                </a:solidFill>
              </a:rPr>
              <a:t>Hazardous work as one of the four worst form of child labour</a:t>
            </a:r>
          </a:p>
          <a:p>
            <a:pPr lvl="1">
              <a:buClr>
                <a:schemeClr val="bg2">
                  <a:lumMod val="25000"/>
                </a:schemeClr>
              </a:buClr>
              <a:buSzPct val="80000"/>
              <a:buFont typeface="Symbol" charset="2"/>
              <a:buChar char="-"/>
            </a:pPr>
            <a:r>
              <a:rPr lang="en-GB" sz="2400" dirty="0" smtClean="0">
                <a:solidFill>
                  <a:schemeClr val="tx1"/>
                </a:solidFill>
              </a:rPr>
              <a:t>Convention </a:t>
            </a:r>
            <a:r>
              <a:rPr lang="en-GB" sz="2400" dirty="0">
                <a:solidFill>
                  <a:schemeClr val="tx1"/>
                </a:solidFill>
              </a:rPr>
              <a:t>182 &amp; Recommendation 190 </a:t>
            </a:r>
            <a:r>
              <a:rPr lang="en-GB" sz="2400" i="1" dirty="0">
                <a:solidFill>
                  <a:srgbClr val="E94E1B"/>
                </a:solidFill>
                <a:latin typeface="Avenir Next Italic"/>
                <a:cs typeface="Avenir Next Italic"/>
              </a:rPr>
              <a:t>(Worst Forms of Child Labour</a:t>
            </a:r>
            <a:r>
              <a:rPr lang="en-GB" sz="2400" i="1" dirty="0" smtClean="0">
                <a:solidFill>
                  <a:srgbClr val="E94E1B"/>
                </a:solidFill>
                <a:latin typeface="Avenir Next Italic"/>
                <a:cs typeface="Avenir Next Italic"/>
              </a:rPr>
              <a:t>)</a:t>
            </a:r>
            <a:endParaRPr lang="en-GB" sz="2400" i="1" dirty="0">
              <a:solidFill>
                <a:srgbClr val="E94E1B"/>
              </a:solidFill>
              <a:latin typeface="Avenir Next Italic"/>
              <a:cs typeface="Avenir Next Italic"/>
            </a:endParaRPr>
          </a:p>
        </p:txBody>
      </p:sp>
    </p:spTree>
    <p:extLst>
      <p:ext uri="{BB962C8B-B14F-4D97-AF65-F5344CB8AC3E}">
        <p14:creationId xmlns:p14="http://schemas.microsoft.com/office/powerpoint/2010/main" val="1080117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stretch>
            <a:fillRect/>
          </a:stretch>
        </p:blipFill>
        <p:spPr>
          <a:xfrm>
            <a:off x="1945615" y="1966834"/>
            <a:ext cx="5263505" cy="3484292"/>
          </a:xfrm>
          <a:prstGeom prst="rect">
            <a:avLst/>
          </a:prstGeom>
        </p:spPr>
      </p:pic>
      <p:sp>
        <p:nvSpPr>
          <p:cNvPr id="2" name="Titolo 1">
            <a:extLst>
              <a:ext uri="{FF2B5EF4-FFF2-40B4-BE49-F238E27FC236}">
                <a16:creationId xmlns:a16="http://schemas.microsoft.com/office/drawing/2014/main" xmlns="" id="{A9FFC6D5-2928-2D4E-AE6F-6A52B218F6DF}"/>
              </a:ext>
            </a:extLst>
          </p:cNvPr>
          <p:cNvSpPr>
            <a:spLocks noGrp="1"/>
          </p:cNvSpPr>
          <p:nvPr>
            <p:ph type="title"/>
          </p:nvPr>
        </p:nvSpPr>
        <p:spPr>
          <a:xfrm>
            <a:off x="1359492" y="694944"/>
            <a:ext cx="6309015" cy="899770"/>
          </a:xfrm>
        </p:spPr>
        <p:txBody>
          <a:bodyPr/>
          <a:lstStyle/>
          <a:p>
            <a:r>
              <a:rPr lang="en-GB" dirty="0">
                <a:solidFill>
                  <a:srgbClr val="E94E1B"/>
                </a:solidFill>
              </a:rPr>
              <a:t>What can be done to improve OSH for young workers?</a:t>
            </a:r>
          </a:p>
        </p:txBody>
      </p:sp>
    </p:spTree>
    <p:extLst>
      <p:ext uri="{BB962C8B-B14F-4D97-AF65-F5344CB8AC3E}">
        <p14:creationId xmlns:p14="http://schemas.microsoft.com/office/powerpoint/2010/main" val="2902243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1ECF1B3E-FE10-3B40-847F-491E01665948}"/>
              </a:ext>
            </a:extLst>
          </p:cNvPr>
          <p:cNvSpPr>
            <a:spLocks noGrp="1"/>
          </p:cNvSpPr>
          <p:nvPr>
            <p:ph idx="4294967295"/>
          </p:nvPr>
        </p:nvSpPr>
        <p:spPr>
          <a:xfrm>
            <a:off x="1440897" y="694944"/>
            <a:ext cx="7074453" cy="5547360"/>
          </a:xfrm>
        </p:spPr>
        <p:txBody>
          <a:bodyPr>
            <a:normAutofit/>
          </a:bodyPr>
          <a:lstStyle/>
          <a:p>
            <a:pPr marL="0" indent="0">
              <a:buNone/>
            </a:pPr>
            <a:r>
              <a:rPr lang="en-GB" dirty="0">
                <a:solidFill>
                  <a:srgbClr val="E94E1B"/>
                </a:solidFill>
              </a:rPr>
              <a:t>Focus on 5 main areas related to OSH</a:t>
            </a:r>
          </a:p>
          <a:p>
            <a:endParaRPr lang="en-GB" sz="2400" dirty="0">
              <a:solidFill>
                <a:srgbClr val="E94E1B"/>
              </a:solidFill>
            </a:endParaRPr>
          </a:p>
        </p:txBody>
      </p:sp>
      <p:pic>
        <p:nvPicPr>
          <p:cNvPr id="4" name="Bild 3" descr="Krei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867" y="1262097"/>
            <a:ext cx="12333321" cy="8719275"/>
          </a:xfrm>
          <a:prstGeom prst="rect">
            <a:avLst/>
          </a:prstGeom>
        </p:spPr>
      </p:pic>
    </p:spTree>
    <p:extLst>
      <p:ext uri="{BB962C8B-B14F-4D97-AF65-F5344CB8AC3E}">
        <p14:creationId xmlns:p14="http://schemas.microsoft.com/office/powerpoint/2010/main" val="840543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4302F809-0709-FE4C-9478-4AB83A7385B1}"/>
              </a:ext>
            </a:extLst>
          </p:cNvPr>
          <p:cNvSpPr>
            <a:spLocks noGrp="1"/>
          </p:cNvSpPr>
          <p:nvPr>
            <p:ph idx="4294967295"/>
          </p:nvPr>
        </p:nvSpPr>
        <p:spPr>
          <a:xfrm>
            <a:off x="628650" y="694944"/>
            <a:ext cx="7886700" cy="948224"/>
          </a:xfrm>
        </p:spPr>
        <p:txBody>
          <a:bodyPr>
            <a:normAutofit/>
          </a:bodyPr>
          <a:lstStyle/>
          <a:p>
            <a:pPr marL="0" indent="0">
              <a:buClr>
                <a:schemeClr val="bg2">
                  <a:lumMod val="50000"/>
                </a:schemeClr>
              </a:buClr>
              <a:buSzPct val="120000"/>
              <a:buNone/>
            </a:pPr>
            <a:r>
              <a:rPr lang="en-US" sz="2400" dirty="0">
                <a:solidFill>
                  <a:schemeClr val="tx1"/>
                </a:solidFill>
              </a:rPr>
              <a:t>Improve</a:t>
            </a:r>
            <a:r>
              <a:rPr lang="en-GB" sz="2400" dirty="0">
                <a:solidFill>
                  <a:schemeClr val="tx1"/>
                </a:solidFill>
              </a:rPr>
              <a:t> the collection and analysis of </a:t>
            </a:r>
            <a:r>
              <a:rPr lang="en-GB" sz="2400" dirty="0">
                <a:solidFill>
                  <a:srgbClr val="E94E1B"/>
                </a:solidFill>
              </a:rPr>
              <a:t>data and information</a:t>
            </a:r>
            <a:r>
              <a:rPr lang="en-GB" sz="2400" b="1" dirty="0"/>
              <a:t> </a:t>
            </a:r>
            <a:r>
              <a:rPr lang="en-GB" sz="2400" dirty="0">
                <a:solidFill>
                  <a:schemeClr val="tx1"/>
                </a:solidFill>
              </a:rPr>
              <a:t>on OSH and young </a:t>
            </a:r>
            <a:r>
              <a:rPr lang="en-GB" sz="2400" dirty="0" smtClean="0">
                <a:solidFill>
                  <a:schemeClr val="tx1"/>
                </a:solidFill>
              </a:rPr>
              <a:t>workers</a:t>
            </a:r>
            <a:endParaRPr lang="en-GB" sz="2400" dirty="0">
              <a:solidFill>
                <a:schemeClr val="tx1"/>
              </a:solidFill>
            </a:endParaRPr>
          </a:p>
        </p:txBody>
      </p:sp>
      <p:pic>
        <p:nvPicPr>
          <p:cNvPr id="3" name="Bild 2"/>
          <p:cNvPicPr>
            <a:picLocks noChangeAspect="1"/>
          </p:cNvPicPr>
          <p:nvPr/>
        </p:nvPicPr>
        <p:blipFill>
          <a:blip r:embed="rId3"/>
          <a:stretch>
            <a:fillRect/>
          </a:stretch>
        </p:blipFill>
        <p:spPr>
          <a:xfrm>
            <a:off x="1725822" y="1643168"/>
            <a:ext cx="5706605" cy="4123609"/>
          </a:xfrm>
          <a:prstGeom prst="rect">
            <a:avLst/>
          </a:prstGeom>
        </p:spPr>
      </p:pic>
    </p:spTree>
    <p:extLst>
      <p:ext uri="{BB962C8B-B14F-4D97-AF65-F5344CB8AC3E}">
        <p14:creationId xmlns:p14="http://schemas.microsoft.com/office/powerpoint/2010/main" val="225124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E8BD6E22-55C8-154D-8433-21A0F30C3FC1}"/>
              </a:ext>
            </a:extLst>
          </p:cNvPr>
          <p:cNvSpPr>
            <a:spLocks noGrp="1"/>
          </p:cNvSpPr>
          <p:nvPr>
            <p:ph idx="4294967295"/>
          </p:nvPr>
        </p:nvSpPr>
        <p:spPr>
          <a:xfrm>
            <a:off x="628650" y="694944"/>
            <a:ext cx="7886700" cy="1185062"/>
          </a:xfrm>
        </p:spPr>
        <p:txBody>
          <a:bodyPr/>
          <a:lstStyle/>
          <a:p>
            <a:pPr marL="0" indent="0">
              <a:buClr>
                <a:schemeClr val="bg2">
                  <a:lumMod val="50000"/>
                </a:schemeClr>
              </a:buClr>
              <a:buSzPct val="120000"/>
              <a:buNone/>
            </a:pPr>
            <a:r>
              <a:rPr lang="en-GB" sz="2400" dirty="0">
                <a:solidFill>
                  <a:schemeClr val="tx1"/>
                </a:solidFill>
              </a:rPr>
              <a:t>Develop, update and implement </a:t>
            </a:r>
            <a:r>
              <a:rPr lang="en-GB" sz="2400" dirty="0">
                <a:solidFill>
                  <a:srgbClr val="E94E1B"/>
                </a:solidFill>
              </a:rPr>
              <a:t>policies, laws, regulations and guidelines </a:t>
            </a:r>
            <a:r>
              <a:rPr lang="en-GB" sz="2400" dirty="0">
                <a:solidFill>
                  <a:schemeClr val="tx1"/>
                </a:solidFill>
              </a:rPr>
              <a:t>to better protect </a:t>
            </a:r>
            <a:r>
              <a:rPr lang="en-US" sz="2400" dirty="0" smtClean="0">
                <a:solidFill>
                  <a:schemeClr val="tx1"/>
                </a:solidFill>
              </a:rPr>
              <a:t>the </a:t>
            </a:r>
            <a:r>
              <a:rPr lang="en-US" sz="2400" dirty="0">
                <a:solidFill>
                  <a:schemeClr val="tx1"/>
                </a:solidFill>
              </a:rPr>
              <a:t>safety and health of young workers</a:t>
            </a:r>
          </a:p>
          <a:p>
            <a:pPr marL="0" indent="0">
              <a:buClr>
                <a:schemeClr val="bg2">
                  <a:lumMod val="50000"/>
                </a:schemeClr>
              </a:buClr>
              <a:buSzPct val="120000"/>
              <a:buNone/>
            </a:pPr>
            <a:endParaRPr lang="en-US" dirty="0"/>
          </a:p>
        </p:txBody>
      </p:sp>
      <p:pic>
        <p:nvPicPr>
          <p:cNvPr id="3" name="Bild 2"/>
          <p:cNvPicPr>
            <a:picLocks noChangeAspect="1"/>
          </p:cNvPicPr>
          <p:nvPr/>
        </p:nvPicPr>
        <p:blipFill>
          <a:blip r:embed="rId3"/>
          <a:stretch>
            <a:fillRect/>
          </a:stretch>
        </p:blipFill>
        <p:spPr>
          <a:xfrm>
            <a:off x="1953758" y="1951291"/>
            <a:ext cx="5250729" cy="3470631"/>
          </a:xfrm>
          <a:prstGeom prst="rect">
            <a:avLst/>
          </a:prstGeom>
        </p:spPr>
      </p:pic>
    </p:spTree>
    <p:extLst>
      <p:ext uri="{BB962C8B-B14F-4D97-AF65-F5344CB8AC3E}">
        <p14:creationId xmlns:p14="http://schemas.microsoft.com/office/powerpoint/2010/main" val="944020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3098E4E8-AA4A-014A-AF39-095195FD9D14}"/>
              </a:ext>
            </a:extLst>
          </p:cNvPr>
          <p:cNvSpPr>
            <a:spLocks noGrp="1"/>
          </p:cNvSpPr>
          <p:nvPr>
            <p:ph idx="4294967295"/>
          </p:nvPr>
        </p:nvSpPr>
        <p:spPr>
          <a:xfrm>
            <a:off x="628650" y="694944"/>
            <a:ext cx="7512013" cy="1141171"/>
          </a:xfrm>
        </p:spPr>
        <p:txBody>
          <a:bodyPr>
            <a:normAutofit/>
          </a:bodyPr>
          <a:lstStyle/>
          <a:p>
            <a:pPr marL="0" indent="0">
              <a:buClr>
                <a:schemeClr val="bg2">
                  <a:lumMod val="50000"/>
                </a:schemeClr>
              </a:buClr>
              <a:buSzPct val="120000"/>
              <a:buNone/>
            </a:pPr>
            <a:r>
              <a:rPr lang="en-US" sz="2400" dirty="0">
                <a:solidFill>
                  <a:schemeClr val="tx1"/>
                </a:solidFill>
              </a:rPr>
              <a:t>Build</a:t>
            </a:r>
            <a:r>
              <a:rPr lang="en-US" sz="2400" dirty="0"/>
              <a:t> </a:t>
            </a:r>
            <a:r>
              <a:rPr lang="en-US" sz="2400" dirty="0">
                <a:solidFill>
                  <a:srgbClr val="E94E1B"/>
                </a:solidFill>
              </a:rPr>
              <a:t>capacity</a:t>
            </a:r>
            <a:r>
              <a:rPr lang="en-US" sz="2400" dirty="0"/>
              <a:t> </a:t>
            </a:r>
            <a:r>
              <a:rPr lang="en-US" sz="2400" dirty="0">
                <a:solidFill>
                  <a:schemeClr val="tx1"/>
                </a:solidFill>
              </a:rPr>
              <a:t>aimed at helping governments, employers and workers and their organizations address the OSH needs of young </a:t>
            </a:r>
            <a:r>
              <a:rPr lang="en-US" sz="2400" dirty="0" smtClean="0">
                <a:solidFill>
                  <a:schemeClr val="tx1"/>
                </a:solidFill>
              </a:rPr>
              <a:t>workers</a:t>
            </a:r>
            <a:endParaRPr lang="en-US" sz="2400" dirty="0">
              <a:solidFill>
                <a:schemeClr val="tx1"/>
              </a:solidFill>
            </a:endParaRPr>
          </a:p>
        </p:txBody>
      </p:sp>
      <p:pic>
        <p:nvPicPr>
          <p:cNvPr id="3" name="Bild 2"/>
          <p:cNvPicPr>
            <a:picLocks noChangeAspect="1"/>
          </p:cNvPicPr>
          <p:nvPr/>
        </p:nvPicPr>
        <p:blipFill>
          <a:blip r:embed="rId3"/>
          <a:stretch>
            <a:fillRect/>
          </a:stretch>
        </p:blipFill>
        <p:spPr>
          <a:xfrm>
            <a:off x="1953758" y="1959432"/>
            <a:ext cx="5282418" cy="3470631"/>
          </a:xfrm>
          <a:prstGeom prst="rect">
            <a:avLst/>
          </a:prstGeom>
        </p:spPr>
      </p:pic>
    </p:spTree>
    <p:extLst>
      <p:ext uri="{BB962C8B-B14F-4D97-AF65-F5344CB8AC3E}">
        <p14:creationId xmlns:p14="http://schemas.microsoft.com/office/powerpoint/2010/main" val="321248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AA80B1-C001-9146-BCAA-05FB28DACF1A}"/>
              </a:ext>
            </a:extLst>
          </p:cNvPr>
          <p:cNvSpPr>
            <a:spLocks noGrp="1"/>
          </p:cNvSpPr>
          <p:nvPr>
            <p:ph type="title"/>
          </p:nvPr>
        </p:nvSpPr>
        <p:spPr>
          <a:xfrm>
            <a:off x="628650" y="694944"/>
            <a:ext cx="7886700" cy="607162"/>
          </a:xfrm>
        </p:spPr>
        <p:txBody>
          <a:bodyPr/>
          <a:lstStyle/>
          <a:p>
            <a:r>
              <a:rPr lang="en-GB" dirty="0">
                <a:solidFill>
                  <a:srgbClr val="E94E1B"/>
                </a:solidFill>
              </a:rPr>
              <a:t>What is meant </a:t>
            </a:r>
            <a:r>
              <a:rPr lang="en-GB" dirty="0" smtClean="0">
                <a:solidFill>
                  <a:srgbClr val="E94E1B"/>
                </a:solidFill>
              </a:rPr>
              <a:t>by “young workers”?</a:t>
            </a:r>
            <a:endParaRPr lang="en-GB" dirty="0">
              <a:solidFill>
                <a:srgbClr val="E94E1B"/>
              </a:solidFill>
            </a:endParaRPr>
          </a:p>
        </p:txBody>
      </p:sp>
      <p:pic>
        <p:nvPicPr>
          <p:cNvPr id="10" name="Bild 9"/>
          <p:cNvPicPr>
            <a:picLocks noChangeAspect="1"/>
          </p:cNvPicPr>
          <p:nvPr/>
        </p:nvPicPr>
        <p:blipFill>
          <a:blip r:embed="rId3"/>
          <a:stretch>
            <a:fillRect/>
          </a:stretch>
        </p:blipFill>
        <p:spPr>
          <a:xfrm>
            <a:off x="1970032" y="1929602"/>
            <a:ext cx="5222402" cy="3458235"/>
          </a:xfrm>
          <a:prstGeom prst="rect">
            <a:avLst/>
          </a:prstGeom>
        </p:spPr>
      </p:pic>
    </p:spTree>
    <p:extLst>
      <p:ext uri="{BB962C8B-B14F-4D97-AF65-F5344CB8AC3E}">
        <p14:creationId xmlns:p14="http://schemas.microsoft.com/office/powerpoint/2010/main" val="2684534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2E615916-1ECC-D841-B557-E32BB367A9E1}"/>
              </a:ext>
            </a:extLst>
          </p:cNvPr>
          <p:cNvSpPr>
            <a:spLocks noGrp="1"/>
          </p:cNvSpPr>
          <p:nvPr>
            <p:ph idx="4294967295"/>
          </p:nvPr>
        </p:nvSpPr>
        <p:spPr>
          <a:xfrm>
            <a:off x="628650" y="694944"/>
            <a:ext cx="7479451" cy="1148486"/>
          </a:xfrm>
        </p:spPr>
        <p:txBody>
          <a:bodyPr>
            <a:normAutofit/>
          </a:bodyPr>
          <a:lstStyle/>
          <a:p>
            <a:pPr marL="0" indent="0">
              <a:buClr>
                <a:schemeClr val="bg2">
                  <a:lumMod val="50000"/>
                </a:schemeClr>
              </a:buClr>
              <a:buSzPct val="120000"/>
              <a:buNone/>
            </a:pPr>
            <a:r>
              <a:rPr lang="en-GB" sz="2400" dirty="0">
                <a:solidFill>
                  <a:schemeClr val="tx1"/>
                </a:solidFill>
              </a:rPr>
              <a:t>Integrate OSH into general and vocational </a:t>
            </a:r>
            <a:r>
              <a:rPr lang="en-GB" sz="2400" dirty="0">
                <a:solidFill>
                  <a:srgbClr val="E94E1B"/>
                </a:solidFill>
              </a:rPr>
              <a:t>education</a:t>
            </a:r>
            <a:r>
              <a:rPr lang="en-GB" sz="2400" dirty="0"/>
              <a:t> </a:t>
            </a:r>
            <a:r>
              <a:rPr lang="en-GB" sz="2400" dirty="0">
                <a:solidFill>
                  <a:schemeClr val="tx1"/>
                </a:solidFill>
              </a:rPr>
              <a:t>to build a safer and healthier generation of </a:t>
            </a:r>
            <a:r>
              <a:rPr lang="en-GB" sz="2400" dirty="0" smtClean="0">
                <a:solidFill>
                  <a:schemeClr val="tx1"/>
                </a:solidFill>
              </a:rPr>
              <a:t>workers</a:t>
            </a:r>
            <a:endParaRPr lang="en-GB" sz="2400" dirty="0">
              <a:solidFill>
                <a:schemeClr val="tx1"/>
              </a:solidFill>
            </a:endParaRPr>
          </a:p>
        </p:txBody>
      </p:sp>
      <p:pic>
        <p:nvPicPr>
          <p:cNvPr id="3" name="Bild 2"/>
          <p:cNvPicPr>
            <a:picLocks noChangeAspect="1"/>
          </p:cNvPicPr>
          <p:nvPr/>
        </p:nvPicPr>
        <p:blipFill>
          <a:blip r:embed="rId3"/>
          <a:stretch>
            <a:fillRect/>
          </a:stretch>
        </p:blipFill>
        <p:spPr>
          <a:xfrm>
            <a:off x="982776" y="1959432"/>
            <a:ext cx="7320701" cy="3469643"/>
          </a:xfrm>
          <a:prstGeom prst="rect">
            <a:avLst/>
          </a:prstGeom>
        </p:spPr>
      </p:pic>
    </p:spTree>
    <p:extLst>
      <p:ext uri="{BB962C8B-B14F-4D97-AF65-F5344CB8AC3E}">
        <p14:creationId xmlns:p14="http://schemas.microsoft.com/office/powerpoint/2010/main" val="897129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stretch>
            <a:fillRect/>
          </a:stretch>
        </p:blipFill>
        <p:spPr>
          <a:xfrm>
            <a:off x="1953758" y="1959432"/>
            <a:ext cx="5282418" cy="3477222"/>
          </a:xfrm>
          <a:prstGeom prst="rect">
            <a:avLst/>
          </a:prstGeom>
        </p:spPr>
      </p:pic>
      <p:sp>
        <p:nvSpPr>
          <p:cNvPr id="2" name="Segnaposto contenuto 1">
            <a:extLst>
              <a:ext uri="{FF2B5EF4-FFF2-40B4-BE49-F238E27FC236}">
                <a16:creationId xmlns:a16="http://schemas.microsoft.com/office/drawing/2014/main" xmlns="" id="{D7B07827-9C48-DE45-8064-1F1CB2400207}"/>
              </a:ext>
            </a:extLst>
          </p:cNvPr>
          <p:cNvSpPr>
            <a:spLocks noGrp="1"/>
          </p:cNvSpPr>
          <p:nvPr>
            <p:ph idx="4294967295"/>
          </p:nvPr>
        </p:nvSpPr>
        <p:spPr>
          <a:xfrm>
            <a:off x="628650" y="694944"/>
            <a:ext cx="7886700" cy="987552"/>
          </a:xfrm>
        </p:spPr>
        <p:txBody>
          <a:bodyPr>
            <a:normAutofit/>
          </a:bodyPr>
          <a:lstStyle/>
          <a:p>
            <a:pPr marL="0" indent="0">
              <a:buClr>
                <a:schemeClr val="bg2">
                  <a:lumMod val="50000"/>
                </a:schemeClr>
              </a:buClr>
              <a:buSzPct val="120000"/>
              <a:buNone/>
            </a:pPr>
            <a:r>
              <a:rPr lang="en-US" sz="2400" dirty="0">
                <a:solidFill>
                  <a:schemeClr val="tx1"/>
                </a:solidFill>
              </a:rPr>
              <a:t>Strengthen</a:t>
            </a:r>
            <a:r>
              <a:rPr lang="en-GB" sz="2400" dirty="0"/>
              <a:t> </a:t>
            </a:r>
            <a:r>
              <a:rPr lang="en-GB" sz="2400" dirty="0">
                <a:solidFill>
                  <a:srgbClr val="E94E1B"/>
                </a:solidFill>
              </a:rPr>
              <a:t>advocacy, awareness and research</a:t>
            </a:r>
            <a:r>
              <a:rPr lang="en-GB" sz="2400" dirty="0"/>
              <a:t> </a:t>
            </a:r>
            <a:r>
              <a:rPr lang="en-GB" sz="2400" dirty="0">
                <a:solidFill>
                  <a:schemeClr val="tx1"/>
                </a:solidFill>
              </a:rPr>
              <a:t>on young workers’ vulnerability to OSH hazards and </a:t>
            </a:r>
            <a:r>
              <a:rPr lang="en-GB" sz="2400" dirty="0" smtClean="0">
                <a:solidFill>
                  <a:schemeClr val="tx1"/>
                </a:solidFill>
              </a:rPr>
              <a:t>risk</a:t>
            </a:r>
            <a:endParaRPr lang="en-GB" sz="2400" dirty="0">
              <a:solidFill>
                <a:schemeClr val="tx1"/>
              </a:solidFill>
            </a:endParaRPr>
          </a:p>
        </p:txBody>
      </p:sp>
    </p:spTree>
    <p:extLst>
      <p:ext uri="{BB962C8B-B14F-4D97-AF65-F5344CB8AC3E}">
        <p14:creationId xmlns:p14="http://schemas.microsoft.com/office/powerpoint/2010/main" val="1895318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AC1CA-CD48-CD44-BDFE-211922D7B069}"/>
              </a:ext>
            </a:extLst>
          </p:cNvPr>
          <p:cNvSpPr>
            <a:spLocks noGrp="1"/>
          </p:cNvSpPr>
          <p:nvPr>
            <p:ph type="title"/>
          </p:nvPr>
        </p:nvSpPr>
        <p:spPr>
          <a:xfrm>
            <a:off x="628650" y="694944"/>
            <a:ext cx="7886700" cy="738835"/>
          </a:xfrm>
        </p:spPr>
        <p:txBody>
          <a:bodyPr/>
          <a:lstStyle/>
          <a:p>
            <a:r>
              <a:rPr lang="en-GB" dirty="0">
                <a:solidFill>
                  <a:srgbClr val="E94E1B"/>
                </a:solidFill>
              </a:rPr>
              <a:t>The voice of young workers on OSH matters</a:t>
            </a:r>
          </a:p>
        </p:txBody>
      </p:sp>
      <p:pic>
        <p:nvPicPr>
          <p:cNvPr id="4" name="Bild 3"/>
          <p:cNvPicPr>
            <a:picLocks noChangeAspect="1"/>
          </p:cNvPicPr>
          <p:nvPr/>
        </p:nvPicPr>
        <p:blipFill>
          <a:blip r:embed="rId3"/>
          <a:stretch>
            <a:fillRect/>
          </a:stretch>
        </p:blipFill>
        <p:spPr>
          <a:xfrm>
            <a:off x="1953758" y="1959432"/>
            <a:ext cx="5282418" cy="3541220"/>
          </a:xfrm>
          <a:prstGeom prst="rect">
            <a:avLst/>
          </a:prstGeom>
        </p:spPr>
      </p:pic>
    </p:spTree>
    <p:extLst>
      <p:ext uri="{BB962C8B-B14F-4D97-AF65-F5344CB8AC3E}">
        <p14:creationId xmlns:p14="http://schemas.microsoft.com/office/powerpoint/2010/main" val="3665459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D5BB2D4F-74AF-BF40-BA05-5312E8E80811}"/>
              </a:ext>
            </a:extLst>
          </p:cNvPr>
          <p:cNvSpPr>
            <a:spLocks noGrp="1"/>
          </p:cNvSpPr>
          <p:nvPr>
            <p:ph idx="4294967295"/>
          </p:nvPr>
        </p:nvSpPr>
        <p:spPr>
          <a:xfrm>
            <a:off x="628650" y="694943"/>
            <a:ext cx="7503873" cy="5622679"/>
          </a:xfrm>
        </p:spPr>
        <p:txBody>
          <a:bodyPr>
            <a:normAutofit/>
          </a:bodyPr>
          <a:lstStyle/>
          <a:p>
            <a:pPr marL="0" indent="0">
              <a:buClr>
                <a:schemeClr val="bg2">
                  <a:lumMod val="50000"/>
                </a:schemeClr>
              </a:buClr>
              <a:buSzPct val="120000"/>
              <a:buNone/>
            </a:pPr>
            <a:r>
              <a:rPr lang="en-GB" sz="2400" dirty="0">
                <a:solidFill>
                  <a:schemeClr val="tx1"/>
                </a:solidFill>
              </a:rPr>
              <a:t>Engage young workers in </a:t>
            </a:r>
            <a:r>
              <a:rPr lang="en-GB" sz="2400" dirty="0">
                <a:solidFill>
                  <a:srgbClr val="E94E1B"/>
                </a:solidFill>
              </a:rPr>
              <a:t>building a culture of prevention on OSH</a:t>
            </a:r>
          </a:p>
          <a:p>
            <a:pPr lvl="1">
              <a:spcBef>
                <a:spcPts val="1200"/>
              </a:spcBef>
              <a:buClr>
                <a:srgbClr val="E94E1B"/>
              </a:buClr>
              <a:buSzPct val="110000"/>
              <a:buFont typeface="Arial"/>
              <a:buChar char="•"/>
            </a:pPr>
            <a:r>
              <a:rPr lang="en-GB" sz="2400" dirty="0" smtClean="0">
                <a:solidFill>
                  <a:schemeClr val="tx1"/>
                </a:solidFill>
              </a:rPr>
              <a:t>Provide </a:t>
            </a:r>
            <a:r>
              <a:rPr lang="en-GB" sz="2400" dirty="0">
                <a:solidFill>
                  <a:schemeClr val="tx1"/>
                </a:solidFill>
              </a:rPr>
              <a:t>youth with the </a:t>
            </a:r>
            <a:r>
              <a:rPr lang="en-GB" sz="2400" dirty="0">
                <a:solidFill>
                  <a:srgbClr val="E94E1B"/>
                </a:solidFill>
              </a:rPr>
              <a:t>resources and the opportunities</a:t>
            </a:r>
            <a:r>
              <a:rPr lang="en-GB" sz="2400" b="1" dirty="0">
                <a:solidFill>
                  <a:srgbClr val="E94E1B"/>
                </a:solidFill>
              </a:rPr>
              <a:t> </a:t>
            </a:r>
            <a:r>
              <a:rPr lang="en-GB" sz="2400" dirty="0">
                <a:solidFill>
                  <a:schemeClr val="tx1"/>
                </a:solidFill>
              </a:rPr>
              <a:t>they need to meet the challenge of determining their </a:t>
            </a:r>
            <a:r>
              <a:rPr lang="en-GB" sz="2400" dirty="0" smtClean="0">
                <a:solidFill>
                  <a:schemeClr val="tx1"/>
                </a:solidFill>
              </a:rPr>
              <a:t>future</a:t>
            </a:r>
          </a:p>
          <a:p>
            <a:pPr lvl="1">
              <a:spcBef>
                <a:spcPts val="1200"/>
              </a:spcBef>
              <a:buClr>
                <a:srgbClr val="E94E1B"/>
              </a:buClr>
              <a:buSzPct val="110000"/>
              <a:buFont typeface="Arial"/>
              <a:buChar char="•"/>
            </a:pPr>
            <a:r>
              <a:rPr lang="en-GB" sz="2400" dirty="0" smtClean="0">
                <a:solidFill>
                  <a:srgbClr val="E94E1B"/>
                </a:solidFill>
              </a:rPr>
              <a:t>Involve </a:t>
            </a:r>
            <a:r>
              <a:rPr lang="en-GB" sz="2400" dirty="0">
                <a:solidFill>
                  <a:schemeClr val="tx1"/>
                </a:solidFill>
              </a:rPr>
              <a:t>young workers and their organizations in the development and implementation of measures and programmes aimed at preventing occupational accidents and diseases</a:t>
            </a:r>
          </a:p>
          <a:p>
            <a:endParaRPr lang="en-GB" sz="2400" dirty="0"/>
          </a:p>
        </p:txBody>
      </p:sp>
    </p:spTree>
    <p:extLst>
      <p:ext uri="{BB962C8B-B14F-4D97-AF65-F5344CB8AC3E}">
        <p14:creationId xmlns:p14="http://schemas.microsoft.com/office/powerpoint/2010/main" val="354971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1BA88124-B121-7D44-9A7D-421446F6BED0}"/>
              </a:ext>
            </a:extLst>
          </p:cNvPr>
          <p:cNvSpPr>
            <a:spLocks noGrp="1"/>
          </p:cNvSpPr>
          <p:nvPr>
            <p:ph idx="4294967295"/>
          </p:nvPr>
        </p:nvSpPr>
        <p:spPr>
          <a:xfrm>
            <a:off x="628650" y="694943"/>
            <a:ext cx="8358642" cy="5850635"/>
          </a:xfrm>
        </p:spPr>
        <p:txBody>
          <a:bodyPr>
            <a:normAutofit/>
          </a:bodyPr>
          <a:lstStyle/>
          <a:p>
            <a:pPr marL="0" indent="0">
              <a:buNone/>
            </a:pPr>
            <a:r>
              <a:rPr lang="en-GB" sz="2400" dirty="0" smtClean="0">
                <a:solidFill>
                  <a:srgbClr val="E94E1B"/>
                </a:solidFill>
                <a:latin typeface="Avenir Next Regular"/>
                <a:cs typeface="Avenir Next Regular"/>
              </a:rPr>
              <a:t>Safe Youth @ Work </a:t>
            </a:r>
            <a:r>
              <a:rPr lang="en-GB" sz="2400" dirty="0">
                <a:solidFill>
                  <a:srgbClr val="E94E1B"/>
                </a:solidFill>
                <a:latin typeface="Avenir Next Regular"/>
                <a:cs typeface="Avenir Next Regular"/>
              </a:rPr>
              <a:t>Action </a:t>
            </a:r>
            <a:r>
              <a:rPr lang="en-GB" sz="2400" dirty="0" smtClean="0">
                <a:solidFill>
                  <a:srgbClr val="E94E1B"/>
                </a:solidFill>
                <a:latin typeface="Avenir Next Regular"/>
                <a:cs typeface="Avenir Next Regular"/>
              </a:rPr>
              <a:t>Plan</a:t>
            </a:r>
          </a:p>
          <a:p>
            <a:pPr marL="0" indent="0">
              <a:buNone/>
            </a:pPr>
            <a:endParaRPr lang="en-GB" sz="2400" dirty="0">
              <a:latin typeface="Avenir Next Regular"/>
              <a:cs typeface="Avenir Next Regular"/>
            </a:endParaRPr>
          </a:p>
          <a:p>
            <a:pPr>
              <a:spcBef>
                <a:spcPts val="600"/>
              </a:spcBef>
              <a:spcAft>
                <a:spcPts val="100"/>
              </a:spcAft>
              <a:buClr>
                <a:srgbClr val="E94E1B"/>
              </a:buClr>
              <a:buSzPct val="110000"/>
              <a:buFont typeface="Arial"/>
              <a:buChar char="•"/>
            </a:pPr>
            <a:r>
              <a:rPr lang="en-GB" sz="2400" dirty="0" smtClean="0">
                <a:solidFill>
                  <a:schemeClr val="tx1"/>
                </a:solidFill>
                <a:latin typeface="Avenir Next Regular"/>
                <a:cs typeface="Avenir Next Regular"/>
              </a:rPr>
              <a:t>September </a:t>
            </a:r>
            <a:r>
              <a:rPr lang="en-GB" sz="2400" dirty="0">
                <a:solidFill>
                  <a:schemeClr val="tx1"/>
                </a:solidFill>
                <a:latin typeface="Avenir Next Regular"/>
                <a:cs typeface="Avenir Next Regular"/>
              </a:rPr>
              <a:t>2017: </a:t>
            </a:r>
            <a:r>
              <a:rPr lang="en-GB" sz="2400" dirty="0" smtClean="0">
                <a:solidFill>
                  <a:schemeClr val="tx1"/>
                </a:solidFill>
                <a:latin typeface="Avenir Next Regular"/>
                <a:cs typeface="Avenir Next Regular"/>
              </a:rPr>
              <a:t>Safe Youth @ Work </a:t>
            </a:r>
            <a:r>
              <a:rPr lang="en-GB" sz="2400" dirty="0">
                <a:solidFill>
                  <a:schemeClr val="tx1"/>
                </a:solidFill>
                <a:latin typeface="Avenir Next Regular"/>
                <a:cs typeface="Avenir Next Regular"/>
              </a:rPr>
              <a:t>Congress </a:t>
            </a:r>
          </a:p>
          <a:p>
            <a:pPr>
              <a:spcBef>
                <a:spcPts val="600"/>
              </a:spcBef>
              <a:spcAft>
                <a:spcPts val="100"/>
              </a:spcAft>
              <a:buClr>
                <a:srgbClr val="E94E1B"/>
              </a:buClr>
              <a:buSzPct val="110000"/>
              <a:buFont typeface="Arial"/>
              <a:buChar char="•"/>
            </a:pPr>
            <a:r>
              <a:rPr lang="en-GB" sz="2400" dirty="0" smtClean="0">
                <a:solidFill>
                  <a:schemeClr val="tx1"/>
                </a:solidFill>
                <a:latin typeface="Avenir Next Regular"/>
                <a:cs typeface="Avenir Next Regular"/>
              </a:rPr>
              <a:t>Consultative </a:t>
            </a:r>
            <a:r>
              <a:rPr lang="en-GB" sz="2400" dirty="0">
                <a:solidFill>
                  <a:schemeClr val="tx1"/>
                </a:solidFill>
                <a:latin typeface="Avenir Next Regular"/>
                <a:cs typeface="Avenir Next Regular"/>
              </a:rPr>
              <a:t>sessions with youth champions during </a:t>
            </a:r>
            <a:r>
              <a:rPr lang="en-GB" sz="2400" dirty="0" smtClean="0">
                <a:solidFill>
                  <a:schemeClr val="tx1"/>
                </a:solidFill>
                <a:latin typeface="Avenir Next Regular"/>
                <a:cs typeface="Avenir Next Regular"/>
              </a:rPr>
              <a:t>high </a:t>
            </a:r>
            <a:r>
              <a:rPr lang="en-GB" sz="2400" dirty="0">
                <a:solidFill>
                  <a:schemeClr val="tx1"/>
                </a:solidFill>
                <a:latin typeface="Avenir Next Regular"/>
                <a:cs typeface="Avenir Next Regular"/>
              </a:rPr>
              <a:t>level international and regional </a:t>
            </a:r>
            <a:r>
              <a:rPr lang="en-GB" sz="2400" dirty="0" smtClean="0">
                <a:solidFill>
                  <a:schemeClr val="tx1"/>
                </a:solidFill>
                <a:latin typeface="Avenir Next Regular"/>
                <a:cs typeface="Avenir Next Regular"/>
              </a:rPr>
              <a:t>forums</a:t>
            </a:r>
            <a:endParaRPr lang="de-DE" sz="2400" b="1" dirty="0" smtClean="0">
              <a:solidFill>
                <a:schemeClr val="tx1"/>
              </a:solidFill>
              <a:latin typeface="Avenir Next Regular"/>
              <a:cs typeface="Avenir Next Regular"/>
            </a:endParaRPr>
          </a:p>
          <a:p>
            <a:pPr>
              <a:spcBef>
                <a:spcPts val="100"/>
              </a:spcBef>
              <a:spcAft>
                <a:spcPts val="100"/>
              </a:spcAft>
              <a:buClr>
                <a:srgbClr val="E94E1B"/>
              </a:buClr>
              <a:buSzPct val="110000"/>
              <a:buFont typeface="Arial"/>
              <a:buChar char="•"/>
            </a:pPr>
            <a:r>
              <a:rPr lang="en-GB" sz="2400" dirty="0" smtClean="0">
                <a:solidFill>
                  <a:schemeClr val="tx1"/>
                </a:solidFill>
                <a:latin typeface="Avenir Next Regular"/>
                <a:cs typeface="Avenir Next Regular"/>
              </a:rPr>
              <a:t>Inputs from OSH experts</a:t>
            </a:r>
            <a:r>
              <a:rPr lang="it-IT" sz="2400" dirty="0" smtClean="0">
                <a:solidFill>
                  <a:schemeClr val="tx1"/>
                </a:solidFill>
                <a:latin typeface="Avenir Next Regular"/>
                <a:cs typeface="Avenir Next Regular"/>
              </a:rPr>
              <a:t>	</a:t>
            </a:r>
            <a:endParaRPr lang="de-DE" sz="2400" b="1" dirty="0">
              <a:solidFill>
                <a:schemeClr val="tx1"/>
              </a:solidFill>
              <a:latin typeface="Avenir Next Regular"/>
              <a:cs typeface="Avenir Next Regular"/>
            </a:endParaRPr>
          </a:p>
          <a:p>
            <a:pPr>
              <a:spcBef>
                <a:spcPts val="100"/>
              </a:spcBef>
              <a:spcAft>
                <a:spcPts val="100"/>
              </a:spcAft>
              <a:buClr>
                <a:srgbClr val="E94E1B"/>
              </a:buClr>
              <a:buSzPct val="110000"/>
              <a:buFont typeface="Arial"/>
              <a:buChar char="•"/>
            </a:pPr>
            <a:r>
              <a:rPr lang="en-GB" sz="2400" dirty="0" smtClean="0">
                <a:solidFill>
                  <a:schemeClr val="tx1"/>
                </a:solidFill>
                <a:latin typeface="Avenir Next Regular"/>
                <a:cs typeface="Avenir Next Regular"/>
              </a:rPr>
              <a:t>Drafting </a:t>
            </a:r>
            <a:r>
              <a:rPr lang="en-GB" sz="2400" dirty="0">
                <a:solidFill>
                  <a:schemeClr val="tx1"/>
                </a:solidFill>
                <a:latin typeface="Avenir Next Regular"/>
                <a:cs typeface="Avenir Next Regular"/>
              </a:rPr>
              <a:t>committee in ILO HQ Geneva </a:t>
            </a:r>
            <a:r>
              <a:rPr lang="it-IT" sz="2400" dirty="0">
                <a:solidFill>
                  <a:schemeClr val="tx1"/>
                </a:solidFill>
                <a:latin typeface="Avenir Next Regular"/>
                <a:cs typeface="Avenir Next Regular"/>
              </a:rPr>
              <a:t>	</a:t>
            </a:r>
            <a:endParaRPr lang="de-DE" sz="2400" b="1" dirty="0">
              <a:solidFill>
                <a:schemeClr val="tx1"/>
              </a:solidFill>
              <a:latin typeface="Avenir Next Regular"/>
              <a:cs typeface="Avenir Next Regular"/>
            </a:endParaRPr>
          </a:p>
          <a:p>
            <a:pPr>
              <a:spcBef>
                <a:spcPts val="100"/>
              </a:spcBef>
              <a:spcAft>
                <a:spcPts val="100"/>
              </a:spcAft>
              <a:buClr>
                <a:srgbClr val="E94E1B"/>
              </a:buClr>
              <a:buSzPct val="110000"/>
              <a:buFont typeface="Arial"/>
              <a:buChar char="•"/>
            </a:pPr>
            <a:r>
              <a:rPr lang="en-GB" sz="2400" dirty="0" smtClean="0">
                <a:solidFill>
                  <a:schemeClr val="tx1"/>
                </a:solidFill>
                <a:latin typeface="Avenir Next Regular"/>
                <a:cs typeface="Avenir Next Regular"/>
              </a:rPr>
              <a:t>April </a:t>
            </a:r>
            <a:r>
              <a:rPr lang="en-GB" sz="2400" dirty="0">
                <a:solidFill>
                  <a:schemeClr val="tx1"/>
                </a:solidFill>
                <a:latin typeface="Avenir Next Regular"/>
                <a:cs typeface="Avenir Next Regular"/>
              </a:rPr>
              <a:t>2018: Launch of the </a:t>
            </a:r>
            <a:r>
              <a:rPr lang="en-GB" sz="2400" dirty="0" smtClean="0">
                <a:solidFill>
                  <a:schemeClr val="tx1"/>
                </a:solidFill>
                <a:latin typeface="Avenir Next Regular"/>
                <a:cs typeface="Avenir Next Regular"/>
              </a:rPr>
              <a:t>Safe Youth @ Work</a:t>
            </a:r>
            <a:r>
              <a:rPr lang="en-GB" sz="2400" i="1" dirty="0" smtClean="0">
                <a:solidFill>
                  <a:schemeClr val="tx1"/>
                </a:solidFill>
                <a:latin typeface="Avenir Next Regular"/>
                <a:cs typeface="Avenir Next Regular"/>
              </a:rPr>
              <a:t> </a:t>
            </a:r>
            <a:r>
              <a:rPr lang="en-GB" sz="2400" dirty="0">
                <a:solidFill>
                  <a:srgbClr val="E94E1B"/>
                </a:solidFill>
                <a:latin typeface="Avenir Next Regular"/>
                <a:cs typeface="Avenir Next Regular"/>
              </a:rPr>
              <a:t>Action Plan</a:t>
            </a:r>
          </a:p>
        </p:txBody>
      </p:sp>
    </p:spTree>
    <p:extLst>
      <p:ext uri="{BB962C8B-B14F-4D97-AF65-F5344CB8AC3E}">
        <p14:creationId xmlns:p14="http://schemas.microsoft.com/office/powerpoint/2010/main" val="2200928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ILO-Hintergrundheller-warm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43000" y="-1143001"/>
            <a:ext cx="6857999" cy="9144004"/>
          </a:xfrm>
          <a:prstGeom prst="rect">
            <a:avLst/>
          </a:prstGeom>
        </p:spPr>
      </p:pic>
      <p:sp>
        <p:nvSpPr>
          <p:cNvPr id="3" name="Titolo 2">
            <a:extLst>
              <a:ext uri="{FF2B5EF4-FFF2-40B4-BE49-F238E27FC236}">
                <a16:creationId xmlns:a16="http://schemas.microsoft.com/office/drawing/2014/main" xmlns="" id="{14680477-2F1C-A34D-9190-0E44135E0732}"/>
              </a:ext>
            </a:extLst>
          </p:cNvPr>
          <p:cNvSpPr>
            <a:spLocks noGrp="1"/>
          </p:cNvSpPr>
          <p:nvPr>
            <p:ph type="title"/>
          </p:nvPr>
        </p:nvSpPr>
        <p:spPr/>
        <p:txBody>
          <a:bodyPr>
            <a:normAutofit/>
          </a:bodyPr>
          <a:lstStyle/>
          <a:p>
            <a:r>
              <a:rPr lang="en-GB" dirty="0">
                <a:solidFill>
                  <a:srgbClr val="E94E1B"/>
                </a:solidFill>
                <a:latin typeface="Avenir Next Regular"/>
                <a:cs typeface="Avenir Next Regular"/>
              </a:rPr>
              <a:t/>
            </a:r>
            <a:br>
              <a:rPr lang="en-GB" dirty="0">
                <a:solidFill>
                  <a:srgbClr val="E94E1B"/>
                </a:solidFill>
                <a:latin typeface="Avenir Next Regular"/>
                <a:cs typeface="Avenir Next Regular"/>
              </a:rPr>
            </a:br>
            <a:r>
              <a:rPr lang="en-GB" dirty="0">
                <a:solidFill>
                  <a:srgbClr val="E94E1B"/>
                </a:solidFill>
                <a:latin typeface="Avenir Next Regular"/>
                <a:cs typeface="Avenir Next Regular"/>
              </a:rPr>
              <a:t/>
            </a:r>
            <a:br>
              <a:rPr lang="en-GB" dirty="0">
                <a:solidFill>
                  <a:srgbClr val="E94E1B"/>
                </a:solidFill>
                <a:latin typeface="Avenir Next Regular"/>
                <a:cs typeface="Avenir Next Regular"/>
              </a:rPr>
            </a:br>
            <a:r>
              <a:rPr lang="en-GB" dirty="0">
                <a:solidFill>
                  <a:srgbClr val="E94E1B"/>
                </a:solidFill>
                <a:latin typeface="Avenir Next Regular"/>
                <a:cs typeface="Avenir Next Regular"/>
              </a:rPr>
              <a:t>Thank you!</a:t>
            </a:r>
          </a:p>
        </p:txBody>
      </p:sp>
      <p:sp>
        <p:nvSpPr>
          <p:cNvPr id="4" name="Sottotitolo 1">
            <a:extLst>
              <a:ext uri="{FF2B5EF4-FFF2-40B4-BE49-F238E27FC236}">
                <a16:creationId xmlns:a16="http://schemas.microsoft.com/office/drawing/2014/main" xmlns="" id="{966FF23F-586E-5940-A3F0-8E7E0B508167}"/>
              </a:ext>
            </a:extLst>
          </p:cNvPr>
          <p:cNvSpPr txBox="1">
            <a:spLocks/>
          </p:cNvSpPr>
          <p:nvPr/>
        </p:nvSpPr>
        <p:spPr>
          <a:xfrm>
            <a:off x="292917" y="4477697"/>
            <a:ext cx="3189313" cy="23803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spcAft>
                <a:spcPts val="600"/>
              </a:spcAft>
              <a:buSzPct val="70000"/>
              <a:buFont typeface="Wingdings" pitchFamily="2" charset="2"/>
              <a:buNone/>
              <a:defRPr sz="2400" b="0" i="0" kern="1200">
                <a:solidFill>
                  <a:schemeClr val="tx1"/>
                </a:solidFill>
                <a:latin typeface="Avenir Next"/>
                <a:ea typeface="+mn-ea"/>
                <a:cs typeface="+mn-cs"/>
              </a:defRPr>
            </a:lvl1pPr>
            <a:lvl2pPr marL="457200" indent="0" algn="ctr" defTabSz="914400" rtl="0" eaLnBrk="1" latinLnBrk="0" hangingPunct="1">
              <a:lnSpc>
                <a:spcPct val="90000"/>
              </a:lnSpc>
              <a:spcBef>
                <a:spcPts val="0"/>
              </a:spcBef>
              <a:spcAft>
                <a:spcPts val="600"/>
              </a:spcAft>
              <a:buSzPct val="70000"/>
              <a:buFont typeface="Wingdings" pitchFamily="2" charset="2"/>
              <a:buNone/>
              <a:defRPr sz="2000" b="0" i="0" kern="1200">
                <a:solidFill>
                  <a:schemeClr val="tx1"/>
                </a:solidFill>
                <a:latin typeface="Avenir Next"/>
                <a:ea typeface="+mn-ea"/>
                <a:cs typeface="+mn-cs"/>
              </a:defRPr>
            </a:lvl2pPr>
            <a:lvl3pPr marL="914400" indent="0" algn="ctr" defTabSz="914400" rtl="0" eaLnBrk="1" latinLnBrk="0" hangingPunct="1">
              <a:lnSpc>
                <a:spcPct val="90000"/>
              </a:lnSpc>
              <a:spcBef>
                <a:spcPts val="0"/>
              </a:spcBef>
              <a:spcAft>
                <a:spcPts val="600"/>
              </a:spcAft>
              <a:buSzPct val="70000"/>
              <a:buFont typeface="Wingdings" pitchFamily="2" charset="2"/>
              <a:buNone/>
              <a:defRPr sz="1800" b="0" i="0" kern="1200">
                <a:solidFill>
                  <a:schemeClr val="tx1"/>
                </a:solidFill>
                <a:latin typeface="Avenir Nex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smtClean="0">
                <a:solidFill>
                  <a:srgbClr val="813B35"/>
                </a:solidFill>
                <a:latin typeface="Avenir Next Regular"/>
                <a:cs typeface="Avenir Next Regular"/>
              </a:rPr>
              <a:t>28</a:t>
            </a:r>
            <a:r>
              <a:rPr lang="en-GB" sz="1800" baseline="30000" dirty="0" smtClean="0">
                <a:solidFill>
                  <a:srgbClr val="813B35"/>
                </a:solidFill>
                <a:latin typeface="Avenir Next Regular"/>
                <a:cs typeface="Avenir Next Regular"/>
              </a:rPr>
              <a:t> </a:t>
            </a:r>
            <a:r>
              <a:rPr lang="en-GB" sz="1800" dirty="0" smtClean="0">
                <a:solidFill>
                  <a:srgbClr val="813B35"/>
                </a:solidFill>
                <a:latin typeface="Avenir Next Regular"/>
                <a:cs typeface="Avenir Next Regular"/>
              </a:rPr>
              <a:t>April 2018</a:t>
            </a:r>
          </a:p>
          <a:p>
            <a:pPr algn="l"/>
            <a:r>
              <a:rPr lang="en-GB" sz="1800" dirty="0" smtClean="0">
                <a:solidFill>
                  <a:srgbClr val="813B35"/>
                </a:solidFill>
                <a:latin typeface="Avenir Next Demi Bold"/>
                <a:cs typeface="Avenir Next Demi Bold"/>
              </a:rPr>
              <a:t>World Day for Safety </a:t>
            </a:r>
          </a:p>
          <a:p>
            <a:pPr algn="l"/>
            <a:r>
              <a:rPr lang="en-GB" sz="1800" dirty="0" smtClean="0">
                <a:solidFill>
                  <a:srgbClr val="813B35"/>
                </a:solidFill>
                <a:latin typeface="Avenir Next Demi Bold"/>
                <a:cs typeface="Avenir Next Demi Bold"/>
              </a:rPr>
              <a:t>and Health at Work</a:t>
            </a:r>
          </a:p>
          <a:p>
            <a:pPr algn="l"/>
            <a:endParaRPr lang="en-GB" sz="1800" dirty="0">
              <a:solidFill>
                <a:srgbClr val="813B35"/>
              </a:solidFill>
              <a:latin typeface="Avenir Next Demi Bold"/>
              <a:cs typeface="Avenir Next Demi Bold"/>
            </a:endParaRPr>
          </a:p>
          <a:p>
            <a:pPr algn="l"/>
            <a:r>
              <a:rPr lang="en-GB" sz="1800" dirty="0" err="1">
                <a:latin typeface="Avenir Next Regular"/>
                <a:cs typeface="Avenir Next Regular"/>
              </a:rPr>
              <a:t>www.ilo.org</a:t>
            </a:r>
            <a:r>
              <a:rPr lang="en-GB" sz="1800" dirty="0">
                <a:latin typeface="Avenir Next Regular"/>
                <a:cs typeface="Avenir Next Regular"/>
              </a:rPr>
              <a:t>/</a:t>
            </a:r>
            <a:r>
              <a:rPr lang="en-GB" sz="1800" dirty="0" err="1" smtClean="0">
                <a:latin typeface="Avenir Next Regular"/>
                <a:cs typeface="Avenir Next Regular"/>
              </a:rPr>
              <a:t>safeday</a:t>
            </a:r>
            <a:endParaRPr lang="en-GB" sz="1800" dirty="0" smtClean="0">
              <a:solidFill>
                <a:srgbClr val="813B35"/>
              </a:solidFill>
              <a:latin typeface="Avenir Next Regular"/>
              <a:cs typeface="Avenir Next Regular"/>
            </a:endParaRPr>
          </a:p>
          <a:p>
            <a:pPr algn="l"/>
            <a:endParaRPr lang="en-GB" sz="1800" dirty="0">
              <a:solidFill>
                <a:srgbClr val="813B35"/>
              </a:solidFill>
              <a:latin typeface="Avenir Next Regular"/>
              <a:cs typeface="Avenir Next Regular"/>
            </a:endParaRPr>
          </a:p>
        </p:txBody>
      </p:sp>
    </p:spTree>
    <p:extLst>
      <p:ext uri="{BB962C8B-B14F-4D97-AF65-F5344CB8AC3E}">
        <p14:creationId xmlns:p14="http://schemas.microsoft.com/office/powerpoint/2010/main" val="1092481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099B77C5-8F8F-8149-8D3A-16D850236A1E}"/>
              </a:ext>
            </a:extLst>
          </p:cNvPr>
          <p:cNvSpPr>
            <a:spLocks noGrp="1"/>
          </p:cNvSpPr>
          <p:nvPr>
            <p:ph idx="4294967295"/>
          </p:nvPr>
        </p:nvSpPr>
        <p:spPr>
          <a:xfrm>
            <a:off x="628650" y="694944"/>
            <a:ext cx="7886700" cy="5547360"/>
          </a:xfrm>
        </p:spPr>
        <p:txBody>
          <a:bodyPr>
            <a:normAutofit/>
          </a:bodyPr>
          <a:lstStyle/>
          <a:p>
            <a:pPr marL="0" indent="0">
              <a:spcBef>
                <a:spcPts val="600"/>
              </a:spcBef>
              <a:buNone/>
            </a:pPr>
            <a:r>
              <a:rPr lang="en-GB" sz="2400" dirty="0">
                <a:solidFill>
                  <a:srgbClr val="E94E1B"/>
                </a:solidFill>
              </a:rPr>
              <a:t>Youth</a:t>
            </a:r>
            <a:r>
              <a:rPr lang="en-GB" sz="2400" b="1" dirty="0">
                <a:solidFill>
                  <a:srgbClr val="E94E31"/>
                </a:solidFill>
                <a:latin typeface="Avenir Heavy" panose="02000503020000020003" pitchFamily="2" charset="0"/>
              </a:rPr>
              <a:t> </a:t>
            </a:r>
            <a:r>
              <a:rPr lang="en-GB" sz="2400" dirty="0">
                <a:solidFill>
                  <a:schemeClr val="tx1"/>
                </a:solidFill>
              </a:rPr>
              <a:t>are persons between the age of ending compulsory education and embarking on their first job (15–24 years old</a:t>
            </a:r>
            <a:r>
              <a:rPr lang="en-GB" sz="2400" dirty="0" smtClean="0">
                <a:solidFill>
                  <a:schemeClr val="tx1"/>
                </a:solidFill>
              </a:rPr>
              <a:t>)</a:t>
            </a:r>
          </a:p>
          <a:p>
            <a:pPr marL="0" indent="0">
              <a:spcBef>
                <a:spcPts val="600"/>
              </a:spcBef>
              <a:buNone/>
            </a:pPr>
            <a:endParaRPr lang="en-GB" sz="2400" dirty="0"/>
          </a:p>
          <a:p>
            <a:pPr marL="0" indent="0">
              <a:spcBef>
                <a:spcPts val="600"/>
              </a:spcBef>
              <a:buNone/>
            </a:pPr>
            <a:r>
              <a:rPr lang="en-GB" sz="2400" dirty="0">
                <a:solidFill>
                  <a:srgbClr val="E94E1B"/>
                </a:solidFill>
              </a:rPr>
              <a:t>Young workers</a:t>
            </a:r>
            <a:r>
              <a:rPr lang="en-GB" sz="2400" dirty="0">
                <a:solidFill>
                  <a:srgbClr val="E94E31"/>
                </a:solidFill>
              </a:rPr>
              <a:t> </a:t>
            </a:r>
            <a:r>
              <a:rPr lang="en-GB" sz="2400" dirty="0">
                <a:solidFill>
                  <a:schemeClr val="tx1"/>
                </a:solidFill>
              </a:rPr>
              <a:t>can be divided in 2 major groups:</a:t>
            </a:r>
          </a:p>
          <a:p>
            <a:pPr lvl="0">
              <a:spcBef>
                <a:spcPts val="600"/>
              </a:spcBef>
              <a:buClr>
                <a:srgbClr val="E94E1B"/>
              </a:buClr>
              <a:buSzPct val="110000"/>
              <a:buFont typeface="Arial"/>
              <a:buChar char="•"/>
            </a:pPr>
            <a:r>
              <a:rPr lang="en-GB" sz="2400" dirty="0" smtClean="0">
                <a:solidFill>
                  <a:schemeClr val="tx1"/>
                </a:solidFill>
                <a:latin typeface="Avenir Next Regular"/>
                <a:cs typeface="Avenir Next Regular"/>
              </a:rPr>
              <a:t>above </a:t>
            </a:r>
            <a:r>
              <a:rPr lang="en-GB" sz="2400" dirty="0">
                <a:solidFill>
                  <a:schemeClr val="tx1"/>
                </a:solidFill>
                <a:latin typeface="Avenir Next Regular"/>
                <a:cs typeface="Avenir Next Regular"/>
              </a:rPr>
              <a:t>the minimum age of employment but under </a:t>
            </a:r>
            <a:r>
              <a:rPr lang="en-GB" sz="2400" dirty="0" smtClean="0">
                <a:solidFill>
                  <a:schemeClr val="tx1"/>
                </a:solidFill>
                <a:latin typeface="Avenir Next Regular"/>
                <a:cs typeface="Avenir Next Regular"/>
              </a:rPr>
              <a:t>the </a:t>
            </a:r>
            <a:r>
              <a:rPr lang="en-GB" sz="2400" dirty="0">
                <a:solidFill>
                  <a:schemeClr val="tx1"/>
                </a:solidFill>
                <a:latin typeface="Avenir Next Regular"/>
                <a:cs typeface="Avenir Next Regular"/>
              </a:rPr>
              <a:t>age of </a:t>
            </a:r>
            <a:r>
              <a:rPr lang="en-GB" sz="2400" dirty="0" smtClean="0">
                <a:solidFill>
                  <a:schemeClr val="tx1"/>
                </a:solidFill>
                <a:latin typeface="Avenir Next Regular"/>
                <a:cs typeface="Avenir Next Regular"/>
              </a:rPr>
              <a:t>18</a:t>
            </a:r>
          </a:p>
          <a:p>
            <a:pPr lvl="0">
              <a:spcBef>
                <a:spcPts val="600"/>
              </a:spcBef>
              <a:buClr>
                <a:srgbClr val="E94E1B"/>
              </a:buClr>
              <a:buSzPct val="110000"/>
              <a:buFont typeface="Arial"/>
              <a:buChar char="•"/>
            </a:pPr>
            <a:r>
              <a:rPr lang="en-GB" sz="2400" dirty="0" smtClean="0">
                <a:solidFill>
                  <a:schemeClr val="tx1"/>
                </a:solidFill>
                <a:latin typeface="Avenir Next Regular"/>
                <a:cs typeface="Avenir Next Regular"/>
              </a:rPr>
              <a:t>between </a:t>
            </a:r>
            <a:r>
              <a:rPr lang="en-GB" sz="2400" dirty="0">
                <a:solidFill>
                  <a:schemeClr val="tx1"/>
                </a:solidFill>
                <a:latin typeface="Avenir Next Regular"/>
                <a:cs typeface="Avenir Next Regular"/>
              </a:rPr>
              <a:t>age 18 and 24</a:t>
            </a:r>
          </a:p>
        </p:txBody>
      </p:sp>
    </p:spTree>
    <p:extLst>
      <p:ext uri="{BB962C8B-B14F-4D97-AF65-F5344CB8AC3E}">
        <p14:creationId xmlns:p14="http://schemas.microsoft.com/office/powerpoint/2010/main" val="3510538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045416-9083-BF46-9986-86F8EACDECBD}"/>
              </a:ext>
            </a:extLst>
          </p:cNvPr>
          <p:cNvSpPr>
            <a:spLocks noGrp="1"/>
          </p:cNvSpPr>
          <p:nvPr>
            <p:ph type="title"/>
          </p:nvPr>
        </p:nvSpPr>
        <p:spPr>
          <a:xfrm>
            <a:off x="628650" y="694944"/>
            <a:ext cx="7837640" cy="921716"/>
          </a:xfrm>
        </p:spPr>
        <p:txBody>
          <a:bodyPr>
            <a:normAutofit/>
          </a:bodyPr>
          <a:lstStyle/>
          <a:p>
            <a:r>
              <a:rPr lang="en-GB" dirty="0">
                <a:solidFill>
                  <a:srgbClr val="E94E1B"/>
                </a:solidFill>
              </a:rPr>
              <a:t>Are young workers more at risk of suffering occupational injuries and diseases?</a:t>
            </a:r>
          </a:p>
        </p:txBody>
      </p:sp>
      <p:pic>
        <p:nvPicPr>
          <p:cNvPr id="4" name="Bild 3"/>
          <p:cNvPicPr>
            <a:picLocks noChangeAspect="1"/>
          </p:cNvPicPr>
          <p:nvPr/>
        </p:nvPicPr>
        <p:blipFill>
          <a:blip r:embed="rId3"/>
          <a:stretch>
            <a:fillRect/>
          </a:stretch>
        </p:blipFill>
        <p:spPr>
          <a:xfrm>
            <a:off x="1936930" y="1943099"/>
            <a:ext cx="5280428" cy="3470843"/>
          </a:xfrm>
          <a:prstGeom prst="rect">
            <a:avLst/>
          </a:prstGeom>
        </p:spPr>
      </p:pic>
    </p:spTree>
    <p:extLst>
      <p:ext uri="{BB962C8B-B14F-4D97-AF65-F5344CB8AC3E}">
        <p14:creationId xmlns:p14="http://schemas.microsoft.com/office/powerpoint/2010/main" val="70121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77ADAA99-A54E-794D-B30A-691D674580E7}"/>
              </a:ext>
            </a:extLst>
          </p:cNvPr>
          <p:cNvSpPr>
            <a:spLocks noGrp="1"/>
          </p:cNvSpPr>
          <p:nvPr>
            <p:ph idx="4294967295"/>
          </p:nvPr>
        </p:nvSpPr>
        <p:spPr>
          <a:xfrm>
            <a:off x="628650" y="694944"/>
            <a:ext cx="7886700" cy="5547360"/>
          </a:xfrm>
        </p:spPr>
        <p:txBody>
          <a:bodyPr>
            <a:normAutofit/>
          </a:bodyPr>
          <a:lstStyle/>
          <a:p>
            <a:pPr marL="0" indent="0">
              <a:spcAft>
                <a:spcPts val="1200"/>
              </a:spcAft>
              <a:buNone/>
            </a:pPr>
            <a:r>
              <a:rPr lang="en-GB" sz="2400" dirty="0">
                <a:solidFill>
                  <a:schemeClr val="tx1"/>
                </a:solidFill>
              </a:rPr>
              <a:t>Statistics show that young workers experience </a:t>
            </a:r>
            <a:r>
              <a:rPr lang="en-GB" sz="2400" dirty="0">
                <a:solidFill>
                  <a:srgbClr val="E94E1B"/>
                </a:solidFill>
              </a:rPr>
              <a:t>much higher rates of non-fatal occupational injuries </a:t>
            </a:r>
            <a:r>
              <a:rPr lang="en-GB" sz="2400" dirty="0">
                <a:solidFill>
                  <a:schemeClr val="tx1"/>
                </a:solidFill>
              </a:rPr>
              <a:t>than adult workers</a:t>
            </a:r>
          </a:p>
          <a:p>
            <a:pPr>
              <a:spcAft>
                <a:spcPts val="1200"/>
              </a:spcAft>
              <a:buClr>
                <a:srgbClr val="E94E1B"/>
              </a:buClr>
              <a:buSzPct val="110000"/>
              <a:buFont typeface="Arial"/>
              <a:buChar char="•"/>
            </a:pPr>
            <a:r>
              <a:rPr lang="en-GB" sz="2400" dirty="0" smtClean="0">
                <a:solidFill>
                  <a:schemeClr val="tx1"/>
                </a:solidFill>
              </a:rPr>
              <a:t>In </a:t>
            </a:r>
            <a:r>
              <a:rPr lang="en-GB" sz="2400" dirty="0">
                <a:solidFill>
                  <a:schemeClr val="tx1"/>
                </a:solidFill>
              </a:rPr>
              <a:t>the EU</a:t>
            </a:r>
            <a:r>
              <a:rPr lang="en-GB" sz="2400" dirty="0" smtClean="0">
                <a:solidFill>
                  <a:schemeClr val="tx1"/>
                </a:solidFill>
              </a:rPr>
              <a:t>: more </a:t>
            </a:r>
            <a:r>
              <a:rPr lang="en-GB" sz="2400" dirty="0">
                <a:solidFill>
                  <a:schemeClr val="tx1"/>
                </a:solidFill>
              </a:rPr>
              <a:t>than 40% higher among young  </a:t>
            </a:r>
            <a:r>
              <a:rPr lang="en-GB" sz="2400" dirty="0" smtClean="0">
                <a:solidFill>
                  <a:schemeClr val="tx1"/>
                </a:solidFill>
              </a:rPr>
              <a:t>  workers </a:t>
            </a:r>
            <a:r>
              <a:rPr lang="en-GB" sz="2400" dirty="0">
                <a:solidFill>
                  <a:schemeClr val="tx1"/>
                </a:solidFill>
              </a:rPr>
              <a:t>aged 18–</a:t>
            </a:r>
            <a:r>
              <a:rPr lang="en-GB" sz="2400" dirty="0" smtClean="0">
                <a:solidFill>
                  <a:schemeClr val="tx1"/>
                </a:solidFill>
              </a:rPr>
              <a:t>24</a:t>
            </a:r>
          </a:p>
          <a:p>
            <a:pPr>
              <a:spcAft>
                <a:spcPts val="1200"/>
              </a:spcAft>
              <a:buClr>
                <a:srgbClr val="E94E1B"/>
              </a:buClr>
              <a:buSzPct val="110000"/>
              <a:buFont typeface="Arial"/>
              <a:buChar char="•"/>
            </a:pPr>
            <a:r>
              <a:rPr lang="en-GB" sz="2400" dirty="0" smtClean="0">
                <a:solidFill>
                  <a:schemeClr val="tx1"/>
                </a:solidFill>
              </a:rPr>
              <a:t>In </a:t>
            </a:r>
            <a:r>
              <a:rPr lang="en-GB" sz="2400" dirty="0">
                <a:solidFill>
                  <a:schemeClr val="tx1"/>
                </a:solidFill>
              </a:rPr>
              <a:t>the US: two times higher among young workers aged 15–24</a:t>
            </a:r>
          </a:p>
          <a:p>
            <a:endParaRPr lang="en-GB" sz="2400" dirty="0"/>
          </a:p>
        </p:txBody>
      </p:sp>
    </p:spTree>
    <p:extLst>
      <p:ext uri="{BB962C8B-B14F-4D97-AF65-F5344CB8AC3E}">
        <p14:creationId xmlns:p14="http://schemas.microsoft.com/office/powerpoint/2010/main" val="16974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5464C23A-430C-BE47-A846-722E9DB911E8}"/>
              </a:ext>
            </a:extLst>
          </p:cNvPr>
          <p:cNvSpPr>
            <a:spLocks noGrp="1"/>
          </p:cNvSpPr>
          <p:nvPr>
            <p:ph idx="4294967295"/>
          </p:nvPr>
        </p:nvSpPr>
        <p:spPr>
          <a:xfrm>
            <a:off x="628650" y="694944"/>
            <a:ext cx="7886700" cy="5547360"/>
          </a:xfrm>
        </p:spPr>
        <p:txBody>
          <a:bodyPr/>
          <a:lstStyle/>
          <a:p>
            <a:pPr marL="0" indent="0">
              <a:spcAft>
                <a:spcPts val="1200"/>
              </a:spcAft>
              <a:buNone/>
            </a:pPr>
            <a:r>
              <a:rPr lang="en-GB" dirty="0">
                <a:solidFill>
                  <a:schemeClr val="tx1"/>
                </a:solidFill>
              </a:rPr>
              <a:t>Young workers are also </a:t>
            </a:r>
            <a:r>
              <a:rPr lang="en-GB" dirty="0">
                <a:solidFill>
                  <a:srgbClr val="E94E1B"/>
                </a:solidFill>
              </a:rPr>
              <a:t>more vulnerable to work-related diseases</a:t>
            </a:r>
            <a:r>
              <a:rPr lang="en-GB" dirty="0">
                <a:solidFill>
                  <a:srgbClr val="E94E1B"/>
                </a:solidFill>
                <a:latin typeface="Avenir Next Condensed" panose="020B0506020202020204" pitchFamily="34" charset="0"/>
              </a:rPr>
              <a:t>…</a:t>
            </a:r>
          </a:p>
          <a:p>
            <a:pPr marL="0" indent="0">
              <a:spcAft>
                <a:spcPts val="1200"/>
              </a:spcAft>
              <a:buNone/>
            </a:pPr>
            <a:r>
              <a:rPr lang="en-GB" dirty="0">
                <a:solidFill>
                  <a:schemeClr val="tx1"/>
                </a:solidFill>
              </a:rPr>
              <a:t>but most of statistics do not capture this situation because of cumulative exposure, long latency period, difficulty of capturing accurate data, etc.</a:t>
            </a:r>
          </a:p>
          <a:p>
            <a:endParaRPr lang="en-GB" dirty="0"/>
          </a:p>
        </p:txBody>
      </p:sp>
    </p:spTree>
    <p:extLst>
      <p:ext uri="{BB962C8B-B14F-4D97-AF65-F5344CB8AC3E}">
        <p14:creationId xmlns:p14="http://schemas.microsoft.com/office/powerpoint/2010/main" val="975255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FC3E584-69B0-4A40-90DC-9364A9BA7311}"/>
              </a:ext>
            </a:extLst>
          </p:cNvPr>
          <p:cNvSpPr>
            <a:spLocks noGrp="1"/>
          </p:cNvSpPr>
          <p:nvPr>
            <p:ph type="title"/>
          </p:nvPr>
        </p:nvSpPr>
        <p:spPr>
          <a:xfrm>
            <a:off x="628650" y="694944"/>
            <a:ext cx="7886700" cy="702259"/>
          </a:xfrm>
        </p:spPr>
        <p:txBody>
          <a:bodyPr/>
          <a:lstStyle/>
          <a:p>
            <a:r>
              <a:rPr lang="en-GB" dirty="0">
                <a:solidFill>
                  <a:srgbClr val="E94E1B"/>
                </a:solidFill>
              </a:rPr>
              <a:t>Why are young workers more at risk?</a:t>
            </a:r>
          </a:p>
        </p:txBody>
      </p:sp>
      <p:pic>
        <p:nvPicPr>
          <p:cNvPr id="3" name="Bild 2"/>
          <p:cNvPicPr>
            <a:picLocks noChangeAspect="1"/>
          </p:cNvPicPr>
          <p:nvPr/>
        </p:nvPicPr>
        <p:blipFill>
          <a:blip r:embed="rId3"/>
          <a:stretch>
            <a:fillRect/>
          </a:stretch>
        </p:blipFill>
        <p:spPr>
          <a:xfrm>
            <a:off x="1945616" y="1933365"/>
            <a:ext cx="5271742" cy="3517761"/>
          </a:xfrm>
          <a:prstGeom prst="rect">
            <a:avLst/>
          </a:prstGeom>
        </p:spPr>
      </p:pic>
    </p:spTree>
    <p:extLst>
      <p:ext uri="{BB962C8B-B14F-4D97-AF65-F5344CB8AC3E}">
        <p14:creationId xmlns:p14="http://schemas.microsoft.com/office/powerpoint/2010/main" val="1279566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4A2A601D-2068-364B-9270-8AEC7E90F95A}"/>
              </a:ext>
            </a:extLst>
          </p:cNvPr>
          <p:cNvSpPr>
            <a:spLocks noGrp="1"/>
          </p:cNvSpPr>
          <p:nvPr>
            <p:ph idx="4294967295"/>
          </p:nvPr>
        </p:nvSpPr>
        <p:spPr>
          <a:xfrm>
            <a:off x="628650" y="694944"/>
            <a:ext cx="7886700" cy="5547360"/>
          </a:xfrm>
        </p:spPr>
        <p:txBody>
          <a:bodyPr>
            <a:normAutofit/>
          </a:bodyPr>
          <a:lstStyle/>
          <a:p>
            <a:pPr marL="0" indent="0">
              <a:buClr>
                <a:schemeClr val="bg2">
                  <a:lumMod val="50000"/>
                </a:schemeClr>
              </a:buClr>
              <a:buSzPct val="120000"/>
              <a:buNone/>
            </a:pPr>
            <a:r>
              <a:rPr lang="en-GB" sz="2400" dirty="0">
                <a:solidFill>
                  <a:schemeClr val="tx1"/>
                </a:solidFill>
              </a:rPr>
              <a:t>Risk factors </a:t>
            </a:r>
            <a:r>
              <a:rPr lang="en-GB" sz="2400" dirty="0">
                <a:solidFill>
                  <a:srgbClr val="E94E1B"/>
                </a:solidFill>
              </a:rPr>
              <a:t>specific to young </a:t>
            </a:r>
            <a:r>
              <a:rPr lang="en-GB" sz="2400" dirty="0" smtClean="0">
                <a:solidFill>
                  <a:srgbClr val="E94E1B"/>
                </a:solidFill>
              </a:rPr>
              <a:t>workers</a:t>
            </a:r>
          </a:p>
          <a:p>
            <a:pPr marL="421200" lvl="1" indent="0">
              <a:spcBef>
                <a:spcPts val="1200"/>
              </a:spcBef>
              <a:buNone/>
            </a:pPr>
            <a:r>
              <a:rPr lang="en-GB" sz="2400" dirty="0" smtClean="0">
                <a:solidFill>
                  <a:srgbClr val="E94E1B"/>
                </a:solidFill>
              </a:rPr>
              <a:t>Inherent</a:t>
            </a:r>
            <a:r>
              <a:rPr lang="en-GB" sz="2400" dirty="0" smtClean="0"/>
              <a:t> </a:t>
            </a:r>
            <a:r>
              <a:rPr lang="en-GB" sz="2400" dirty="0" smtClean="0">
                <a:solidFill>
                  <a:schemeClr val="tx1"/>
                </a:solidFill>
              </a:rPr>
              <a:t>to their age </a:t>
            </a:r>
          </a:p>
          <a:p>
            <a:pPr lvl="1">
              <a:buClr>
                <a:srgbClr val="E94E1B"/>
              </a:buClr>
              <a:buSzPct val="110000"/>
              <a:buFont typeface="Arial"/>
              <a:buChar char="•"/>
            </a:pPr>
            <a:r>
              <a:rPr lang="en-GB" sz="2400" dirty="0" smtClean="0">
                <a:solidFill>
                  <a:schemeClr val="tx1"/>
                </a:solidFill>
              </a:rPr>
              <a:t>Physical </a:t>
            </a:r>
            <a:r>
              <a:rPr lang="en-GB" sz="2400" dirty="0">
                <a:solidFill>
                  <a:schemeClr val="tx1"/>
                </a:solidFill>
              </a:rPr>
              <a:t>stage of </a:t>
            </a:r>
            <a:r>
              <a:rPr lang="en-GB" sz="2400" dirty="0" smtClean="0">
                <a:solidFill>
                  <a:schemeClr val="tx1"/>
                </a:solidFill>
              </a:rPr>
              <a:t>development</a:t>
            </a:r>
          </a:p>
          <a:p>
            <a:pPr lvl="1">
              <a:buClr>
                <a:srgbClr val="E94E1B"/>
              </a:buClr>
              <a:buSzPct val="110000"/>
              <a:buFont typeface="Arial"/>
              <a:buChar char="•"/>
            </a:pPr>
            <a:r>
              <a:rPr lang="en-GB" sz="2400" dirty="0" smtClean="0">
                <a:solidFill>
                  <a:schemeClr val="tx1"/>
                </a:solidFill>
              </a:rPr>
              <a:t>Psychological </a:t>
            </a:r>
            <a:r>
              <a:rPr lang="en-GB" sz="2400" dirty="0">
                <a:solidFill>
                  <a:schemeClr val="tx1"/>
                </a:solidFill>
              </a:rPr>
              <a:t>stage of development</a:t>
            </a:r>
          </a:p>
          <a:p>
            <a:pPr marL="421200" lvl="1" indent="0">
              <a:spcBef>
                <a:spcPts val="1200"/>
              </a:spcBef>
              <a:buNone/>
            </a:pPr>
            <a:r>
              <a:rPr lang="en-GB" sz="2400" dirty="0">
                <a:solidFill>
                  <a:srgbClr val="E94E1B"/>
                </a:solidFill>
              </a:rPr>
              <a:t>Influenced</a:t>
            </a:r>
            <a:r>
              <a:rPr lang="en-GB" sz="2400" dirty="0"/>
              <a:t> </a:t>
            </a:r>
            <a:r>
              <a:rPr lang="en-GB" sz="2400" dirty="0">
                <a:solidFill>
                  <a:schemeClr val="tx1"/>
                </a:solidFill>
              </a:rPr>
              <a:t>by their age</a:t>
            </a:r>
          </a:p>
          <a:p>
            <a:pPr lvl="1">
              <a:buClr>
                <a:srgbClr val="E94E1B"/>
              </a:buClr>
              <a:buSzPct val="110000"/>
              <a:buFont typeface="Arial"/>
              <a:buChar char="•"/>
            </a:pPr>
            <a:r>
              <a:rPr lang="en-GB" sz="2400" dirty="0" smtClean="0">
                <a:solidFill>
                  <a:schemeClr val="tx1"/>
                </a:solidFill>
              </a:rPr>
              <a:t>Job </a:t>
            </a:r>
            <a:r>
              <a:rPr lang="en-GB" sz="2400" dirty="0">
                <a:solidFill>
                  <a:schemeClr val="tx1"/>
                </a:solidFill>
              </a:rPr>
              <a:t>skills and work </a:t>
            </a:r>
            <a:r>
              <a:rPr lang="en-GB" sz="2400" dirty="0" smtClean="0">
                <a:solidFill>
                  <a:schemeClr val="tx1"/>
                </a:solidFill>
              </a:rPr>
              <a:t>experience</a:t>
            </a:r>
          </a:p>
          <a:p>
            <a:pPr lvl="1">
              <a:buClr>
                <a:srgbClr val="E94E1B"/>
              </a:buClr>
              <a:buSzPct val="110000"/>
              <a:buFont typeface="Arial"/>
              <a:buChar char="•"/>
            </a:pPr>
            <a:r>
              <a:rPr lang="en-GB" sz="2400" dirty="0" smtClean="0">
                <a:solidFill>
                  <a:schemeClr val="tx1"/>
                </a:solidFill>
              </a:rPr>
              <a:t>Educational </a:t>
            </a:r>
            <a:r>
              <a:rPr lang="en-GB" sz="2400" dirty="0">
                <a:solidFill>
                  <a:schemeClr val="tx1"/>
                </a:solidFill>
              </a:rPr>
              <a:t>level</a:t>
            </a:r>
          </a:p>
          <a:p>
            <a:pPr lvl="1"/>
            <a:endParaRPr lang="en-GB" sz="2400" dirty="0">
              <a:solidFill>
                <a:srgbClr val="E94E1B"/>
              </a:solidFill>
            </a:endParaRPr>
          </a:p>
          <a:p>
            <a:pPr marL="0" indent="0">
              <a:buClr>
                <a:schemeClr val="bg2">
                  <a:lumMod val="50000"/>
                </a:schemeClr>
              </a:buClr>
              <a:buSzPct val="120000"/>
              <a:buNone/>
            </a:pPr>
            <a:r>
              <a:rPr lang="en-GB" sz="2400" dirty="0">
                <a:solidFill>
                  <a:srgbClr val="E94E1B"/>
                </a:solidFill>
              </a:rPr>
              <a:t>Other factors </a:t>
            </a:r>
            <a:r>
              <a:rPr lang="en-GB" sz="2400" dirty="0">
                <a:solidFill>
                  <a:schemeClr val="tx1"/>
                </a:solidFill>
              </a:rPr>
              <a:t>which in combination with young age increase OSH risks (gender, disability, migration status)</a:t>
            </a:r>
          </a:p>
        </p:txBody>
      </p:sp>
    </p:spTree>
    <p:extLst>
      <p:ext uri="{BB962C8B-B14F-4D97-AF65-F5344CB8AC3E}">
        <p14:creationId xmlns:p14="http://schemas.microsoft.com/office/powerpoint/2010/main" val="361643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08D2E8AD-927D-1042-B9D0-32A343F41315}"/>
              </a:ext>
            </a:extLst>
          </p:cNvPr>
          <p:cNvSpPr>
            <a:spLocks noGrp="1"/>
          </p:cNvSpPr>
          <p:nvPr>
            <p:ph idx="4294967295"/>
          </p:nvPr>
        </p:nvSpPr>
        <p:spPr>
          <a:xfrm>
            <a:off x="628650" y="694944"/>
            <a:ext cx="7886700" cy="919544"/>
          </a:xfrm>
        </p:spPr>
        <p:txBody>
          <a:bodyPr>
            <a:normAutofit/>
          </a:bodyPr>
          <a:lstStyle/>
          <a:p>
            <a:pPr marL="0" indent="0">
              <a:buClr>
                <a:schemeClr val="bg2">
                  <a:lumMod val="50000"/>
                </a:schemeClr>
              </a:buClr>
              <a:buSzPct val="120000"/>
              <a:buNone/>
            </a:pPr>
            <a:r>
              <a:rPr lang="en-GB" sz="2400" dirty="0">
                <a:solidFill>
                  <a:schemeClr val="tx1"/>
                </a:solidFill>
              </a:rPr>
              <a:t>Young workers’ exposure to </a:t>
            </a:r>
            <a:r>
              <a:rPr lang="en-GB" sz="2400" dirty="0">
                <a:solidFill>
                  <a:srgbClr val="E94E1B"/>
                </a:solidFill>
              </a:rPr>
              <a:t>work hazards</a:t>
            </a:r>
          </a:p>
          <a:p>
            <a:endParaRPr lang="en-GB" sz="2400" dirty="0"/>
          </a:p>
        </p:txBody>
      </p:sp>
      <p:sp>
        <p:nvSpPr>
          <p:cNvPr id="3" name="Segnaposto contenuto 1">
            <a:extLst>
              <a:ext uri="{FF2B5EF4-FFF2-40B4-BE49-F238E27FC236}">
                <a16:creationId xmlns:a16="http://schemas.microsoft.com/office/drawing/2014/main" xmlns="" id="{86CCCABA-261A-CE4A-BB9C-5E39E9F0BD5E}"/>
              </a:ext>
            </a:extLst>
          </p:cNvPr>
          <p:cNvSpPr txBox="1">
            <a:spLocks/>
          </p:cNvSpPr>
          <p:nvPr/>
        </p:nvSpPr>
        <p:spPr>
          <a:xfrm>
            <a:off x="221611" y="1660985"/>
            <a:ext cx="7886700" cy="458688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0"/>
              </a:spcBef>
              <a:spcAft>
                <a:spcPts val="600"/>
              </a:spcAft>
              <a:buSzPct val="70000"/>
              <a:buFont typeface="Wingdings" pitchFamily="2" charset="2"/>
              <a:buChar char="ü"/>
              <a:defRPr sz="3000" b="0" i="0" kern="1200">
                <a:solidFill>
                  <a:schemeClr val="bg2">
                    <a:lumMod val="25000"/>
                  </a:schemeClr>
                </a:solidFill>
                <a:latin typeface="Avenir Next Condensed" panose="020B0503020202020204" pitchFamily="34" charset="0"/>
                <a:ea typeface="+mn-ea"/>
                <a:cs typeface="+mn-cs"/>
              </a:defRPr>
            </a:lvl1pPr>
            <a:lvl2pPr marL="649800" indent="-228600" algn="l" defTabSz="914400" rtl="0" eaLnBrk="1" latinLnBrk="0" hangingPunct="1">
              <a:lnSpc>
                <a:spcPct val="90000"/>
              </a:lnSpc>
              <a:spcBef>
                <a:spcPts val="0"/>
              </a:spcBef>
              <a:spcAft>
                <a:spcPts val="600"/>
              </a:spcAft>
              <a:buSzPct val="70000"/>
              <a:buFont typeface="Wingdings" pitchFamily="2" charset="2"/>
              <a:buChar char="ü"/>
              <a:defRPr sz="2600" b="0" i="0" kern="1200">
                <a:solidFill>
                  <a:schemeClr val="bg2">
                    <a:lumMod val="25000"/>
                  </a:schemeClr>
                </a:solidFill>
                <a:latin typeface="Avenir Next Condensed" panose="020B0503020202020204" pitchFamily="34" charset="0"/>
                <a:ea typeface="+mn-ea"/>
                <a:cs typeface="+mn-cs"/>
              </a:defRPr>
            </a:lvl2pPr>
            <a:lvl3pPr marL="864000" indent="-228600" algn="l" defTabSz="914400" rtl="0" eaLnBrk="1" latinLnBrk="0" hangingPunct="1">
              <a:lnSpc>
                <a:spcPct val="90000"/>
              </a:lnSpc>
              <a:spcBef>
                <a:spcPts val="0"/>
              </a:spcBef>
              <a:spcAft>
                <a:spcPts val="600"/>
              </a:spcAft>
              <a:buSzPct val="70000"/>
              <a:buFont typeface="Wingdings" pitchFamily="2" charset="2"/>
              <a:buChar char="ü"/>
              <a:defRPr sz="2200" b="0" i="0" kern="1200">
                <a:solidFill>
                  <a:schemeClr val="bg2">
                    <a:lumMod val="25000"/>
                  </a:schemeClr>
                </a:solidFill>
                <a:latin typeface="Avenir Next Condensed"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1200"/>
              </a:spcAft>
              <a:buClr>
                <a:srgbClr val="E94E1B"/>
              </a:buClr>
              <a:buSzPct val="110000"/>
              <a:buFont typeface="Arial"/>
              <a:buChar char="•"/>
            </a:pPr>
            <a:r>
              <a:rPr lang="en-GB" sz="2400" dirty="0" smtClean="0">
                <a:solidFill>
                  <a:schemeClr val="tx1"/>
                </a:solidFill>
                <a:latin typeface="Avenir Next Regular"/>
                <a:cs typeface="Avenir Next Regular"/>
              </a:rPr>
              <a:t>Safety hazards</a:t>
            </a:r>
          </a:p>
          <a:p>
            <a:pPr lvl="1">
              <a:lnSpc>
                <a:spcPct val="100000"/>
              </a:lnSpc>
              <a:spcAft>
                <a:spcPts val="1200"/>
              </a:spcAft>
              <a:buClr>
                <a:srgbClr val="E94E1B"/>
              </a:buClr>
              <a:buSzPct val="110000"/>
              <a:buFont typeface="Arial"/>
              <a:buChar char="•"/>
            </a:pPr>
            <a:r>
              <a:rPr lang="en-GB" sz="2400" dirty="0" smtClean="0">
                <a:solidFill>
                  <a:schemeClr val="tx1"/>
                </a:solidFill>
                <a:latin typeface="Avenir Next Regular"/>
                <a:cs typeface="Avenir Next Regular"/>
              </a:rPr>
              <a:t>Physical</a:t>
            </a:r>
            <a:r>
              <a:rPr lang="en-GB" sz="2400" dirty="0">
                <a:solidFill>
                  <a:schemeClr val="tx1"/>
                </a:solidFill>
                <a:latin typeface="Avenir Next Regular"/>
                <a:cs typeface="Avenir Next Regular"/>
              </a:rPr>
              <a:t> </a:t>
            </a:r>
            <a:r>
              <a:rPr lang="en-GB" sz="2400" dirty="0" smtClean="0">
                <a:solidFill>
                  <a:schemeClr val="tx1"/>
                </a:solidFill>
                <a:latin typeface="Avenir Next Regular"/>
                <a:cs typeface="Avenir Next Regular"/>
              </a:rPr>
              <a:t>hazards</a:t>
            </a:r>
          </a:p>
          <a:p>
            <a:pPr lvl="1">
              <a:lnSpc>
                <a:spcPct val="100000"/>
              </a:lnSpc>
              <a:spcAft>
                <a:spcPts val="1200"/>
              </a:spcAft>
              <a:buClr>
                <a:srgbClr val="E94E1B"/>
              </a:buClr>
              <a:buSzPct val="110000"/>
              <a:buFont typeface="Arial"/>
              <a:buChar char="•"/>
            </a:pPr>
            <a:r>
              <a:rPr lang="en-GB" sz="2400" dirty="0" smtClean="0">
                <a:solidFill>
                  <a:schemeClr val="tx1"/>
                </a:solidFill>
                <a:latin typeface="Avenir Next Regular"/>
                <a:cs typeface="Avenir Next Regular"/>
              </a:rPr>
              <a:t>Biological</a:t>
            </a:r>
            <a:r>
              <a:rPr lang="en-GB" sz="2400" dirty="0">
                <a:solidFill>
                  <a:schemeClr val="tx1"/>
                </a:solidFill>
                <a:latin typeface="Avenir Next Regular"/>
                <a:cs typeface="Avenir Next Regular"/>
              </a:rPr>
              <a:t> hazards </a:t>
            </a:r>
          </a:p>
          <a:p>
            <a:pPr lvl="1">
              <a:lnSpc>
                <a:spcPct val="100000"/>
              </a:lnSpc>
              <a:spcBef>
                <a:spcPts val="1200"/>
              </a:spcBef>
              <a:spcAft>
                <a:spcPts val="1200"/>
              </a:spcAft>
              <a:buClr>
                <a:srgbClr val="E94E1B"/>
              </a:buClr>
              <a:buSzPct val="110000"/>
            </a:pPr>
            <a:endParaRPr lang="en-GB" sz="2400" dirty="0" smtClean="0">
              <a:solidFill>
                <a:schemeClr val="tx1"/>
              </a:solidFill>
              <a:latin typeface="Avenir Next Regular"/>
              <a:cs typeface="Avenir Next Regular"/>
            </a:endParaRPr>
          </a:p>
          <a:p>
            <a:pPr marL="421200" lvl="1" indent="0">
              <a:lnSpc>
                <a:spcPct val="100000"/>
              </a:lnSpc>
              <a:spcBef>
                <a:spcPts val="1200"/>
              </a:spcBef>
              <a:spcAft>
                <a:spcPts val="1200"/>
              </a:spcAft>
              <a:buClr>
                <a:srgbClr val="E94E1B"/>
              </a:buClr>
              <a:buSzPct val="110000"/>
              <a:buNone/>
            </a:pPr>
            <a:endParaRPr lang="en-GB" sz="2400" dirty="0" smtClean="0">
              <a:solidFill>
                <a:schemeClr val="tx1"/>
              </a:solidFill>
              <a:latin typeface="Avenir Next Regular"/>
              <a:cs typeface="Avenir Next Regular"/>
            </a:endParaRPr>
          </a:p>
          <a:p>
            <a:pPr lvl="1">
              <a:lnSpc>
                <a:spcPct val="100000"/>
              </a:lnSpc>
              <a:spcBef>
                <a:spcPts val="1200"/>
              </a:spcBef>
              <a:spcAft>
                <a:spcPts val="1200"/>
              </a:spcAft>
              <a:buClr>
                <a:srgbClr val="E94E1B"/>
              </a:buClr>
              <a:buSzPct val="110000"/>
            </a:pPr>
            <a:endParaRPr lang="en-GB" sz="2400" dirty="0" smtClean="0">
              <a:solidFill>
                <a:schemeClr val="tx1"/>
              </a:solidFill>
              <a:latin typeface="Avenir Next Regular"/>
              <a:cs typeface="Avenir Next Regular"/>
            </a:endParaRPr>
          </a:p>
          <a:p>
            <a:pPr lvl="1">
              <a:lnSpc>
                <a:spcPct val="100000"/>
              </a:lnSpc>
              <a:spcBef>
                <a:spcPts val="1200"/>
              </a:spcBef>
              <a:spcAft>
                <a:spcPts val="1200"/>
              </a:spcAft>
              <a:buClr>
                <a:srgbClr val="E94E1B"/>
              </a:buClr>
              <a:buSzPct val="110000"/>
            </a:pPr>
            <a:endParaRPr lang="en-GB" sz="2400" dirty="0" smtClean="0">
              <a:solidFill>
                <a:schemeClr val="tx1"/>
              </a:solidFill>
              <a:latin typeface="Avenir Next Regular"/>
              <a:cs typeface="Avenir Next Regular"/>
            </a:endParaRPr>
          </a:p>
          <a:p>
            <a:pPr lvl="1">
              <a:lnSpc>
                <a:spcPct val="100000"/>
              </a:lnSpc>
              <a:spcAft>
                <a:spcPts val="1200"/>
              </a:spcAft>
              <a:buClr>
                <a:srgbClr val="E94E1B"/>
              </a:buClr>
              <a:buSzPct val="110000"/>
              <a:buFont typeface="Arial"/>
              <a:buChar char="•"/>
            </a:pPr>
            <a:r>
              <a:rPr lang="en-GB" sz="2400" dirty="0" smtClean="0">
                <a:solidFill>
                  <a:schemeClr val="tx1"/>
                </a:solidFill>
                <a:latin typeface="Avenir Next Regular"/>
                <a:cs typeface="Avenir Next Regular"/>
              </a:rPr>
              <a:t>Chemical hazards</a:t>
            </a:r>
          </a:p>
          <a:p>
            <a:pPr lvl="1">
              <a:lnSpc>
                <a:spcPct val="100000"/>
              </a:lnSpc>
              <a:spcAft>
                <a:spcPts val="1200"/>
              </a:spcAft>
              <a:buClr>
                <a:srgbClr val="E94E1B"/>
              </a:buClr>
              <a:buSzPct val="110000"/>
              <a:buFont typeface="Arial"/>
              <a:buChar char="•"/>
            </a:pPr>
            <a:r>
              <a:rPr lang="en-GB" sz="2400" dirty="0" smtClean="0">
                <a:solidFill>
                  <a:schemeClr val="tx1"/>
                </a:solidFill>
                <a:latin typeface="Avenir Next Regular"/>
                <a:cs typeface="Avenir Next Regular"/>
              </a:rPr>
              <a:t>Ergonomic hazards</a:t>
            </a:r>
          </a:p>
          <a:p>
            <a:pPr lvl="1">
              <a:lnSpc>
                <a:spcPct val="100000"/>
              </a:lnSpc>
              <a:spcAft>
                <a:spcPts val="1200"/>
              </a:spcAft>
              <a:buClr>
                <a:srgbClr val="E94E1B"/>
              </a:buClr>
              <a:buSzPct val="110000"/>
              <a:buFont typeface="Arial"/>
              <a:buChar char="•"/>
            </a:pPr>
            <a:r>
              <a:rPr lang="en-GB" sz="2400" dirty="0" smtClean="0">
                <a:solidFill>
                  <a:schemeClr val="tx1"/>
                </a:solidFill>
                <a:latin typeface="Avenir Next Regular"/>
                <a:cs typeface="Avenir Next Regular"/>
              </a:rPr>
              <a:t>Psychosocial</a:t>
            </a:r>
            <a:r>
              <a:rPr lang="en-GB" sz="2400" dirty="0">
                <a:solidFill>
                  <a:schemeClr val="tx1"/>
                </a:solidFill>
                <a:latin typeface="Avenir Next Regular"/>
                <a:cs typeface="Avenir Next Regular"/>
              </a:rPr>
              <a:t> </a:t>
            </a:r>
            <a:r>
              <a:rPr lang="en-GB" sz="2400" dirty="0" smtClean="0">
                <a:solidFill>
                  <a:schemeClr val="tx1"/>
                </a:solidFill>
                <a:latin typeface="Avenir Next Regular"/>
                <a:cs typeface="Avenir Next Regular"/>
              </a:rPr>
              <a:t>hazards</a:t>
            </a:r>
            <a:endParaRPr lang="en-GB" sz="2400" dirty="0">
              <a:solidFill>
                <a:schemeClr val="tx1"/>
              </a:solidFill>
              <a:latin typeface="Avenir Next Regular"/>
              <a:cs typeface="Avenir Next Regular"/>
            </a:endParaRPr>
          </a:p>
        </p:txBody>
      </p:sp>
    </p:spTree>
    <p:extLst>
      <p:ext uri="{BB962C8B-B14F-4D97-AF65-F5344CB8AC3E}">
        <p14:creationId xmlns:p14="http://schemas.microsoft.com/office/powerpoint/2010/main" val="105810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6200</Words>
  <Application>Microsoft Office PowerPoint</Application>
  <PresentationFormat>On-screen Show (4:3)</PresentationFormat>
  <Paragraphs>233</Paragraphs>
  <Slides>25</Slides>
  <Notes>25</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25</vt:i4>
      </vt:variant>
    </vt:vector>
  </HeadingPairs>
  <TitlesOfParts>
    <vt:vector size="42" baseType="lpstr">
      <vt:lpstr>Al Bayan Plain</vt:lpstr>
      <vt:lpstr>Arial</vt:lpstr>
      <vt:lpstr>Avenir Book</vt:lpstr>
      <vt:lpstr>Avenir Heavy</vt:lpstr>
      <vt:lpstr>Avenir Next</vt:lpstr>
      <vt:lpstr>Avenir Next Condensed</vt:lpstr>
      <vt:lpstr>Avenir Next Condensed Demi Bold</vt:lpstr>
      <vt:lpstr>Avenir Next Condensed Medium</vt:lpstr>
      <vt:lpstr>Avenir Next Demi Bold</vt:lpstr>
      <vt:lpstr>Avenir Next Italic</vt:lpstr>
      <vt:lpstr>Avenir Next Regular</vt:lpstr>
      <vt:lpstr>Calibri</vt:lpstr>
      <vt:lpstr>Calibri Light</vt:lpstr>
      <vt:lpstr>Symbol</vt:lpstr>
      <vt:lpstr>Wingdings</vt:lpstr>
      <vt:lpstr>Tema di Office</vt:lpstr>
      <vt:lpstr>Benutzerdefiniertes Design</vt:lpstr>
      <vt:lpstr>Improving  the Safety and Health  of Young Workers</vt:lpstr>
      <vt:lpstr>What is meant by “young workers”?</vt:lpstr>
      <vt:lpstr>PowerPoint Presentation</vt:lpstr>
      <vt:lpstr>Are young workers more at risk of suffering occupational injuries and diseases?</vt:lpstr>
      <vt:lpstr>PowerPoint Presentation</vt:lpstr>
      <vt:lpstr>PowerPoint Presentation</vt:lpstr>
      <vt:lpstr>Why are young workers more at risk?</vt:lpstr>
      <vt:lpstr>PowerPoint Presentation</vt:lpstr>
      <vt:lpstr>PowerPoint Presentation</vt:lpstr>
      <vt:lpstr>PowerPoint Presentation</vt:lpstr>
      <vt:lpstr>PowerPoint Presentation</vt:lpstr>
      <vt:lpstr>What are some ILO standards protecting young workers’ safety and health?</vt:lpstr>
      <vt:lpstr>PowerPoint Presentation</vt:lpstr>
      <vt:lpstr>PowerPoint Presentation</vt:lpstr>
      <vt:lpstr>What can be done to improve OSH for young workers?</vt:lpstr>
      <vt:lpstr>PowerPoint Presentation</vt:lpstr>
      <vt:lpstr>PowerPoint Presentation</vt:lpstr>
      <vt:lpstr>PowerPoint Presentation</vt:lpstr>
      <vt:lpstr>PowerPoint Presentation</vt:lpstr>
      <vt:lpstr>PowerPoint Presentation</vt:lpstr>
      <vt:lpstr>PowerPoint Presentation</vt:lpstr>
      <vt:lpstr>The voice of young workers on OSH matters</vt:lpstr>
      <vt:lpstr>PowerPoint Presentation</vt:lpstr>
      <vt:lpstr>PowerPoint Presentation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YOUNG WORKERS’  SAFETY AND HEALTH</dc:title>
  <dc:creator>Dafne Papandrea</dc:creator>
  <cp:lastModifiedBy>Tillier, Justine</cp:lastModifiedBy>
  <cp:revision>237</cp:revision>
  <dcterms:created xsi:type="dcterms:W3CDTF">2018-02-08T09:10:31Z</dcterms:created>
  <dcterms:modified xsi:type="dcterms:W3CDTF">2018-04-10T16:19:11Z</dcterms:modified>
</cp:coreProperties>
</file>