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3" r:id="rId2"/>
    <p:sldId id="288" r:id="rId3"/>
    <p:sldId id="293" r:id="rId4"/>
    <p:sldId id="296" r:id="rId5"/>
    <p:sldId id="295" r:id="rId6"/>
    <p:sldId id="281" r:id="rId7"/>
    <p:sldId id="298" r:id="rId8"/>
    <p:sldId id="297" r:id="rId9"/>
    <p:sldId id="280" r:id="rId10"/>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B1B8D2"/>
    <a:srgbClr val="003399"/>
    <a:srgbClr val="9900FF"/>
    <a:srgbClr val="9933FF"/>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84" autoAdjust="0"/>
    <p:restoredTop sz="66667" autoAdjust="0"/>
  </p:normalViewPr>
  <p:slideViewPr>
    <p:cSldViewPr>
      <p:cViewPr varScale="1">
        <p:scale>
          <a:sx n="72" d="100"/>
          <a:sy n="72" d="100"/>
        </p:scale>
        <p:origin x="57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4B34134-5D38-4D79-A9F2-1756594B4455}" type="datetimeFigureOut">
              <a:rPr lang="en-GB" smtClean="0"/>
              <a:t>23/10/2018</a:t>
            </a:fld>
            <a:endParaRPr lang="en-GB"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B3819C2-B5D1-4248-9D8A-9C1063B20C99}" type="slidenum">
              <a:rPr lang="en-GB" smtClean="0"/>
              <a:t>‹#›</a:t>
            </a:fld>
            <a:endParaRPr lang="en-GB" dirty="0"/>
          </a:p>
        </p:txBody>
      </p:sp>
    </p:spTree>
    <p:extLst>
      <p:ext uri="{BB962C8B-B14F-4D97-AF65-F5344CB8AC3E}">
        <p14:creationId xmlns:p14="http://schemas.microsoft.com/office/powerpoint/2010/main" val="2681320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7F543AC-A071-4DC8-B698-26C97306EB69}" type="datetimeFigureOut">
              <a:rPr lang="en-GB" smtClean="0"/>
              <a:t>23/10/2018</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8E67B06-4274-4EE4-969A-5C6BC92D485D}" type="slidenum">
              <a:rPr lang="en-GB" smtClean="0"/>
              <a:t>‹#›</a:t>
            </a:fld>
            <a:endParaRPr lang="en-GB" dirty="0"/>
          </a:p>
        </p:txBody>
      </p:sp>
    </p:spTree>
    <p:extLst>
      <p:ext uri="{BB962C8B-B14F-4D97-AF65-F5344CB8AC3E}">
        <p14:creationId xmlns:p14="http://schemas.microsoft.com/office/powerpoint/2010/main" val="3785770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E67B06-4274-4EE4-969A-5C6BC92D485D}" type="slidenum">
              <a:rPr lang="en-GB" smtClean="0"/>
              <a:t>1</a:t>
            </a:fld>
            <a:endParaRPr lang="en-GB" dirty="0"/>
          </a:p>
        </p:txBody>
      </p:sp>
    </p:spTree>
    <p:extLst>
      <p:ext uri="{BB962C8B-B14F-4D97-AF65-F5344CB8AC3E}">
        <p14:creationId xmlns:p14="http://schemas.microsoft.com/office/powerpoint/2010/main" val="3959255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The new Recommendation No. 205 is a landmark instrument for the world of work in addressing concerns that are at the crossroads of humanitarian and development assistance. It provides guidance to ILO’s member States on the measures to be taken to generate employment and decent work for the purposes of prevention, recovery, peace and resilience with respect to crisis situations arising from conflicts and disasters. </a:t>
            </a:r>
          </a:p>
          <a:p>
            <a:endParaRPr lang="en-GB" noProof="0" dirty="0" smtClean="0"/>
          </a:p>
          <a:p>
            <a:r>
              <a:rPr lang="en-GB" noProof="0" dirty="0" smtClean="0"/>
              <a:t>Recommendation No. 205</a:t>
            </a:r>
            <a:r>
              <a:rPr lang="en-GB" baseline="0" noProof="0" dirty="0" smtClean="0"/>
              <a:t> was adopted in June 2017 by the International Labour Conference.</a:t>
            </a:r>
          </a:p>
          <a:p>
            <a:endParaRPr lang="en-GB" noProof="0" dirty="0" smtClean="0"/>
          </a:p>
        </p:txBody>
      </p:sp>
      <p:sp>
        <p:nvSpPr>
          <p:cNvPr id="4" name="Slide Number Placeholder 3"/>
          <p:cNvSpPr>
            <a:spLocks noGrp="1"/>
          </p:cNvSpPr>
          <p:nvPr>
            <p:ph type="sldNum" sz="quarter" idx="10"/>
          </p:nvPr>
        </p:nvSpPr>
        <p:spPr/>
        <p:txBody>
          <a:bodyPr/>
          <a:lstStyle/>
          <a:p>
            <a:fld id="{98E67B06-4274-4EE4-969A-5C6BC92D485D}" type="slidenum">
              <a:rPr lang="en-GB" smtClean="0"/>
              <a:t>2</a:t>
            </a:fld>
            <a:endParaRPr lang="en-GB" dirty="0"/>
          </a:p>
        </p:txBody>
      </p:sp>
    </p:spTree>
    <p:extLst>
      <p:ext uri="{BB962C8B-B14F-4D97-AF65-F5344CB8AC3E}">
        <p14:creationId xmlns:p14="http://schemas.microsoft.com/office/powerpoint/2010/main" val="726609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noProof="0" dirty="0" smtClean="0"/>
              <a:t>Recommendation No. 205 </a:t>
            </a:r>
            <a:r>
              <a:rPr lang="en-GB" noProof="0" dirty="0" smtClean="0"/>
              <a:t>stems from the 2-year process of revision of the Employment (Transition from War to Peace) Recommendation, 1944 (No. 71) and</a:t>
            </a:r>
            <a:r>
              <a:rPr lang="en-GB" baseline="0" noProof="0" dirty="0" smtClean="0"/>
              <a:t> </a:t>
            </a:r>
            <a:r>
              <a:rPr lang="en-GB" noProof="0" dirty="0" smtClean="0"/>
              <a:t>offers updated guidance on the role of employment and decent work in response to some of the most pressing challenges of our time, namely, conflicts and disasters.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noProof="0" dirty="0" smtClean="0"/>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Recommendation No. 205 expands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scope of the earlier Recommendation to include also internal conflict and disasters, in addition to international conflicts.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Moreover, it broadens the earlier focus on recovery and reconstruction to include measures for prevention, preparedness and resilience.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Furthermore, it expands the original guidance concerning employment promotion measures for the transition to peace taking </a:t>
            </a:r>
            <a:r>
              <a:rPr lang="en-GB" noProof="0" dirty="0" smtClean="0"/>
              <a:t>into account </a:t>
            </a:r>
            <a:r>
              <a:rPr lang="en-GB"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GB"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GB" sz="1200" kern="1200" dirty="0" smtClean="0">
                <a:solidFill>
                  <a:schemeClr val="tx1"/>
                </a:solidFill>
                <a:effectLst/>
                <a:latin typeface="+mn-lt"/>
                <a:ea typeface="+mn-ea"/>
                <a:cs typeface="+mn-cs"/>
              </a:rPr>
              <a:t>	a- </a:t>
            </a:r>
            <a:r>
              <a:rPr lang="en-GB" sz="1200" dirty="0" smtClean="0">
                <a:solidFill>
                  <a:schemeClr val="tx1"/>
                </a:solidFill>
              </a:rPr>
              <a:t>new approaches to promote full, productive and freely chosen employment and livelihoods opportunities and other elements of the Decent Work Agenda</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that are especially relevant in crisis contexts, such as rights, social protection and social dialogue</a:t>
            </a:r>
            <a:r>
              <a:rPr lang="en-GB" sz="1800" dirty="0" smtClean="0">
                <a:solidFill>
                  <a:schemeClr val="tx1"/>
                </a:solidFill>
              </a:rPr>
              <a:t>;</a:t>
            </a:r>
          </a:p>
          <a:p>
            <a:pPr marL="0" marR="0" lvl="1"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GB" noProof="0" dirty="0" smtClean="0"/>
              <a:t>	</a:t>
            </a:r>
          </a:p>
          <a:p>
            <a:pPr marL="0" marR="0" lvl="2"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GB" noProof="0" dirty="0" smtClean="0"/>
              <a:t>	b- </a:t>
            </a:r>
            <a:r>
              <a:rPr lang="en-GB" sz="1800" dirty="0" smtClean="0">
                <a:solidFill>
                  <a:schemeClr val="tx1"/>
                </a:solidFill>
              </a:rPr>
              <a:t>the complexity of the contemporary global context and the multidimensional nature of crises</a:t>
            </a:r>
            <a:r>
              <a:rPr lang="en-GB" noProof="0" dirty="0" smtClean="0"/>
              <a:t>;</a:t>
            </a:r>
          </a:p>
          <a:p>
            <a:pPr marL="0" marR="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GB" noProof="0" dirty="0" smtClean="0"/>
          </a:p>
          <a:p>
            <a:pPr marL="0" marR="0" lvl="2"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GB" noProof="0" dirty="0" smtClean="0"/>
              <a:t>	c-</a:t>
            </a:r>
            <a:r>
              <a:rPr lang="en-GB" baseline="0" noProof="0" dirty="0" smtClean="0"/>
              <a:t> </a:t>
            </a:r>
            <a:r>
              <a:rPr lang="en-GB" sz="1800" dirty="0" smtClean="0">
                <a:solidFill>
                  <a:schemeClr val="tx1"/>
                </a:solidFill>
              </a:rPr>
              <a:t>the experience gained by the ILO and the international community in crisis response and the new strategies</a:t>
            </a:r>
            <a:r>
              <a:rPr lang="en-GB" sz="1800" baseline="0" dirty="0" smtClean="0">
                <a:solidFill>
                  <a:schemeClr val="tx1"/>
                </a:solidFill>
              </a:rPr>
              <a:t> and approaches</a:t>
            </a:r>
            <a:r>
              <a:rPr lang="en-GB" sz="1800" dirty="0" smtClean="0">
                <a:solidFill>
                  <a:schemeClr val="tx1"/>
                </a:solidFill>
              </a:rPr>
              <a:t> developed since 1944.</a:t>
            </a:r>
          </a:p>
          <a:p>
            <a:pPr marL="0" marR="0" lvl="2"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GB" noProof="0" dirty="0" smtClean="0"/>
          </a:p>
        </p:txBody>
      </p:sp>
      <p:sp>
        <p:nvSpPr>
          <p:cNvPr id="4" name="Slide Number Placeholder 3"/>
          <p:cNvSpPr>
            <a:spLocks noGrp="1"/>
          </p:cNvSpPr>
          <p:nvPr>
            <p:ph type="sldNum" sz="quarter" idx="10"/>
          </p:nvPr>
        </p:nvSpPr>
        <p:spPr/>
        <p:txBody>
          <a:bodyPr/>
          <a:lstStyle/>
          <a:p>
            <a:fld id="{98E67B06-4274-4EE4-969A-5C6BC92D485D}" type="slidenum">
              <a:rPr lang="en-GB" smtClean="0"/>
              <a:t>3</a:t>
            </a:fld>
            <a:endParaRPr lang="en-GB" dirty="0"/>
          </a:p>
        </p:txBody>
      </p:sp>
    </p:spTree>
    <p:extLst>
      <p:ext uri="{BB962C8B-B14F-4D97-AF65-F5344CB8AC3E}">
        <p14:creationId xmlns:p14="http://schemas.microsoft.com/office/powerpoint/2010/main" val="3744943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GB" noProof="0" dirty="0" smtClean="0"/>
          </a:p>
          <a:p>
            <a:pPr marL="0" marR="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GB" noProof="0" dirty="0" smtClean="0"/>
              <a:t>At the same time, the new Recommendation acknowledges the diversity of national circumstances and priorities. </a:t>
            </a:r>
          </a:p>
          <a:p>
            <a:pPr marL="0" marR="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GB" sz="1200" kern="1200" noProof="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GB" sz="1200" kern="1200" dirty="0" smtClean="0">
                <a:solidFill>
                  <a:schemeClr val="tx1"/>
                </a:solidFill>
                <a:effectLst/>
                <a:latin typeface="+mn-lt"/>
                <a:ea typeface="+mn-ea"/>
                <a:cs typeface="+mn-cs"/>
              </a:rPr>
              <a:t>A strong gender perspective is embedded in numerous provisions.</a:t>
            </a:r>
          </a:p>
          <a:p>
            <a:pPr marL="0" marR="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GB" sz="1200" kern="1200" dirty="0" smtClean="0">
                <a:solidFill>
                  <a:schemeClr val="tx1"/>
                </a:solidFill>
                <a:effectLst/>
                <a:latin typeface="+mn-lt"/>
                <a:ea typeface="+mn-ea"/>
                <a:cs typeface="+mn-cs"/>
              </a:rPr>
              <a:t>Special attention is paid, throughout the instrument, to population groups that have been made particularly vulnerable by crisis.</a:t>
            </a:r>
            <a:r>
              <a:rPr lang="en-GB" sz="1200" kern="1200" baseline="0" dirty="0" smtClean="0">
                <a:solidFill>
                  <a:schemeClr val="tx1"/>
                </a:solidFill>
                <a:effectLst/>
                <a:latin typeface="+mn-lt"/>
                <a:ea typeface="+mn-ea"/>
                <a:cs typeface="+mn-cs"/>
              </a:rPr>
              <a:t> This includes</a:t>
            </a:r>
            <a:r>
              <a:rPr lang="en-GB" sz="1200" kern="1200" dirty="0" smtClean="0">
                <a:solidFill>
                  <a:schemeClr val="tx1"/>
                </a:solidFill>
                <a:effectLst/>
                <a:latin typeface="+mn-lt"/>
                <a:ea typeface="+mn-ea"/>
                <a:cs typeface="+mn-cs"/>
              </a:rPr>
              <a:t>, but is not limited to, children, persons belonging to minorities, indigenous and tribal peoples, internally displaced persons, persons with disabilities, migrants and refugees.</a:t>
            </a:r>
          </a:p>
        </p:txBody>
      </p:sp>
      <p:sp>
        <p:nvSpPr>
          <p:cNvPr id="4" name="Slide Number Placeholder 3"/>
          <p:cNvSpPr>
            <a:spLocks noGrp="1"/>
          </p:cNvSpPr>
          <p:nvPr>
            <p:ph type="sldNum" sz="quarter" idx="10"/>
          </p:nvPr>
        </p:nvSpPr>
        <p:spPr/>
        <p:txBody>
          <a:bodyPr/>
          <a:lstStyle/>
          <a:p>
            <a:fld id="{98E67B06-4274-4EE4-969A-5C6BC92D485D}" type="slidenum">
              <a:rPr lang="en-GB" smtClean="0"/>
              <a:t>4</a:t>
            </a:fld>
            <a:endParaRPr lang="en-GB" dirty="0"/>
          </a:p>
        </p:txBody>
      </p:sp>
    </p:spTree>
    <p:extLst>
      <p:ext uri="{BB962C8B-B14F-4D97-AF65-F5344CB8AC3E}">
        <p14:creationId xmlns:p14="http://schemas.microsoft.com/office/powerpoint/2010/main" val="632113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text of the Recommendation can be divided</a:t>
            </a:r>
            <a:r>
              <a:rPr lang="en-GB" baseline="0" dirty="0" smtClean="0"/>
              <a:t> in </a:t>
            </a:r>
            <a:r>
              <a:rPr lang="en-GB" dirty="0" smtClean="0"/>
              <a:t>3</a:t>
            </a:r>
            <a:r>
              <a:rPr lang="en-GB" baseline="0" dirty="0" smtClean="0"/>
              <a:t> sections:</a:t>
            </a:r>
          </a:p>
          <a:p>
            <a:endParaRPr lang="en-GB" baseline="0" dirty="0" smtClean="0"/>
          </a:p>
          <a:p>
            <a:r>
              <a:rPr lang="en-GB" baseline="0" dirty="0" smtClean="0"/>
              <a:t>1. The first section includes a preamble (which recalls ILO’s foundational and constitutional principles and considers the specific impact of crises on the world of work), sets out the objectives and scope, and illustrates the principles and strategies that should inspire Members in their responses to crisis.</a:t>
            </a:r>
          </a:p>
          <a:p>
            <a:endParaRPr lang="en-GB" baseline="0" dirty="0" smtClean="0"/>
          </a:p>
          <a:p>
            <a:r>
              <a:rPr lang="en-GB" dirty="0" smtClean="0"/>
              <a:t>	</a:t>
            </a:r>
            <a:r>
              <a:rPr lang="en-GB" dirty="0" smtClean="0">
                <a:sym typeface="Wingdings" panose="05000000000000000000" pitchFamily="2" charset="2"/>
              </a:rPr>
              <a:t> </a:t>
            </a:r>
            <a:r>
              <a:rPr lang="en-GB" dirty="0" smtClean="0"/>
              <a:t>The recommendation applies to all workers and jobseekers, and to all employers, in all sectors of the economy directly or indirectly affected by crisis situations. It concerns also workers and persons in volunteer work engaged in crisis response, including in the immediate response.</a:t>
            </a:r>
          </a:p>
          <a:p>
            <a:endParaRPr lang="en-GB" dirty="0" smtClean="0"/>
          </a:p>
          <a:p>
            <a:r>
              <a:rPr lang="en-GB" dirty="0" smtClean="0">
                <a:sym typeface="Wingdings" panose="05000000000000000000" pitchFamily="2" charset="2"/>
              </a:rPr>
              <a:t>	 The </a:t>
            </a:r>
            <a:r>
              <a:rPr lang="en-GB" dirty="0" smtClean="0"/>
              <a:t>14 guiding principles</a:t>
            </a:r>
            <a:r>
              <a:rPr lang="en-GB" baseline="0" dirty="0" smtClean="0"/>
              <a:t> </a:t>
            </a:r>
            <a:r>
              <a:rPr lang="en-GB" dirty="0" smtClean="0"/>
              <a:t>recognize the need to promote full, productive, freely chosen employment and decent work, and to respect, promote and realize the fundamental principles and rights at work as well as other human rights and relevant international labour standards. They emphasize the importance of good governance, social dialogue, national reconciliation, and a just transition</a:t>
            </a:r>
            <a:r>
              <a:rPr lang="en-GB" baseline="0" dirty="0" smtClean="0"/>
              <a:t> to an environmentally sustainable economy</a:t>
            </a:r>
            <a:r>
              <a:rPr lang="en-GB" dirty="0" smtClean="0"/>
              <a:t>. They highlight the need to respect national laws and use local knowledge, capacity and resources. They affirm the need to combat discrimination and pay special attention to population groups and individuals who have been made particularly vulnerable by the crisis. They call for international solidarity, burden- and responsibility-sharing and cooperation, and for close coordination and synergies between humanitarian and development assistance.</a:t>
            </a:r>
          </a:p>
          <a:p>
            <a:endParaRPr lang="en-GB" dirty="0" smtClean="0"/>
          </a:p>
          <a:p>
            <a:r>
              <a:rPr lang="en-GB" dirty="0" smtClean="0">
                <a:sym typeface="Wingdings" panose="05000000000000000000" pitchFamily="2" charset="2"/>
              </a:rPr>
              <a:t>	 Members should adopt </a:t>
            </a:r>
            <a:r>
              <a:rPr lang="en-GB" dirty="0" smtClean="0"/>
              <a:t>a phased multi-track approach in implementing crisis response strategies, including emergency immediate measures as well long term measures.</a:t>
            </a:r>
            <a:r>
              <a:rPr lang="en-GB" baseline="0" dirty="0" smtClean="0"/>
              <a:t> </a:t>
            </a:r>
            <a:endParaRPr lang="en-GB" dirty="0" smtClean="0"/>
          </a:p>
          <a:p>
            <a:endParaRPr lang="en-GB" dirty="0" smtClean="0"/>
          </a:p>
          <a:p>
            <a:r>
              <a:rPr lang="en-GB" dirty="0" smtClean="0"/>
              <a:t>2. The second</a:t>
            </a:r>
            <a:r>
              <a:rPr lang="en-GB" baseline="0" dirty="0" smtClean="0"/>
              <a:t> section contains practical guidance </a:t>
            </a:r>
            <a:r>
              <a:rPr lang="en-GB" dirty="0" smtClean="0"/>
              <a:t>for designing and implementing crisis prevention and response measures in a range of policy areas, while acknowledging the diversity of national circumstances and priorities. In particular, it elaborates on measures for employment, and income generation and for sustainable enterprises in Part IV, rights, equality and non-discrimination in Part V, education, vocational training and guidance in Part VI, social protection in Part VII, labour law, labour administration and labour market information in Part VIII, and social dialogue and role of employers’ and workers’ organizations in Part IX. It also provides guidance on migrants affected by crises in Part X and on refugees and returnees in Part XI. </a:t>
            </a:r>
          </a:p>
          <a:p>
            <a:endParaRPr lang="en-GB" dirty="0" smtClean="0"/>
          </a:p>
          <a:p>
            <a:pPr lvl="1"/>
            <a:r>
              <a:rPr lang="en-GB" dirty="0" smtClean="0"/>
              <a:t>More in detail: </a:t>
            </a:r>
          </a:p>
          <a:p>
            <a:pPr lvl="1"/>
            <a:endParaRPr lang="en-GB" dirty="0" smtClean="0"/>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Part IV on employment and income generation provides guidance on a range of measures for the promotion of full, productive, freely chosen employment, which are vital to promoting peace, preventing crises, enabling recovery and building resilience.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Part V on rights, equality and non-discrimination, places a strong emphasis on measures responding to discrimination and to combating child labour and forced or compulsory labour arising from or exacerbated by conflicts or disasters.</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Part VI emphasizes the key role played by education and vocational training and guidance in preventing and responding to crisis.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Part VII calls on member States to seek to ensure as quickly as possible basic income security for those whose jobs or livelihoods have been disrupted by crisis, and highlights the importance of establishing or maintaining social protection floors.</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Part VIII on labour law, labour administration and labour market information focuses on re-establishing essential labour market institutions.</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Part IX calls on member States to take into account the importance of social dialogue and the vital role of employers’ and workers’ organizations in crisis response.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Part X and Part XI include, respectively, guidance on Migrants affected by crises and on Refugees and Returnees, and aim to promote the labour market access of these population groups in host countries while fully taking into account a wide range of national circumstances. </a:t>
            </a:r>
          </a:p>
          <a:p>
            <a:pPr lvl="1"/>
            <a:endParaRPr lang="en-GB" dirty="0" smtClean="0"/>
          </a:p>
          <a:p>
            <a:endParaRPr lang="en-GB" dirty="0" smtClean="0"/>
          </a:p>
          <a:p>
            <a:r>
              <a:rPr lang="en-GB" dirty="0" smtClean="0"/>
              <a:t>3. The third section includes guidance regarding actions to prevent, mitigate and prepare for crises in ways that support economic and social development and decent work (Part XII),</a:t>
            </a:r>
            <a:r>
              <a:rPr lang="en-GB" baseline="0" dirty="0" smtClean="0"/>
              <a:t> and </a:t>
            </a:r>
            <a:r>
              <a:rPr lang="en-GB" dirty="0" smtClean="0"/>
              <a:t>emphasizes the need for strengthened international cooperation and </a:t>
            </a:r>
            <a:r>
              <a:rPr lang="en-GB" sz="1200" kern="1200" dirty="0" smtClean="0">
                <a:solidFill>
                  <a:schemeClr val="tx1"/>
                </a:solidFill>
                <a:effectLst/>
                <a:latin typeface="+mn-lt"/>
                <a:ea typeface="+mn-ea"/>
                <a:cs typeface="+mn-cs"/>
              </a:rPr>
              <a:t>for closer coordination and synergies </a:t>
            </a:r>
            <a:r>
              <a:rPr lang="en-GB" dirty="0" smtClean="0"/>
              <a:t>between humanitarian and development initiatives (Part XIII). It</a:t>
            </a:r>
            <a:r>
              <a:rPr lang="en-GB" baseline="0" dirty="0" smtClean="0"/>
              <a:t> explicitly</a:t>
            </a:r>
            <a:r>
              <a:rPr lang="en-GB" dirty="0" smtClean="0"/>
              <a:t> calls on the ILO to take a lead on crisis responses centred on employment and decent work.</a:t>
            </a:r>
          </a:p>
          <a:p>
            <a:endParaRPr lang="en-GB" dirty="0"/>
          </a:p>
        </p:txBody>
      </p:sp>
      <p:sp>
        <p:nvSpPr>
          <p:cNvPr id="4" name="Slide Number Placeholder 3"/>
          <p:cNvSpPr>
            <a:spLocks noGrp="1"/>
          </p:cNvSpPr>
          <p:nvPr>
            <p:ph type="sldNum" sz="quarter" idx="10"/>
          </p:nvPr>
        </p:nvSpPr>
        <p:spPr/>
        <p:txBody>
          <a:bodyPr/>
          <a:lstStyle/>
          <a:p>
            <a:fld id="{98E67B06-4274-4EE4-969A-5C6BC92D485D}" type="slidenum">
              <a:rPr lang="en-GB" smtClean="0"/>
              <a:t>5</a:t>
            </a:fld>
            <a:endParaRPr lang="en-GB" dirty="0"/>
          </a:p>
        </p:txBody>
      </p:sp>
    </p:spTree>
    <p:extLst>
      <p:ext uri="{BB962C8B-B14F-4D97-AF65-F5344CB8AC3E}">
        <p14:creationId xmlns:p14="http://schemas.microsoft.com/office/powerpoint/2010/main" val="3234739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According to most recent estimates, about 2 billion people today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live in countries affected by conflict, violence and fragility</a:t>
            </a:r>
            <a:r>
              <a:rPr lang="en-US" sz="1200" kern="1200" baseline="0" dirty="0" smtClean="0">
                <a:solidFill>
                  <a:schemeClr val="tx1"/>
                </a:solidFill>
                <a:effectLst/>
                <a:latin typeface="+mn-lt"/>
                <a:ea typeface="+mn-ea"/>
                <a:cs typeface="+mn-cs"/>
              </a:rPr>
              <a:t>. </a:t>
            </a:r>
            <a:r>
              <a:rPr lang="en-GB" sz="1200" kern="1200" baseline="0" dirty="0" smtClean="0">
                <a:solidFill>
                  <a:schemeClr val="tx1"/>
                </a:solidFill>
                <a:effectLst/>
                <a:latin typeface="+mn-lt"/>
                <a:ea typeface="+mn-ea"/>
                <a:cs typeface="+mn-cs"/>
              </a:rPr>
              <a:t>These countries are also more vulnerable to internal or external shocks such as economic crises, demographic changes, climate change and sudden-onset disasters. </a:t>
            </a:r>
            <a:endParaRPr lang="en-US" sz="1200" kern="1200" baseline="0" dirty="0" smtClean="0">
              <a:solidFill>
                <a:schemeClr val="tx1"/>
              </a:solidFill>
              <a:effectLst/>
              <a:latin typeface="+mn-lt"/>
              <a:ea typeface="+mn-ea"/>
              <a:cs typeface="+mn-cs"/>
            </a:endParaRPr>
          </a:p>
          <a:p>
            <a:endParaRPr lang="en-US" sz="1200" kern="1200" baseline="0" noProof="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Conflict, disasters and fragility aggravate poverty, unemployment and informality. In turn, lack of employment opportunities, unemployment and underemployment, and inequalities can equally be catalysts for conflict and instability. Indeed, fragile countries generally face higher levels of poverty and under- and unemployment, and larger decent work deficits. Building</a:t>
            </a:r>
            <a:r>
              <a:rPr lang="en-US" sz="1200" kern="1200" baseline="0" dirty="0" smtClean="0">
                <a:solidFill>
                  <a:schemeClr val="tx1"/>
                </a:solidFill>
                <a:effectLst/>
                <a:latin typeface="+mn-lt"/>
                <a:ea typeface="+mn-ea"/>
                <a:cs typeface="+mn-cs"/>
              </a:rPr>
              <a:t> peace and resilience is thus a prerequisite for economic, social and environmental development.</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proposed strategy for Office follow-up on Recommendation No. 205 aims primarily to support constituents in the development and implementation of local, national and regional strategies and measures that will give practical effect to the guidance. </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It also aims to use this exceptional normative platform to advocate ILO’s core mandate</a:t>
            </a:r>
            <a:r>
              <a:rPr lang="en-GB" sz="1200" kern="1200" baseline="0" dirty="0" smtClean="0">
                <a:solidFill>
                  <a:schemeClr val="tx1"/>
                </a:solidFill>
                <a:effectLst/>
                <a:latin typeface="+mn-lt"/>
                <a:ea typeface="+mn-ea"/>
                <a:cs typeface="+mn-cs"/>
              </a:rPr>
              <a:t> and </a:t>
            </a:r>
            <a:r>
              <a:rPr lang="en-GB" sz="1200" kern="1200" dirty="0" smtClean="0">
                <a:solidFill>
                  <a:schemeClr val="tx1"/>
                </a:solidFill>
                <a:effectLst/>
                <a:latin typeface="+mn-lt"/>
                <a:ea typeface="+mn-ea"/>
                <a:cs typeface="+mn-cs"/>
              </a:rPr>
              <a:t>values and to lead on employment and decent work initiatives in contexts of crisis prevention and response through invigorated cooperation and joint initiatives among international and regional organizations.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E67B06-4274-4EE4-969A-5C6BC92D485D}" type="slidenum">
              <a:rPr lang="en-GB" smtClean="0"/>
              <a:t>6</a:t>
            </a:fld>
            <a:endParaRPr lang="en-GB" dirty="0"/>
          </a:p>
        </p:txBody>
      </p:sp>
    </p:spTree>
    <p:extLst>
      <p:ext uri="{BB962C8B-B14F-4D97-AF65-F5344CB8AC3E}">
        <p14:creationId xmlns:p14="http://schemas.microsoft.com/office/powerpoint/2010/main" val="2587722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strategy consists of four complementary and mutually reinforcing components. It builds on extensive Office work in crisis response over the last decades and proposes to scale up, reorient as needed ongoing initiatives, promote synergies with planned activities and initiate new work in line with the updated guidance of Recommendation No. 205. Specific activities and outputs will be sequenced over the period of three biennia,</a:t>
            </a:r>
            <a:r>
              <a:rPr lang="en-GB" sz="1200" kern="1200" baseline="0" dirty="0" smtClean="0">
                <a:solidFill>
                  <a:schemeClr val="tx1"/>
                </a:solidFill>
                <a:effectLst/>
                <a:latin typeface="+mn-lt"/>
                <a:ea typeface="+mn-ea"/>
                <a:cs typeface="+mn-cs"/>
              </a:rPr>
              <a:t> starting with the 2018-2019 biennium.</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Components:</a:t>
            </a:r>
          </a:p>
          <a:p>
            <a:endParaRPr lang="en-GB" sz="1200" kern="1200" dirty="0" smtClean="0">
              <a:solidFill>
                <a:schemeClr val="tx1"/>
              </a:solidFill>
              <a:effectLst/>
              <a:latin typeface="+mn-lt"/>
              <a:ea typeface="+mn-ea"/>
              <a:cs typeface="+mn-cs"/>
            </a:endParaRPr>
          </a:p>
          <a:p>
            <a:pPr marL="228600" indent="-228600">
              <a:buAutoNum type="arabicParenR"/>
            </a:pPr>
            <a:r>
              <a:rPr lang="en-GB" sz="1200" b="1" kern="1200" dirty="0" smtClean="0">
                <a:solidFill>
                  <a:schemeClr val="tx1"/>
                </a:solidFill>
                <a:effectLst/>
                <a:latin typeface="+mn-lt"/>
                <a:ea typeface="+mn-ea"/>
                <a:cs typeface="+mn-cs"/>
              </a:rPr>
              <a:t>awareness raising and advocacy</a:t>
            </a:r>
          </a:p>
          <a:p>
            <a:pPr marL="228600" indent="-228600">
              <a:buAutoNum type="arabicParenR"/>
            </a:pP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In view of the complexity of crises and responses, the comprehensive range of issues covered by the R205 and the novelty for the ILO’s constituents of some of the concepts and terminology, the Office will dedicate a great deal of effort to promotional  briefings and  information sessions.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smtClean="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A systematic awareness-raising and advocacy campaign at global and country level will be developed to promote understanding of how the guidance contained in the Recommendation can be put into effect in different contexts. The campaign will aim to reach ILO’s tripartite constituents as well as the wider community engaged in peacebuilding and in crisis prevention, response and recovery.</a:t>
            </a:r>
          </a:p>
          <a:p>
            <a:pPr marL="0" indent="0">
              <a:buNone/>
            </a:pPr>
            <a:endParaRPr lang="en-GB" sz="1200" kern="1200" dirty="0" smtClean="0">
              <a:solidFill>
                <a:schemeClr val="tx1"/>
              </a:solidFill>
              <a:effectLst/>
              <a:latin typeface="+mn-lt"/>
              <a:ea typeface="+mn-ea"/>
              <a:cs typeface="+mn-cs"/>
            </a:endParaRPr>
          </a:p>
          <a:p>
            <a:pPr marL="228600" indent="-228600">
              <a:buAutoNum type="arabicParenR"/>
            </a:pPr>
            <a:endParaRPr lang="en-GB" sz="1200" kern="1200" dirty="0" smtClean="0">
              <a:solidFill>
                <a:schemeClr val="tx1"/>
              </a:solidFill>
              <a:effectLst/>
              <a:latin typeface="+mn-lt"/>
              <a:ea typeface="+mn-ea"/>
              <a:cs typeface="+mn-cs"/>
            </a:endParaRPr>
          </a:p>
          <a:p>
            <a:pPr marL="228600" indent="-228600">
              <a:buFont typeface="+mj-lt"/>
              <a:buAutoNum type="arabicParenR" startAt="2"/>
            </a:pPr>
            <a:r>
              <a:rPr lang="en-GB" sz="1200" b="1" kern="1200" dirty="0" smtClean="0">
                <a:solidFill>
                  <a:schemeClr val="tx1"/>
                </a:solidFill>
                <a:effectLst/>
                <a:latin typeface="+mn-lt"/>
                <a:ea typeface="+mn-ea"/>
                <a:cs typeface="+mn-cs"/>
              </a:rPr>
              <a:t>policy advice, technical cooperation and capacity development</a:t>
            </a:r>
          </a:p>
          <a:p>
            <a:pPr marL="0" indent="0">
              <a:buNone/>
            </a:pPr>
            <a:endParaRPr lang="en-GB"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Within the available resources, the Office will support governments, employers’ and workers’ organizations in crisis-affected</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countries in the design, implementation and monitoring of national strategies and policies drawing on the guidance of Recommendation No. 205.</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This will  be done in at least 8 countries per biennium in the next 6 years. </a:t>
            </a:r>
            <a:endParaRPr lang="en-GB" sz="1200" kern="1200" baseline="0" dirty="0" smtClean="0">
              <a:solidFill>
                <a:schemeClr val="tx1"/>
              </a:solidFill>
              <a:effectLst/>
              <a:latin typeface="+mn-lt"/>
              <a:ea typeface="+mn-ea"/>
              <a:cs typeface="+mn-cs"/>
            </a:endParaRPr>
          </a:p>
          <a:p>
            <a:pPr marL="0" indent="0">
              <a:buFont typeface="Arial" panose="020B0604020202020204" pitchFamily="34" charset="0"/>
              <a:buNone/>
            </a:pPr>
            <a:endParaRPr lang="en-GB"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Programmatic synergies will be secured with relevant ILO Flagships, in particular the Jobs for Peace and Resilience programme, and other relevant initiatives in countries prioritized by regions. </a:t>
            </a: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Capacity-development actions will include: </a:t>
            </a:r>
            <a:endParaRPr lang="en-GB" sz="11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	a) The replication and intensification of relevant training courses delivered through the ITC-ILO,</a:t>
            </a:r>
            <a:r>
              <a:rPr lang="en-GB" sz="1100" kern="1200" dirty="0" smtClean="0">
                <a:solidFill>
                  <a:schemeClr val="tx1"/>
                </a:solidFill>
                <a:effectLst/>
                <a:latin typeface="+mn-lt"/>
                <a:ea typeface="+mn-ea"/>
                <a:cs typeface="+mn-cs"/>
              </a:rPr>
              <a:t> such as the new dedicated annual training course on “Employment in fragile States”, based on the guidance of Recommendation No. 205 and on the guide </a:t>
            </a:r>
            <a:r>
              <a:rPr lang="en-GB" sz="1100" i="1" kern="1200" dirty="0" smtClean="0">
                <a:solidFill>
                  <a:schemeClr val="tx1"/>
                </a:solidFill>
                <a:effectLst/>
                <a:latin typeface="+mn-lt"/>
                <a:ea typeface="+mn-ea"/>
                <a:cs typeface="+mn-cs"/>
              </a:rPr>
              <a:t>Employment and Decent Work in situations of fragility, conflict and disaster</a:t>
            </a:r>
            <a:r>
              <a:rPr lang="en-GB" sz="1100" kern="1200" dirty="0" smtClean="0">
                <a:solidFill>
                  <a:schemeClr val="tx1"/>
                </a:solidFill>
                <a:effectLst/>
                <a:latin typeface="+mn-lt"/>
                <a:ea typeface="+mn-ea"/>
                <a:cs typeface="+mn-cs"/>
              </a:rPr>
              <a:t>, the session on “Fragile-to-Fragile Cooperation” within the  South-South and Triangular Cooperation Academy, the annual training on “Private sector development in fragile and conflict-affected situations” and the academy on “Promoting decent jobs in fragile and conflict affected settings;</a:t>
            </a:r>
          </a:p>
          <a:p>
            <a:pPr lvl="0"/>
            <a:r>
              <a:rPr lang="en-GB" sz="1100" kern="1200" dirty="0" smtClean="0">
                <a:solidFill>
                  <a:schemeClr val="tx1"/>
                </a:solidFill>
                <a:effectLst/>
                <a:latin typeface="+mn-lt"/>
                <a:ea typeface="+mn-ea"/>
                <a:cs typeface="+mn-cs"/>
              </a:rPr>
              <a:t>	b) </a:t>
            </a:r>
            <a:r>
              <a:rPr lang="en-GB" sz="1200" kern="1200" dirty="0" smtClean="0">
                <a:solidFill>
                  <a:schemeClr val="tx1"/>
                </a:solidFill>
                <a:effectLst/>
                <a:latin typeface="+mn-lt"/>
                <a:ea typeface="+mn-ea"/>
                <a:cs typeface="+mn-cs"/>
              </a:rPr>
              <a:t>The development of dedicated modules on Recommendation No. 205 for a systematic integration into all relevant regular annual courses and academies at the ITC-ILO;</a:t>
            </a:r>
          </a:p>
          <a:p>
            <a:pPr lvl="0"/>
            <a:r>
              <a:rPr lang="en-GB" sz="1200" kern="1200" dirty="0" smtClean="0">
                <a:solidFill>
                  <a:schemeClr val="tx1"/>
                </a:solidFill>
                <a:effectLst/>
                <a:latin typeface="+mn-lt"/>
                <a:ea typeface="+mn-ea"/>
                <a:cs typeface="+mn-cs"/>
              </a:rPr>
              <a:t>	c) Distance-learning courses, including a dedicated MOOC (Massive, Online, Open Course);</a:t>
            </a:r>
            <a:endParaRPr lang="en-GB" sz="11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	d) The design and delivery of dedicated activities for employers and workers organizations in respective priority areas, in consultation with ACT/EMP and ACTRAV</a:t>
            </a:r>
            <a:r>
              <a:rPr lang="en-GB" sz="1200" kern="1200" baseline="0" dirty="0" smtClean="0">
                <a:solidFill>
                  <a:schemeClr val="tx1"/>
                </a:solidFill>
                <a:effectLst/>
                <a:latin typeface="+mn-lt"/>
                <a:ea typeface="+mn-ea"/>
                <a:cs typeface="+mn-cs"/>
              </a:rPr>
              <a:t> (also</a:t>
            </a:r>
            <a:r>
              <a:rPr lang="en-GB" sz="1200" kern="1200" dirty="0" smtClean="0">
                <a:solidFill>
                  <a:schemeClr val="tx1"/>
                </a:solidFill>
                <a:effectLst/>
                <a:latin typeface="+mn-lt"/>
                <a:ea typeface="+mn-ea"/>
                <a:cs typeface="+mn-cs"/>
              </a:rPr>
              <a:t> building on the existing courses “Prevention and Resolution of Violent and Armed Conflicts for Trade Unions organisations” and  “Multi-hazard Business Continuity Management: Guide for small and medium enterprises”);</a:t>
            </a:r>
          </a:p>
          <a:p>
            <a:pPr lvl="0"/>
            <a:r>
              <a:rPr lang="en-GB" sz="1200" kern="1200" dirty="0" smtClean="0">
                <a:solidFill>
                  <a:schemeClr val="tx1"/>
                </a:solidFill>
                <a:effectLst/>
                <a:latin typeface="+mn-lt"/>
                <a:ea typeface="+mn-ea"/>
                <a:cs typeface="+mn-cs"/>
              </a:rPr>
              <a:t>	e) The organization of tailored activities to meet the specific needs of different regions and constituents with respect to Recommendation No. 205. It is expected that at least one tripartite training activity per biennium will be offered in the regions most affected by conflicts and disasters.</a:t>
            </a:r>
            <a:endParaRPr lang="en-GB" sz="1100" kern="1200" dirty="0" smtClean="0">
              <a:solidFill>
                <a:schemeClr val="tx1"/>
              </a:solidFill>
              <a:effectLst/>
              <a:latin typeface="+mn-lt"/>
              <a:ea typeface="+mn-ea"/>
              <a:cs typeface="+mn-cs"/>
            </a:endParaRPr>
          </a:p>
          <a:p>
            <a:pPr marL="0" indent="0">
              <a:buNone/>
            </a:pPr>
            <a:endParaRPr lang="en-GB" sz="1200" kern="1200" dirty="0" smtClean="0">
              <a:solidFill>
                <a:schemeClr val="tx1"/>
              </a:solidFill>
              <a:effectLst/>
              <a:latin typeface="+mn-lt"/>
              <a:ea typeface="+mn-ea"/>
              <a:cs typeface="+mn-cs"/>
            </a:endParaRPr>
          </a:p>
          <a:p>
            <a:pPr marL="228600" indent="-228600">
              <a:buFont typeface="+mj-lt"/>
              <a:buAutoNum type="arabicPeriod" startAt="3"/>
            </a:pPr>
            <a:r>
              <a:rPr lang="en-GB" sz="1200" b="1" kern="1200" dirty="0" smtClean="0">
                <a:solidFill>
                  <a:schemeClr val="tx1"/>
                </a:solidFill>
                <a:effectLst/>
                <a:latin typeface="+mn-lt"/>
                <a:ea typeface="+mn-ea"/>
                <a:cs typeface="+mn-cs"/>
              </a:rPr>
              <a:t>knowledge development and dissemination</a:t>
            </a:r>
          </a:p>
          <a:p>
            <a:pPr marL="228600" indent="-228600">
              <a:buAutoNum type="arabicParenR"/>
            </a:pP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development and dissemination of practical knowledge on what works in different contexts will be essential to support country-level action towards peace consolidation and resilience building.</a:t>
            </a: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New research and tools will be developed along four streams of work: a) focus on key policy areas or specific target groups covered by R205; b) analysis of intervention models, policy combinations, technical guidance and implementation modalities that leverage employment and decent work tools to positively impact on peace- and resilience-building; c) data collection and monitoring in countries affected by conflicts and disasters; and d) impact assessment. </a:t>
            </a:r>
          </a:p>
          <a:p>
            <a:pPr marL="171450" lvl="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These knowledge products will be published in various formats, as relevant: technical and policy briefs, country reports, guides and toolkits, comparative analyses of good practices, research studies and impact-assessment tools. These will be widely disseminated in various languages, including through the capacity-development initiatives. </a:t>
            </a:r>
          </a:p>
          <a:p>
            <a:pPr marL="228600" indent="-228600">
              <a:buFont typeface="+mj-lt"/>
              <a:buAutoNum type="arabicParenR" startAt="4"/>
            </a:pPr>
            <a:endParaRPr lang="en-GB" sz="1200" b="1" kern="1200" dirty="0" smtClean="0">
              <a:solidFill>
                <a:schemeClr val="tx1"/>
              </a:solidFill>
              <a:effectLst/>
              <a:latin typeface="+mn-lt"/>
              <a:ea typeface="+mn-ea"/>
              <a:cs typeface="+mn-cs"/>
            </a:endParaRPr>
          </a:p>
          <a:p>
            <a:pPr marL="228600" indent="-228600">
              <a:buFont typeface="+mj-lt"/>
              <a:buAutoNum type="arabicParenR" startAt="4"/>
            </a:pPr>
            <a:r>
              <a:rPr lang="en-GB" sz="1200" b="1" kern="1200" dirty="0" smtClean="0">
                <a:solidFill>
                  <a:schemeClr val="tx1"/>
                </a:solidFill>
                <a:effectLst/>
                <a:latin typeface="+mn-lt"/>
                <a:ea typeface="+mn-ea"/>
                <a:cs typeface="+mn-cs"/>
              </a:rPr>
              <a:t>international cooperation and partnerships</a:t>
            </a:r>
          </a:p>
          <a:p>
            <a:pPr marL="228600" indent="-228600">
              <a:buAutoNum type="arabicParenR" startAt="4"/>
            </a:pP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Cooperation will be strengthened and new activities developed with current</a:t>
            </a:r>
            <a:r>
              <a:rPr lang="en-GB" sz="1200" kern="1200" baseline="0" dirty="0" smtClean="0">
                <a:solidFill>
                  <a:schemeClr val="tx1"/>
                </a:solidFill>
                <a:effectLst/>
                <a:latin typeface="+mn-lt"/>
                <a:ea typeface="+mn-ea"/>
                <a:cs typeface="+mn-cs"/>
              </a:rPr>
              <a:t> partners  (UNHCR, UNISDR, g7+, IFRC…)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Ongoing joint initiatives will be expanded (ILO/UNDP/PBSO/WB, PDNA, Global Initiative on Decent Jobs for</a:t>
            </a:r>
            <a:r>
              <a:rPr lang="en-GB" sz="1200" kern="1200" baseline="0" dirty="0" smtClean="0">
                <a:solidFill>
                  <a:schemeClr val="tx1"/>
                </a:solidFill>
                <a:effectLst/>
                <a:latin typeface="+mn-lt"/>
                <a:ea typeface="+mn-ea"/>
                <a:cs typeface="+mn-cs"/>
              </a:rPr>
              <a:t> Youth…) </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Opportunities</a:t>
            </a:r>
            <a:r>
              <a:rPr lang="en-GB" sz="1200" kern="1200" baseline="0" dirty="0" smtClean="0">
                <a:solidFill>
                  <a:schemeClr val="tx1"/>
                </a:solidFill>
                <a:effectLst/>
                <a:latin typeface="+mn-lt"/>
                <a:ea typeface="+mn-ea"/>
                <a:cs typeface="+mn-cs"/>
              </a:rPr>
              <a:t> for </a:t>
            </a:r>
            <a:r>
              <a:rPr lang="en-GB" sz="1200" kern="1200" dirty="0" smtClean="0">
                <a:solidFill>
                  <a:schemeClr val="tx1"/>
                </a:solidFill>
                <a:effectLst/>
                <a:latin typeface="+mn-lt"/>
                <a:ea typeface="+mn-ea"/>
                <a:cs typeface="+mn-cs"/>
              </a:rPr>
              <a:t>collaborations with new partners will be explored </a:t>
            </a:r>
          </a:p>
          <a:p>
            <a:pPr marL="228600" indent="-22860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contribution to the realization of SDGs 8 on full, productive employment and decent work, 1 on ending poverty, 13 on climate change, and 16 with respect to the promotion of just, peaceful and inclusive societies.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focus on prevention as a crucial aspect for preserving stability and sustaining peace and resilience, in line with the recent paradigm shift of the UN and its member States.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 this context, R205 provides a unique and timely platform for advocating human rights, including fundamental rights, employment and decent work as critical ingredients focussing to tackle root causes of crises.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 promotion of the South-South and Triangular cooperation and Fragile-to-Fragile cooperation</a:t>
            </a:r>
          </a:p>
          <a:p>
            <a:pPr marL="228600" indent="-228600">
              <a:buAutoNum type="arabicParenR" startAt="4"/>
            </a:pP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E67B06-4274-4EE4-969A-5C6BC92D485D}" type="slidenum">
              <a:rPr lang="en-GB" smtClean="0"/>
              <a:t>7</a:t>
            </a:fld>
            <a:endParaRPr lang="en-GB" dirty="0"/>
          </a:p>
        </p:txBody>
      </p:sp>
    </p:spTree>
    <p:extLst>
      <p:ext uri="{BB962C8B-B14F-4D97-AF65-F5344CB8AC3E}">
        <p14:creationId xmlns:p14="http://schemas.microsoft.com/office/powerpoint/2010/main" val="2045162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Recommendation is</a:t>
            </a:r>
            <a:r>
              <a:rPr lang="en-US" sz="1200" kern="1200" dirty="0" smtClean="0">
                <a:solidFill>
                  <a:schemeClr val="tx1"/>
                </a:solidFill>
                <a:effectLst/>
                <a:latin typeface="+mn-lt"/>
                <a:ea typeface="+mn-ea"/>
                <a:cs typeface="+mn-cs"/>
              </a:rPr>
              <a:t> an important instrument for both ILO constituents and actors and institutions of the international community engaged in crisis response in the humanitarian and development fields.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Besides being relevant to ILO’s core mandate in contexts of crisis, the Recommendation represents an exceptional platform to invigorate cooperation and joint initiatives among international and regional organizations operating in the fields of humanitarian and development assistance with a focus on employment and decent work in crisis response. This has been acknowledged also by several UN agencies that expressed their support for the Recommendation, such as UNHCR, UNISDR, OCHA, OHCHR, UNDP, UNESCO, UNOG, the WB.</a:t>
            </a:r>
          </a:p>
          <a:p>
            <a:endParaRPr lang="en-GB" noProof="0" dirty="0"/>
          </a:p>
        </p:txBody>
      </p:sp>
      <p:sp>
        <p:nvSpPr>
          <p:cNvPr id="4" name="Slide Number Placeholder 3"/>
          <p:cNvSpPr>
            <a:spLocks noGrp="1"/>
          </p:cNvSpPr>
          <p:nvPr>
            <p:ph type="sldNum" sz="quarter" idx="10"/>
          </p:nvPr>
        </p:nvSpPr>
        <p:spPr/>
        <p:txBody>
          <a:bodyPr/>
          <a:lstStyle/>
          <a:p>
            <a:fld id="{98E67B06-4274-4EE4-969A-5C6BC92D485D}" type="slidenum">
              <a:rPr lang="en-GB" smtClean="0"/>
              <a:t>8</a:t>
            </a:fld>
            <a:endParaRPr lang="en-GB" dirty="0"/>
          </a:p>
        </p:txBody>
      </p:sp>
    </p:spTree>
    <p:extLst>
      <p:ext uri="{BB962C8B-B14F-4D97-AF65-F5344CB8AC3E}">
        <p14:creationId xmlns:p14="http://schemas.microsoft.com/office/powerpoint/2010/main" val="2785660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98E67B06-4274-4EE4-969A-5C6BC92D485D}" type="slidenum">
              <a:rPr lang="en-GB" smtClean="0"/>
              <a:t>9</a:t>
            </a:fld>
            <a:endParaRPr lang="en-GB" dirty="0"/>
          </a:p>
        </p:txBody>
      </p:sp>
    </p:spTree>
    <p:extLst>
      <p:ext uri="{BB962C8B-B14F-4D97-AF65-F5344CB8AC3E}">
        <p14:creationId xmlns:p14="http://schemas.microsoft.com/office/powerpoint/2010/main" val="2053014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a:solidFill>
                  <a:schemeClr val="accent1"/>
                </a:solidFill>
              </a:defRPr>
            </a:lvl1pPr>
          </a:lstStyle>
          <a:p>
            <a:r>
              <a:rPr lang="fr-FR" dirty="0" smtClean="0"/>
              <a:t>Modifiez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4" name="Espace réservé de la date 3"/>
          <p:cNvSpPr>
            <a:spLocks noGrp="1"/>
          </p:cNvSpPr>
          <p:nvPr>
            <p:ph type="dt" sz="half" idx="10"/>
          </p:nvPr>
        </p:nvSpPr>
        <p:spPr/>
        <p:txBody>
          <a:bodyPr/>
          <a:lstStyle/>
          <a:p>
            <a:fld id="{332EEB67-D139-48A8-BFA6-E4F919882218}" type="datetime1">
              <a:rPr lang="fr-FR" smtClean="0"/>
              <a:t>23/10/2018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D126D38-1A73-481B-9300-C8A1265179C4}" type="slidenum">
              <a:rPr lang="fr-FR" smtClean="0"/>
              <a:t>‹#›</a:t>
            </a:fld>
            <a:endParaRPr lang="fr-FR" dirty="0"/>
          </a:p>
        </p:txBody>
      </p:sp>
    </p:spTree>
    <p:extLst>
      <p:ext uri="{BB962C8B-B14F-4D97-AF65-F5344CB8AC3E}">
        <p14:creationId xmlns:p14="http://schemas.microsoft.com/office/powerpoint/2010/main" val="85947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8861A3-3562-4E25-A986-225CD3980892}" type="datetime1">
              <a:rPr lang="fr-FR" smtClean="0"/>
              <a:t>23/10/2018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D126D38-1A73-481B-9300-C8A1265179C4}" type="slidenum">
              <a:rPr lang="fr-FR" smtClean="0"/>
              <a:t>‹#›</a:t>
            </a:fld>
            <a:endParaRPr lang="fr-FR" dirty="0"/>
          </a:p>
        </p:txBody>
      </p:sp>
    </p:spTree>
    <p:extLst>
      <p:ext uri="{BB962C8B-B14F-4D97-AF65-F5344CB8AC3E}">
        <p14:creationId xmlns:p14="http://schemas.microsoft.com/office/powerpoint/2010/main" val="369606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84106A-FC83-4520-836F-2B459175581F}" type="datetime1">
              <a:rPr lang="fr-FR" smtClean="0"/>
              <a:t>23/10/2018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D126D38-1A73-481B-9300-C8A1265179C4}" type="slidenum">
              <a:rPr lang="fr-FR" smtClean="0"/>
              <a:t>‹#›</a:t>
            </a:fld>
            <a:endParaRPr lang="fr-FR" dirty="0"/>
          </a:p>
        </p:txBody>
      </p:sp>
    </p:spTree>
    <p:extLst>
      <p:ext uri="{BB962C8B-B14F-4D97-AF65-F5344CB8AC3E}">
        <p14:creationId xmlns:p14="http://schemas.microsoft.com/office/powerpoint/2010/main" val="208498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714995"/>
          </a:xfrm>
        </p:spPr>
        <p:txBody>
          <a:bodyPr>
            <a:normAutofit/>
          </a:bodyPr>
          <a:lstStyle>
            <a:lvl1pPr>
              <a:defRPr sz="3200">
                <a:solidFill>
                  <a:schemeClr val="accent1"/>
                </a:solidFill>
              </a:defRPr>
            </a:lvl1pPr>
          </a:lstStyle>
          <a:p>
            <a:r>
              <a:rPr lang="fr-FR" dirty="0" smtClean="0"/>
              <a:t>Modifiez le style du titre</a:t>
            </a:r>
            <a:endParaRPr lang="fr-FR" dirty="0"/>
          </a:p>
        </p:txBody>
      </p:sp>
      <p:sp>
        <p:nvSpPr>
          <p:cNvPr id="3" name="Espace réservé du contenu 2"/>
          <p:cNvSpPr>
            <a:spLocks noGrp="1"/>
          </p:cNvSpPr>
          <p:nvPr>
            <p:ph idx="1"/>
          </p:nvPr>
        </p:nvSpPr>
        <p:spPr>
          <a:xfrm>
            <a:off x="457200" y="1070153"/>
            <a:ext cx="8229600" cy="5303614"/>
          </a:xfrm>
        </p:spPr>
        <p:txBody>
          <a:bodyPr>
            <a:normAutofit/>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C728572E-928A-4DF1-B7E7-45AE3B6DBF3E}" type="datetime1">
              <a:rPr lang="fr-FR" smtClean="0"/>
              <a:t>23/10/2018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D126D38-1A73-481B-9300-C8A1265179C4}" type="slidenum">
              <a:rPr lang="fr-FR" smtClean="0"/>
              <a:t>‹#›</a:t>
            </a:fld>
            <a:endParaRPr lang="fr-FR" dirty="0"/>
          </a:p>
        </p:txBody>
      </p:sp>
    </p:spTree>
    <p:extLst>
      <p:ext uri="{BB962C8B-B14F-4D97-AF65-F5344CB8AC3E}">
        <p14:creationId xmlns:p14="http://schemas.microsoft.com/office/powerpoint/2010/main" val="303748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solidFill>
                  <a:schemeClr val="accent1"/>
                </a:solidFill>
              </a:defRPr>
            </a:lvl1pPr>
          </a:lstStyle>
          <a:p>
            <a:r>
              <a:rPr lang="fr-FR" dirty="0" smtClean="0"/>
              <a:t>Modifiez le style du titre</a:t>
            </a:r>
            <a:endParaRPr lang="fr-FR" dirty="0"/>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
        <p:nvSpPr>
          <p:cNvPr id="4" name="Espace réservé de la date 3"/>
          <p:cNvSpPr>
            <a:spLocks noGrp="1"/>
          </p:cNvSpPr>
          <p:nvPr>
            <p:ph type="dt" sz="half" idx="10"/>
          </p:nvPr>
        </p:nvSpPr>
        <p:spPr/>
        <p:txBody>
          <a:bodyPr/>
          <a:lstStyle/>
          <a:p>
            <a:fld id="{116F7932-68B3-4059-BDF0-AAE38C6EE2CD}" type="datetime1">
              <a:rPr lang="fr-FR" smtClean="0"/>
              <a:t>23/10/2018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D126D38-1A73-481B-9300-C8A1265179C4}" type="slidenum">
              <a:rPr lang="fr-FR" smtClean="0"/>
              <a:t>‹#›</a:t>
            </a:fld>
            <a:endParaRPr lang="fr-FR" dirty="0"/>
          </a:p>
        </p:txBody>
      </p:sp>
    </p:spTree>
    <p:extLst>
      <p:ext uri="{BB962C8B-B14F-4D97-AF65-F5344CB8AC3E}">
        <p14:creationId xmlns:p14="http://schemas.microsoft.com/office/powerpoint/2010/main" val="415308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1"/>
                </a:solidFill>
              </a:defRPr>
            </a:lvl1p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900F511-EE61-4D54-8F51-A8AB9EDCCB29}" type="datetime1">
              <a:rPr lang="fr-FR" smtClean="0"/>
              <a:t>23/10/2018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D126D38-1A73-481B-9300-C8A1265179C4}" type="slidenum">
              <a:rPr lang="fr-FR" smtClean="0"/>
              <a:t>‹#›</a:t>
            </a:fld>
            <a:endParaRPr lang="fr-FR" dirty="0"/>
          </a:p>
        </p:txBody>
      </p:sp>
    </p:spTree>
    <p:extLst>
      <p:ext uri="{BB962C8B-B14F-4D97-AF65-F5344CB8AC3E}">
        <p14:creationId xmlns:p14="http://schemas.microsoft.com/office/powerpoint/2010/main" val="127222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lvl1pPr>
              <a:defRPr sz="3200">
                <a:solidFill>
                  <a:schemeClr val="accent1"/>
                </a:solidFill>
              </a:defRPr>
            </a:lvl1p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noAutofit/>
          </a:bodyPr>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F5F77E5-4C88-480E-AAAC-F89B58849DD6}" type="datetime1">
              <a:rPr lang="fr-FR" smtClean="0"/>
              <a:t>23/10/2018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DD126D38-1A73-481B-9300-C8A1265179C4}" type="slidenum">
              <a:rPr lang="fr-FR" smtClean="0"/>
              <a:t>‹#›</a:t>
            </a:fld>
            <a:endParaRPr lang="fr-FR" dirty="0"/>
          </a:p>
        </p:txBody>
      </p:sp>
    </p:spTree>
    <p:extLst>
      <p:ext uri="{BB962C8B-B14F-4D97-AF65-F5344CB8AC3E}">
        <p14:creationId xmlns:p14="http://schemas.microsoft.com/office/powerpoint/2010/main" val="323237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lvl1pPr>
              <a:defRPr sz="3200">
                <a:solidFill>
                  <a:schemeClr val="accent1"/>
                </a:solidFill>
              </a:defRPr>
            </a:lvl1pPr>
          </a:lstStyle>
          <a:p>
            <a:r>
              <a:rPr lang="fr-FR" dirty="0" smtClean="0"/>
              <a:t>Modifiez le style du titre</a:t>
            </a:r>
            <a:endParaRPr lang="fr-FR" dirty="0"/>
          </a:p>
        </p:txBody>
      </p:sp>
      <p:sp>
        <p:nvSpPr>
          <p:cNvPr id="3" name="Espace réservé de la date 2"/>
          <p:cNvSpPr>
            <a:spLocks noGrp="1"/>
          </p:cNvSpPr>
          <p:nvPr>
            <p:ph type="dt" sz="half" idx="10"/>
          </p:nvPr>
        </p:nvSpPr>
        <p:spPr/>
        <p:txBody>
          <a:bodyPr/>
          <a:lstStyle/>
          <a:p>
            <a:fld id="{449DBA24-20FA-45C8-A07A-D505B6F91F91}" type="datetime1">
              <a:rPr lang="fr-FR" smtClean="0"/>
              <a:t>23/10/2018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DD126D38-1A73-481B-9300-C8A1265179C4}" type="slidenum">
              <a:rPr lang="fr-FR" smtClean="0"/>
              <a:t>‹#›</a:t>
            </a:fld>
            <a:endParaRPr lang="fr-FR" dirty="0"/>
          </a:p>
        </p:txBody>
      </p:sp>
    </p:spTree>
    <p:extLst>
      <p:ext uri="{BB962C8B-B14F-4D97-AF65-F5344CB8AC3E}">
        <p14:creationId xmlns:p14="http://schemas.microsoft.com/office/powerpoint/2010/main" val="621892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B1935C-61C7-4F48-8185-96104B127686}" type="datetime1">
              <a:rPr lang="fr-FR" smtClean="0"/>
              <a:t>23/10/2018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DD126D38-1A73-481B-9300-C8A1265179C4}" type="slidenum">
              <a:rPr lang="fr-FR" smtClean="0"/>
              <a:t>‹#›</a:t>
            </a:fld>
            <a:endParaRPr lang="fr-FR" dirty="0"/>
          </a:p>
        </p:txBody>
      </p:sp>
    </p:spTree>
    <p:extLst>
      <p:ext uri="{BB962C8B-B14F-4D97-AF65-F5344CB8AC3E}">
        <p14:creationId xmlns:p14="http://schemas.microsoft.com/office/powerpoint/2010/main" val="1915918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859FEC5-87B2-44A6-A192-43E9B7136E0D}" type="datetime1">
              <a:rPr lang="fr-FR" smtClean="0"/>
              <a:t>23/10/2018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D126D38-1A73-481B-9300-C8A1265179C4}" type="slidenum">
              <a:rPr lang="fr-FR" smtClean="0"/>
              <a:t>‹#›</a:t>
            </a:fld>
            <a:endParaRPr lang="fr-FR" dirty="0"/>
          </a:p>
        </p:txBody>
      </p:sp>
    </p:spTree>
    <p:extLst>
      <p:ext uri="{BB962C8B-B14F-4D97-AF65-F5344CB8AC3E}">
        <p14:creationId xmlns:p14="http://schemas.microsoft.com/office/powerpoint/2010/main" val="217224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05057B0-1213-4B20-91BB-D8DC60951DBB}" type="datetime1">
              <a:rPr lang="fr-FR" smtClean="0"/>
              <a:t>23/10/2018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D126D38-1A73-481B-9300-C8A1265179C4}" type="slidenum">
              <a:rPr lang="fr-FR" smtClean="0"/>
              <a:t>‹#›</a:t>
            </a:fld>
            <a:endParaRPr lang="fr-FR" dirty="0"/>
          </a:p>
        </p:txBody>
      </p:sp>
    </p:spTree>
    <p:extLst>
      <p:ext uri="{BB962C8B-B14F-4D97-AF65-F5344CB8AC3E}">
        <p14:creationId xmlns:p14="http://schemas.microsoft.com/office/powerpoint/2010/main" val="1891110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922114"/>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259A5-1171-43A9-AF67-F9AB072DE811}" type="datetime1">
              <a:rPr lang="fr-FR" smtClean="0"/>
              <a:t>23/10/2018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26D38-1A73-481B-9300-C8A1265179C4}" type="slidenum">
              <a:rPr lang="fr-FR" smtClean="0"/>
              <a:t>‹#›</a:t>
            </a:fld>
            <a:endParaRPr lang="fr-FR" dirty="0"/>
          </a:p>
        </p:txBody>
      </p:sp>
    </p:spTree>
    <p:extLst>
      <p:ext uri="{BB962C8B-B14F-4D97-AF65-F5344CB8AC3E}">
        <p14:creationId xmlns:p14="http://schemas.microsoft.com/office/powerpoint/2010/main" val="3505265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2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DSCF002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6153" y="4797152"/>
            <a:ext cx="1859133" cy="139559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itle 1"/>
          <p:cNvSpPr txBox="1">
            <a:spLocks/>
          </p:cNvSpPr>
          <p:nvPr/>
        </p:nvSpPr>
        <p:spPr>
          <a:xfrm>
            <a:off x="-471919" y="1909577"/>
            <a:ext cx="10074442" cy="2387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a:solidFill>
                  <a:schemeClr val="accent1"/>
                </a:solidFill>
                <a:latin typeface="+mj-lt"/>
                <a:ea typeface="+mj-ea"/>
                <a:cs typeface="+mj-cs"/>
              </a:defRPr>
            </a:lvl1pPr>
          </a:lstStyle>
          <a:p>
            <a:r>
              <a:rPr lang="en-GB" sz="4800" b="1" dirty="0" smtClean="0">
                <a:solidFill>
                  <a:srgbClr val="0070C0"/>
                </a:solidFill>
                <a:latin typeface="+mn-lt"/>
              </a:rPr>
              <a:t>Employment and decent work </a:t>
            </a:r>
          </a:p>
          <a:p>
            <a:r>
              <a:rPr lang="en-GB" sz="4800" b="1" dirty="0" smtClean="0">
                <a:solidFill>
                  <a:srgbClr val="0070C0"/>
                </a:solidFill>
                <a:latin typeface="+mn-lt"/>
              </a:rPr>
              <a:t>for peace and resilience Recommendation, 2017 (No. 205)</a:t>
            </a:r>
            <a:endParaRPr lang="en-GB" sz="4800" b="1" dirty="0">
              <a:solidFill>
                <a:srgbClr val="0070C0"/>
              </a:solidFill>
              <a:latin typeface="+mn-lt"/>
            </a:endParaRPr>
          </a:p>
        </p:txBody>
      </p:sp>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2891" r="8058"/>
          <a:stretch/>
        </p:blipFill>
        <p:spPr>
          <a:xfrm>
            <a:off x="4682176" y="4806917"/>
            <a:ext cx="2218212" cy="1401162"/>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8125" y="4786146"/>
            <a:ext cx="2166120" cy="1417606"/>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44142" y="4806917"/>
            <a:ext cx="2102269" cy="1401162"/>
          </a:xfrm>
          <a:prstGeom prst="rect">
            <a:avLst/>
          </a:prstGeom>
        </p:spPr>
      </p:pic>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3528" y="337608"/>
            <a:ext cx="1287531" cy="1083000"/>
          </a:xfrm>
          <a:prstGeom prst="rect">
            <a:avLst/>
          </a:prstGeom>
        </p:spPr>
      </p:pic>
    </p:spTree>
    <p:extLst>
      <p:ext uri="{BB962C8B-B14F-4D97-AF65-F5344CB8AC3E}">
        <p14:creationId xmlns:p14="http://schemas.microsoft.com/office/powerpoint/2010/main" val="2475915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457200" y="188640"/>
            <a:ext cx="8229600" cy="7149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a:solidFill>
                  <a:schemeClr val="accent1"/>
                </a:solidFill>
                <a:latin typeface="+mj-lt"/>
                <a:ea typeface="+mj-ea"/>
                <a:cs typeface="+mj-cs"/>
              </a:defRPr>
            </a:lvl1pPr>
          </a:lstStyle>
          <a:p>
            <a:r>
              <a:rPr lang="en-GB" b="1" dirty="0" smtClean="0">
                <a:solidFill>
                  <a:schemeClr val="tx1"/>
                </a:solidFill>
              </a:rPr>
              <a:t>What is Recommendation No. 205?</a:t>
            </a:r>
            <a:endParaRPr lang="en-GB" b="1" dirty="0">
              <a:solidFill>
                <a:schemeClr val="tx1"/>
              </a:solidFill>
            </a:endParaRPr>
          </a:p>
        </p:txBody>
      </p:sp>
      <p:sp>
        <p:nvSpPr>
          <p:cNvPr id="13" name="Espace réservé du contenu 2"/>
          <p:cNvSpPr>
            <a:spLocks noGrp="1"/>
          </p:cNvSpPr>
          <p:nvPr>
            <p:ph idx="1"/>
          </p:nvPr>
        </p:nvSpPr>
        <p:spPr>
          <a:xfrm>
            <a:off x="3089588" y="1881083"/>
            <a:ext cx="5421288" cy="1728192"/>
          </a:xfrm>
        </p:spPr>
        <p:txBody>
          <a:bodyPr>
            <a:noAutofit/>
          </a:bodyPr>
          <a:lstStyle/>
          <a:p>
            <a:pPr marL="0" indent="0">
              <a:spcBef>
                <a:spcPts val="0"/>
              </a:spcBef>
              <a:spcAft>
                <a:spcPts val="1200"/>
              </a:spcAft>
              <a:buClr>
                <a:schemeClr val="accent1"/>
              </a:buClr>
              <a:buNone/>
            </a:pPr>
            <a:r>
              <a:rPr lang="en-GB" sz="2200" dirty="0" smtClean="0">
                <a:solidFill>
                  <a:schemeClr val="tx1"/>
                </a:solidFill>
              </a:rPr>
              <a:t>An up-to-date international labour standard for </a:t>
            </a:r>
            <a:r>
              <a:rPr lang="en-GB" sz="2200" dirty="0">
                <a:solidFill>
                  <a:schemeClr val="tx1"/>
                </a:solidFill>
              </a:rPr>
              <a:t>ILO constituents </a:t>
            </a:r>
            <a:r>
              <a:rPr lang="en-GB" sz="2200" dirty="0" smtClean="0">
                <a:solidFill>
                  <a:schemeClr val="tx1"/>
                </a:solidFill>
              </a:rPr>
              <a:t>to </a:t>
            </a:r>
            <a:r>
              <a:rPr lang="en-GB" sz="2200" dirty="0">
                <a:solidFill>
                  <a:schemeClr val="tx1"/>
                </a:solidFill>
              </a:rPr>
              <a:t>address </a:t>
            </a:r>
            <a:r>
              <a:rPr lang="en-GB" sz="2200" dirty="0" smtClean="0">
                <a:solidFill>
                  <a:srgbClr val="0070C0"/>
                </a:solidFill>
              </a:rPr>
              <a:t>employment and other world </a:t>
            </a:r>
            <a:r>
              <a:rPr lang="en-GB" sz="2200" dirty="0">
                <a:solidFill>
                  <a:srgbClr val="0070C0"/>
                </a:solidFill>
              </a:rPr>
              <a:t>of work issues</a:t>
            </a:r>
            <a:r>
              <a:rPr lang="en-GB" sz="2200" dirty="0">
                <a:solidFill>
                  <a:schemeClr val="tx1"/>
                </a:solidFill>
              </a:rPr>
              <a:t> </a:t>
            </a:r>
            <a:r>
              <a:rPr lang="en-GB" sz="2200" dirty="0" smtClean="0">
                <a:solidFill>
                  <a:schemeClr val="tx1"/>
                </a:solidFill>
              </a:rPr>
              <a:t>in crisis </a:t>
            </a:r>
            <a:r>
              <a:rPr lang="en-GB" sz="2200" dirty="0">
                <a:solidFill>
                  <a:schemeClr val="tx1"/>
                </a:solidFill>
              </a:rPr>
              <a:t>situations arising from </a:t>
            </a:r>
            <a:r>
              <a:rPr lang="en-GB" sz="2200" dirty="0">
                <a:solidFill>
                  <a:srgbClr val="0070C0"/>
                </a:solidFill>
              </a:rPr>
              <a:t>conflict </a:t>
            </a:r>
            <a:r>
              <a:rPr lang="en-GB" sz="2200" dirty="0" smtClean="0">
                <a:solidFill>
                  <a:srgbClr val="0070C0"/>
                </a:solidFill>
              </a:rPr>
              <a:t>and disaster</a:t>
            </a:r>
          </a:p>
          <a:p>
            <a:pPr marL="0" indent="0">
              <a:spcBef>
                <a:spcPts val="0"/>
              </a:spcBef>
              <a:spcAft>
                <a:spcPts val="1200"/>
              </a:spcAft>
              <a:buClr>
                <a:schemeClr val="accent1"/>
              </a:buClr>
              <a:buNone/>
            </a:pPr>
            <a:endParaRPr lang="en-GB" sz="2200" dirty="0" smtClean="0">
              <a:solidFill>
                <a:schemeClr val="tx1"/>
              </a:solidFill>
            </a:endParaRPr>
          </a:p>
        </p:txBody>
      </p:sp>
      <p:sp>
        <p:nvSpPr>
          <p:cNvPr id="14" name="Espace réservé du contenu 2"/>
          <p:cNvSpPr txBox="1">
            <a:spLocks/>
          </p:cNvSpPr>
          <p:nvPr/>
        </p:nvSpPr>
        <p:spPr>
          <a:xfrm>
            <a:off x="467544" y="1970083"/>
            <a:ext cx="8219256" cy="9548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spcBef>
                <a:spcPts val="0"/>
              </a:spcBef>
              <a:buClr>
                <a:schemeClr val="accent1"/>
              </a:buClr>
              <a:buFont typeface="Wingdings" panose="05000000000000000000" pitchFamily="2" charset="2"/>
              <a:buChar char="v"/>
            </a:pPr>
            <a:endParaRPr lang="en-GB" sz="2200" dirty="0" smtClean="0">
              <a:solidFill>
                <a:schemeClr val="tx1"/>
              </a:solidFill>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6759" r="16759"/>
          <a:stretch/>
        </p:blipFill>
        <p:spPr>
          <a:xfrm>
            <a:off x="6577680" y="4408991"/>
            <a:ext cx="1933196" cy="1635646"/>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0140" y="1469813"/>
            <a:ext cx="1696852" cy="2403648"/>
          </a:xfrm>
          <a:prstGeom prst="rect">
            <a:avLst/>
          </a:prstGeom>
          <a:ln w="19050">
            <a:solidFill>
              <a:schemeClr val="tx1"/>
            </a:solidFill>
          </a:ln>
        </p:spPr>
      </p:pic>
      <p:sp>
        <p:nvSpPr>
          <p:cNvPr id="7" name="Espace réservé du contenu 2"/>
          <p:cNvSpPr txBox="1">
            <a:spLocks/>
          </p:cNvSpPr>
          <p:nvPr/>
        </p:nvSpPr>
        <p:spPr>
          <a:xfrm>
            <a:off x="827584" y="4013448"/>
            <a:ext cx="5750096" cy="20798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Clr>
                <a:schemeClr val="accent1"/>
              </a:buClr>
              <a:buFont typeface="Arial" panose="020B0604020202020204" pitchFamily="34" charset="0"/>
              <a:buNone/>
            </a:pPr>
            <a:endParaRPr lang="en-GB" sz="2200" dirty="0" smtClean="0">
              <a:solidFill>
                <a:schemeClr val="tx1"/>
              </a:solidFill>
            </a:endParaRPr>
          </a:p>
          <a:p>
            <a:pPr marL="0" indent="0">
              <a:spcBef>
                <a:spcPts val="0"/>
              </a:spcBef>
              <a:spcAft>
                <a:spcPts val="1200"/>
              </a:spcAft>
              <a:buClr>
                <a:schemeClr val="accent1"/>
              </a:buClr>
              <a:buNone/>
            </a:pPr>
            <a:r>
              <a:rPr lang="en-GB" sz="2200" dirty="0" smtClean="0">
                <a:solidFill>
                  <a:schemeClr val="tx1"/>
                </a:solidFill>
              </a:rPr>
              <a:t>The latest </a:t>
            </a:r>
            <a:r>
              <a:rPr lang="en-GB" sz="2200" dirty="0" smtClean="0">
                <a:solidFill>
                  <a:srgbClr val="0070C0"/>
                </a:solidFill>
              </a:rPr>
              <a:t>normative instrument </a:t>
            </a:r>
            <a:r>
              <a:rPr lang="en-GB" sz="2200" dirty="0" smtClean="0">
                <a:solidFill>
                  <a:schemeClr val="tx1"/>
                </a:solidFill>
              </a:rPr>
              <a:t>of the ILO, adopted by the International Labour Conference in June 2017 following a two-year process of standard setting and tripartite consultations</a:t>
            </a:r>
          </a:p>
        </p:txBody>
      </p:sp>
    </p:spTree>
    <p:extLst>
      <p:ext uri="{BB962C8B-B14F-4D97-AF65-F5344CB8AC3E}">
        <p14:creationId xmlns:p14="http://schemas.microsoft.com/office/powerpoint/2010/main" val="27934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457200" y="188640"/>
            <a:ext cx="8229600" cy="7149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a:solidFill>
                  <a:schemeClr val="accent1"/>
                </a:solidFill>
                <a:latin typeface="+mj-lt"/>
                <a:ea typeface="+mj-ea"/>
                <a:cs typeface="+mj-cs"/>
              </a:defRPr>
            </a:lvl1pPr>
          </a:lstStyle>
          <a:p>
            <a:r>
              <a:rPr lang="en-GB" b="1" dirty="0" smtClean="0">
                <a:solidFill>
                  <a:schemeClr val="tx1"/>
                </a:solidFill>
              </a:rPr>
              <a:t>Main features (1/2)</a:t>
            </a:r>
            <a:endParaRPr lang="en-GB" b="1" dirty="0">
              <a:solidFill>
                <a:schemeClr val="tx1"/>
              </a:solidFill>
            </a:endParaRPr>
          </a:p>
        </p:txBody>
      </p:sp>
      <p:sp>
        <p:nvSpPr>
          <p:cNvPr id="13" name="Espace réservé du contenu 2"/>
          <p:cNvSpPr>
            <a:spLocks noGrp="1"/>
          </p:cNvSpPr>
          <p:nvPr>
            <p:ph idx="1"/>
          </p:nvPr>
        </p:nvSpPr>
        <p:spPr>
          <a:xfrm>
            <a:off x="323528" y="1196752"/>
            <a:ext cx="8445624" cy="5400600"/>
          </a:xfrm>
        </p:spPr>
        <p:txBody>
          <a:bodyPr>
            <a:noAutofit/>
          </a:bodyPr>
          <a:lstStyle/>
          <a:p>
            <a:pPr marL="0" indent="0">
              <a:spcBef>
                <a:spcPts val="0"/>
              </a:spcBef>
              <a:spcAft>
                <a:spcPts val="100"/>
              </a:spcAft>
              <a:buClr>
                <a:srgbClr val="0070C0"/>
              </a:buClr>
              <a:buNone/>
            </a:pPr>
            <a:r>
              <a:rPr lang="en-GB" sz="2200" dirty="0" smtClean="0">
                <a:solidFill>
                  <a:schemeClr val="tx1"/>
                </a:solidFill>
              </a:rPr>
              <a:t>R205 revises and replaces the </a:t>
            </a:r>
            <a:r>
              <a:rPr lang="en-GB" sz="2200" dirty="0">
                <a:solidFill>
                  <a:schemeClr val="tx1"/>
                </a:solidFill>
              </a:rPr>
              <a:t>Employment (Transition from War to Peace) Recommendation, 1944 (No. </a:t>
            </a:r>
            <a:r>
              <a:rPr lang="en-GB" sz="2200" dirty="0" smtClean="0">
                <a:solidFill>
                  <a:schemeClr val="tx1"/>
                </a:solidFill>
              </a:rPr>
              <a:t>71):</a:t>
            </a:r>
          </a:p>
          <a:p>
            <a:pPr>
              <a:spcBef>
                <a:spcPts val="0"/>
              </a:spcBef>
              <a:spcAft>
                <a:spcPts val="100"/>
              </a:spcAft>
              <a:buClr>
                <a:srgbClr val="0070C0"/>
              </a:buClr>
              <a:buFont typeface="Wingdings" panose="05000000000000000000" pitchFamily="2" charset="2"/>
              <a:buChar char="v"/>
            </a:pPr>
            <a:endParaRPr lang="en-GB" sz="2200" dirty="0" smtClean="0">
              <a:solidFill>
                <a:schemeClr val="tx1"/>
              </a:solidFill>
            </a:endParaRPr>
          </a:p>
          <a:p>
            <a:pPr lvl="1">
              <a:spcBef>
                <a:spcPts val="0"/>
              </a:spcBef>
              <a:spcAft>
                <a:spcPts val="100"/>
              </a:spcAft>
              <a:buClr>
                <a:srgbClr val="0070C0"/>
              </a:buClr>
              <a:buFont typeface="Wingdings" panose="05000000000000000000" pitchFamily="2" charset="2"/>
              <a:buChar char="v"/>
            </a:pPr>
            <a:r>
              <a:rPr lang="en-GB" sz="2000" dirty="0" smtClean="0">
                <a:solidFill>
                  <a:schemeClr val="tx1"/>
                </a:solidFill>
              </a:rPr>
              <a:t>expanded </a:t>
            </a:r>
            <a:r>
              <a:rPr lang="en-GB" sz="2000" dirty="0" smtClean="0">
                <a:solidFill>
                  <a:srgbClr val="0070C0"/>
                </a:solidFill>
              </a:rPr>
              <a:t>scope</a:t>
            </a:r>
            <a:r>
              <a:rPr lang="en-GB" sz="2000" dirty="0" smtClean="0">
                <a:solidFill>
                  <a:schemeClr val="tx1"/>
                </a:solidFill>
              </a:rPr>
              <a:t>: conflicts + disasters</a:t>
            </a:r>
          </a:p>
          <a:p>
            <a:pPr lvl="1">
              <a:spcBef>
                <a:spcPts val="0"/>
              </a:spcBef>
              <a:spcAft>
                <a:spcPts val="100"/>
              </a:spcAft>
              <a:buClr>
                <a:srgbClr val="0070C0"/>
              </a:buClr>
              <a:buFont typeface="Wingdings" panose="05000000000000000000" pitchFamily="2" charset="2"/>
              <a:buChar char="v"/>
            </a:pPr>
            <a:endParaRPr lang="en-GB" sz="2000" dirty="0" smtClean="0">
              <a:solidFill>
                <a:schemeClr val="tx1"/>
              </a:solidFill>
            </a:endParaRPr>
          </a:p>
          <a:p>
            <a:pPr lvl="1">
              <a:spcBef>
                <a:spcPts val="0"/>
              </a:spcBef>
              <a:spcAft>
                <a:spcPts val="100"/>
              </a:spcAft>
              <a:buClr>
                <a:srgbClr val="0070C0"/>
              </a:buClr>
              <a:buFont typeface="Wingdings" panose="05000000000000000000" pitchFamily="2" charset="2"/>
              <a:buChar char="v"/>
            </a:pPr>
            <a:r>
              <a:rPr lang="en-GB" sz="2000" dirty="0">
                <a:solidFill>
                  <a:schemeClr val="tx1"/>
                </a:solidFill>
              </a:rPr>
              <a:t>b</a:t>
            </a:r>
            <a:r>
              <a:rPr lang="en-GB" sz="2000" dirty="0" smtClean="0">
                <a:solidFill>
                  <a:schemeClr val="tx1"/>
                </a:solidFill>
              </a:rPr>
              <a:t>roader </a:t>
            </a:r>
            <a:r>
              <a:rPr lang="en-GB" sz="2000" dirty="0" smtClean="0">
                <a:solidFill>
                  <a:srgbClr val="0070C0"/>
                </a:solidFill>
              </a:rPr>
              <a:t>focus</a:t>
            </a:r>
            <a:r>
              <a:rPr lang="en-GB" sz="2000" dirty="0" smtClean="0">
                <a:solidFill>
                  <a:schemeClr val="tx1"/>
                </a:solidFill>
              </a:rPr>
              <a:t>: recovery and reconstruction + prevention</a:t>
            </a:r>
            <a:r>
              <a:rPr lang="en-GB" sz="2000" dirty="0">
                <a:solidFill>
                  <a:schemeClr val="tx1"/>
                </a:solidFill>
              </a:rPr>
              <a:t>, preparedness and </a:t>
            </a:r>
            <a:r>
              <a:rPr lang="en-GB" sz="2000" dirty="0" smtClean="0">
                <a:solidFill>
                  <a:schemeClr val="tx1"/>
                </a:solidFill>
              </a:rPr>
              <a:t>resilience</a:t>
            </a:r>
          </a:p>
          <a:p>
            <a:pPr lvl="1">
              <a:spcBef>
                <a:spcPts val="0"/>
              </a:spcBef>
              <a:spcAft>
                <a:spcPts val="100"/>
              </a:spcAft>
              <a:buClr>
                <a:srgbClr val="0070C0"/>
              </a:buClr>
              <a:buFont typeface="Wingdings" panose="05000000000000000000" pitchFamily="2" charset="2"/>
              <a:buChar char="v"/>
            </a:pPr>
            <a:endParaRPr lang="en-GB" sz="2000" dirty="0" smtClean="0">
              <a:solidFill>
                <a:schemeClr val="tx1"/>
              </a:solidFill>
            </a:endParaRPr>
          </a:p>
          <a:p>
            <a:pPr lvl="1">
              <a:spcBef>
                <a:spcPts val="0"/>
              </a:spcBef>
              <a:spcAft>
                <a:spcPts val="1200"/>
              </a:spcAft>
              <a:buClr>
                <a:srgbClr val="0070C0"/>
              </a:buClr>
              <a:buFont typeface="Wingdings" panose="05000000000000000000" pitchFamily="2" charset="2"/>
              <a:buChar char="v"/>
            </a:pPr>
            <a:r>
              <a:rPr lang="en-GB" sz="2000" dirty="0" smtClean="0">
                <a:solidFill>
                  <a:schemeClr val="tx1"/>
                </a:solidFill>
              </a:rPr>
              <a:t>updated </a:t>
            </a:r>
            <a:r>
              <a:rPr lang="en-GB" sz="2000" dirty="0" smtClean="0">
                <a:solidFill>
                  <a:srgbClr val="0070C0"/>
                </a:solidFill>
              </a:rPr>
              <a:t>guidance </a:t>
            </a:r>
            <a:r>
              <a:rPr lang="en-GB" sz="2000" dirty="0" smtClean="0">
                <a:solidFill>
                  <a:schemeClr val="tx1"/>
                </a:solidFill>
              </a:rPr>
              <a:t>that takes into account:</a:t>
            </a:r>
            <a:endParaRPr lang="en-GB" sz="2000" dirty="0">
              <a:solidFill>
                <a:schemeClr val="tx1"/>
              </a:solidFill>
            </a:endParaRPr>
          </a:p>
          <a:p>
            <a:pPr lvl="2">
              <a:spcBef>
                <a:spcPts val="0"/>
              </a:spcBef>
              <a:spcAft>
                <a:spcPts val="1200"/>
              </a:spcAft>
              <a:buClr>
                <a:srgbClr val="0070C0"/>
              </a:buClr>
              <a:buFont typeface="Wingdings" panose="05000000000000000000" pitchFamily="2" charset="2"/>
              <a:buChar char="§"/>
            </a:pPr>
            <a:r>
              <a:rPr lang="en-GB" sz="1800" dirty="0" smtClean="0">
                <a:solidFill>
                  <a:schemeClr val="tx1"/>
                </a:solidFill>
              </a:rPr>
              <a:t>other elements of the Decent Work Agenda, besides employment </a:t>
            </a:r>
          </a:p>
          <a:p>
            <a:pPr lvl="2">
              <a:spcBef>
                <a:spcPts val="0"/>
              </a:spcBef>
              <a:spcAft>
                <a:spcPts val="1200"/>
              </a:spcAft>
              <a:buClr>
                <a:srgbClr val="0070C0"/>
              </a:buClr>
              <a:buFont typeface="Wingdings" panose="05000000000000000000" pitchFamily="2" charset="2"/>
              <a:buChar char="§"/>
            </a:pPr>
            <a:r>
              <a:rPr lang="en-GB" sz="1800" dirty="0" smtClean="0">
                <a:solidFill>
                  <a:schemeClr val="tx1"/>
                </a:solidFill>
              </a:rPr>
              <a:t>the </a:t>
            </a:r>
            <a:r>
              <a:rPr lang="en-GB" sz="1800" dirty="0">
                <a:solidFill>
                  <a:schemeClr val="tx1"/>
                </a:solidFill>
              </a:rPr>
              <a:t>contemporary global context and the evolving nature of </a:t>
            </a:r>
            <a:r>
              <a:rPr lang="en-GB" sz="1800" dirty="0" smtClean="0">
                <a:solidFill>
                  <a:schemeClr val="tx1"/>
                </a:solidFill>
              </a:rPr>
              <a:t>crises</a:t>
            </a:r>
          </a:p>
          <a:p>
            <a:pPr lvl="2">
              <a:spcBef>
                <a:spcPts val="0"/>
              </a:spcBef>
              <a:spcAft>
                <a:spcPts val="100"/>
              </a:spcAft>
              <a:buClr>
                <a:srgbClr val="0070C0"/>
              </a:buClr>
              <a:buFont typeface="Wingdings" panose="05000000000000000000" pitchFamily="2" charset="2"/>
              <a:buChar char="§"/>
            </a:pPr>
            <a:r>
              <a:rPr lang="en-GB" sz="1800" dirty="0">
                <a:solidFill>
                  <a:schemeClr val="tx1"/>
                </a:solidFill>
              </a:rPr>
              <a:t>the new responses developed by </a:t>
            </a:r>
            <a:r>
              <a:rPr lang="en-GB" sz="1800" dirty="0" smtClean="0">
                <a:solidFill>
                  <a:schemeClr val="tx1"/>
                </a:solidFill>
              </a:rPr>
              <a:t>the ILO and the </a:t>
            </a:r>
            <a:r>
              <a:rPr lang="en-GB" sz="1800" dirty="0">
                <a:solidFill>
                  <a:schemeClr val="tx1"/>
                </a:solidFill>
              </a:rPr>
              <a:t>international community over the last </a:t>
            </a:r>
            <a:r>
              <a:rPr lang="en-GB" sz="1800" dirty="0" smtClean="0">
                <a:solidFill>
                  <a:schemeClr val="tx1"/>
                </a:solidFill>
              </a:rPr>
              <a:t>decades</a:t>
            </a:r>
            <a:endParaRPr lang="en-GB" sz="1800" dirty="0">
              <a:solidFill>
                <a:schemeClr val="tx1"/>
              </a:solidFill>
            </a:endParaRPr>
          </a:p>
          <a:p>
            <a:pPr lvl="2">
              <a:spcBef>
                <a:spcPts val="0"/>
              </a:spcBef>
              <a:spcAft>
                <a:spcPts val="100"/>
              </a:spcAft>
              <a:buClr>
                <a:srgbClr val="0070C0"/>
              </a:buClr>
              <a:buFont typeface="Wingdings" panose="05000000000000000000" pitchFamily="2" charset="2"/>
              <a:buChar char="v"/>
            </a:pPr>
            <a:endParaRPr lang="en-GB" sz="1800" dirty="0" smtClean="0">
              <a:solidFill>
                <a:schemeClr val="tx1"/>
              </a:solidFill>
            </a:endParaRPr>
          </a:p>
          <a:p>
            <a:pPr lvl="1">
              <a:spcBef>
                <a:spcPts val="0"/>
              </a:spcBef>
              <a:spcAft>
                <a:spcPts val="100"/>
              </a:spcAft>
              <a:buClr>
                <a:srgbClr val="0070C0"/>
              </a:buClr>
              <a:buFont typeface="Wingdings" panose="05000000000000000000" pitchFamily="2" charset="2"/>
              <a:buChar char="v"/>
            </a:pPr>
            <a:r>
              <a:rPr lang="en-GB" sz="2000" dirty="0" smtClean="0">
                <a:solidFill>
                  <a:schemeClr val="tx1"/>
                </a:solidFill>
              </a:rPr>
              <a:t>latest </a:t>
            </a:r>
            <a:r>
              <a:rPr lang="en-GB" sz="2000" dirty="0">
                <a:solidFill>
                  <a:schemeClr val="tx1"/>
                </a:solidFill>
              </a:rPr>
              <a:t>internationally agreed </a:t>
            </a:r>
            <a:r>
              <a:rPr lang="en-GB" sz="2000" dirty="0">
                <a:solidFill>
                  <a:srgbClr val="0070C0"/>
                </a:solidFill>
              </a:rPr>
              <a:t>terminology</a:t>
            </a:r>
          </a:p>
          <a:p>
            <a:pPr lvl="0">
              <a:spcBef>
                <a:spcPts val="0"/>
              </a:spcBef>
              <a:spcAft>
                <a:spcPts val="100"/>
              </a:spcAft>
              <a:buClr>
                <a:srgbClr val="0070C0"/>
              </a:buClr>
              <a:buFont typeface="Wingdings" panose="05000000000000000000" pitchFamily="2" charset="2"/>
              <a:buChar char="v"/>
            </a:pPr>
            <a:endParaRPr lang="en-GB" sz="2200" dirty="0">
              <a:solidFill>
                <a:schemeClr val="tx1"/>
              </a:solidFill>
            </a:endParaRPr>
          </a:p>
          <a:p>
            <a:pPr lvl="0">
              <a:spcBef>
                <a:spcPts val="0"/>
              </a:spcBef>
              <a:spcAft>
                <a:spcPts val="100"/>
              </a:spcAft>
              <a:buClr>
                <a:srgbClr val="0070C0"/>
              </a:buClr>
              <a:buFont typeface="Wingdings" panose="05000000000000000000" pitchFamily="2" charset="2"/>
              <a:buChar char="v"/>
            </a:pPr>
            <a:endParaRPr lang="en-GB" sz="2200" dirty="0" smtClean="0">
              <a:solidFill>
                <a:schemeClr val="tx1"/>
              </a:solidFill>
            </a:endParaRPr>
          </a:p>
          <a:p>
            <a:pPr lvl="0">
              <a:spcBef>
                <a:spcPts val="0"/>
              </a:spcBef>
              <a:spcAft>
                <a:spcPts val="100"/>
              </a:spcAft>
              <a:buClr>
                <a:srgbClr val="0070C0"/>
              </a:buClr>
              <a:buFont typeface="Wingdings" panose="05000000000000000000" pitchFamily="2" charset="2"/>
              <a:buChar char="v"/>
            </a:pPr>
            <a:endParaRPr lang="en-GB" sz="2200" dirty="0" smtClean="0">
              <a:solidFill>
                <a:schemeClr val="tx1"/>
              </a:solidFill>
            </a:endParaRPr>
          </a:p>
          <a:p>
            <a:pPr lvl="0">
              <a:spcBef>
                <a:spcPts val="0"/>
              </a:spcBef>
              <a:spcAft>
                <a:spcPts val="100"/>
              </a:spcAft>
              <a:buClr>
                <a:srgbClr val="0070C0"/>
              </a:buClr>
              <a:buFont typeface="Wingdings" panose="05000000000000000000" pitchFamily="2" charset="2"/>
              <a:buChar char="v"/>
            </a:pPr>
            <a:endParaRPr lang="en-GB" sz="2200" dirty="0">
              <a:solidFill>
                <a:schemeClr val="tx1"/>
              </a:solidFill>
            </a:endParaRPr>
          </a:p>
          <a:p>
            <a:pPr lvl="0">
              <a:spcBef>
                <a:spcPts val="0"/>
              </a:spcBef>
              <a:spcAft>
                <a:spcPts val="100"/>
              </a:spcAft>
              <a:buClr>
                <a:srgbClr val="0070C0"/>
              </a:buClr>
              <a:buFont typeface="Wingdings" panose="05000000000000000000" pitchFamily="2" charset="2"/>
              <a:buChar char="v"/>
            </a:pPr>
            <a:endParaRPr lang="en-GB" sz="2200" dirty="0">
              <a:solidFill>
                <a:schemeClr val="tx1"/>
              </a:solidFill>
            </a:endParaRPr>
          </a:p>
          <a:p>
            <a:pPr>
              <a:spcBef>
                <a:spcPts val="0"/>
              </a:spcBef>
              <a:spcAft>
                <a:spcPts val="100"/>
              </a:spcAft>
              <a:buClr>
                <a:srgbClr val="0070C0"/>
              </a:buClr>
              <a:buFont typeface="Wingdings" panose="05000000000000000000" pitchFamily="2" charset="2"/>
              <a:buChar char="v"/>
            </a:pPr>
            <a:endParaRPr lang="en-GB" sz="2200" dirty="0">
              <a:solidFill>
                <a:schemeClr val="tx1"/>
              </a:solidFill>
            </a:endParaRPr>
          </a:p>
          <a:p>
            <a:pPr>
              <a:spcBef>
                <a:spcPts val="0"/>
              </a:spcBef>
              <a:spcAft>
                <a:spcPts val="100"/>
              </a:spcAft>
              <a:buClr>
                <a:srgbClr val="0070C0"/>
              </a:buClr>
              <a:buFont typeface="Wingdings" panose="05000000000000000000" pitchFamily="2" charset="2"/>
              <a:buChar char="v"/>
            </a:pPr>
            <a:endParaRPr lang="en-GB" sz="2200" dirty="0">
              <a:solidFill>
                <a:schemeClr val="tx1"/>
              </a:solidFill>
            </a:endParaRPr>
          </a:p>
          <a:p>
            <a:pPr>
              <a:spcBef>
                <a:spcPts val="0"/>
              </a:spcBef>
              <a:spcAft>
                <a:spcPts val="100"/>
              </a:spcAft>
              <a:buClr>
                <a:srgbClr val="0070C0"/>
              </a:buClr>
              <a:buFont typeface="Wingdings" panose="05000000000000000000" pitchFamily="2" charset="2"/>
              <a:buChar char="v"/>
            </a:pPr>
            <a:endParaRPr lang="en-GB" sz="2200" dirty="0" smtClean="0">
              <a:solidFill>
                <a:schemeClr val="tx1"/>
              </a:solidFill>
            </a:endParaRPr>
          </a:p>
        </p:txBody>
      </p:sp>
      <p:sp>
        <p:nvSpPr>
          <p:cNvPr id="14" name="Espace réservé du contenu 2"/>
          <p:cNvSpPr txBox="1">
            <a:spLocks/>
          </p:cNvSpPr>
          <p:nvPr/>
        </p:nvSpPr>
        <p:spPr>
          <a:xfrm>
            <a:off x="467544" y="1970083"/>
            <a:ext cx="8219256" cy="9548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spcBef>
                <a:spcPts val="0"/>
              </a:spcBef>
              <a:buClr>
                <a:schemeClr val="accent1"/>
              </a:buClr>
              <a:buFont typeface="Wingdings" panose="05000000000000000000" pitchFamily="2" charset="2"/>
              <a:buChar char="v"/>
            </a:pPr>
            <a:endParaRPr lang="en-GB" sz="2200" dirty="0" smtClean="0">
              <a:solidFill>
                <a:schemeClr val="tx1"/>
              </a:solidFill>
            </a:endParaRPr>
          </a:p>
        </p:txBody>
      </p:sp>
    </p:spTree>
    <p:extLst>
      <p:ext uri="{BB962C8B-B14F-4D97-AF65-F5344CB8AC3E}">
        <p14:creationId xmlns:p14="http://schemas.microsoft.com/office/powerpoint/2010/main" val="207088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457200" y="188640"/>
            <a:ext cx="8229600" cy="7149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a:solidFill>
                  <a:schemeClr val="accent1"/>
                </a:solidFill>
                <a:latin typeface="+mj-lt"/>
                <a:ea typeface="+mj-ea"/>
                <a:cs typeface="+mj-cs"/>
              </a:defRPr>
            </a:lvl1pPr>
          </a:lstStyle>
          <a:p>
            <a:r>
              <a:rPr lang="en-GB" b="1" dirty="0" smtClean="0">
                <a:solidFill>
                  <a:schemeClr val="tx1"/>
                </a:solidFill>
              </a:rPr>
              <a:t>Main features (2/2)</a:t>
            </a:r>
            <a:endParaRPr lang="en-GB" b="1" dirty="0">
              <a:solidFill>
                <a:schemeClr val="tx1"/>
              </a:solidFill>
            </a:endParaRPr>
          </a:p>
        </p:txBody>
      </p:sp>
      <p:sp>
        <p:nvSpPr>
          <p:cNvPr id="13" name="Espace réservé du contenu 2"/>
          <p:cNvSpPr>
            <a:spLocks noGrp="1"/>
          </p:cNvSpPr>
          <p:nvPr>
            <p:ph idx="1"/>
          </p:nvPr>
        </p:nvSpPr>
        <p:spPr>
          <a:xfrm>
            <a:off x="467544" y="1196752"/>
            <a:ext cx="8229600" cy="3816424"/>
          </a:xfrm>
        </p:spPr>
        <p:txBody>
          <a:bodyPr>
            <a:noAutofit/>
          </a:bodyPr>
          <a:lstStyle/>
          <a:p>
            <a:pPr marL="0" indent="0">
              <a:spcBef>
                <a:spcPts val="1200"/>
              </a:spcBef>
              <a:spcAft>
                <a:spcPts val="1200"/>
              </a:spcAft>
              <a:buClr>
                <a:srgbClr val="0070C0"/>
              </a:buClr>
              <a:buNone/>
            </a:pPr>
            <a:r>
              <a:rPr lang="en-GB" sz="2200" dirty="0" smtClean="0">
                <a:solidFill>
                  <a:schemeClr val="tx1"/>
                </a:solidFill>
              </a:rPr>
              <a:t>And also:</a:t>
            </a:r>
          </a:p>
          <a:p>
            <a:pPr>
              <a:spcBef>
                <a:spcPts val="1200"/>
              </a:spcBef>
              <a:spcAft>
                <a:spcPts val="1200"/>
              </a:spcAft>
              <a:buClr>
                <a:srgbClr val="0070C0"/>
              </a:buClr>
              <a:buFont typeface="Wingdings" panose="05000000000000000000" pitchFamily="2" charset="2"/>
              <a:buChar char="v"/>
            </a:pPr>
            <a:r>
              <a:rPr lang="en-GB" sz="2200" dirty="0" smtClean="0">
                <a:solidFill>
                  <a:schemeClr val="tx1"/>
                </a:solidFill>
              </a:rPr>
              <a:t>awareness of the diversity </a:t>
            </a:r>
            <a:r>
              <a:rPr lang="en-GB" sz="2200" dirty="0">
                <a:solidFill>
                  <a:schemeClr val="tx1"/>
                </a:solidFill>
              </a:rPr>
              <a:t>of </a:t>
            </a:r>
            <a:r>
              <a:rPr lang="en-GB" sz="2200" dirty="0">
                <a:solidFill>
                  <a:srgbClr val="0070C0"/>
                </a:solidFill>
              </a:rPr>
              <a:t>national circumstances </a:t>
            </a:r>
            <a:r>
              <a:rPr lang="en-GB" sz="2200" dirty="0">
                <a:solidFill>
                  <a:schemeClr val="tx1"/>
                </a:solidFill>
              </a:rPr>
              <a:t>and </a:t>
            </a:r>
            <a:r>
              <a:rPr lang="en-GB" sz="2200" dirty="0" smtClean="0">
                <a:solidFill>
                  <a:schemeClr val="tx1"/>
                </a:solidFill>
              </a:rPr>
              <a:t>priorities</a:t>
            </a:r>
          </a:p>
          <a:p>
            <a:pPr>
              <a:spcBef>
                <a:spcPts val="1200"/>
              </a:spcBef>
              <a:spcAft>
                <a:spcPts val="1200"/>
              </a:spcAft>
              <a:buClr>
                <a:srgbClr val="0070C0"/>
              </a:buClr>
              <a:buFont typeface="Wingdings" panose="05000000000000000000" pitchFamily="2" charset="2"/>
              <a:buChar char="v"/>
            </a:pPr>
            <a:r>
              <a:rPr lang="en-GB" sz="2200" dirty="0">
                <a:solidFill>
                  <a:schemeClr val="tx1"/>
                </a:solidFill>
              </a:rPr>
              <a:t>strong </a:t>
            </a:r>
            <a:r>
              <a:rPr lang="en-GB" sz="2200" dirty="0">
                <a:solidFill>
                  <a:srgbClr val="0070C0"/>
                </a:solidFill>
              </a:rPr>
              <a:t>gender</a:t>
            </a:r>
            <a:r>
              <a:rPr lang="en-GB" sz="2200" dirty="0">
                <a:solidFill>
                  <a:schemeClr val="tx1"/>
                </a:solidFill>
              </a:rPr>
              <a:t> </a:t>
            </a:r>
            <a:r>
              <a:rPr lang="en-GB" sz="2200" dirty="0" smtClean="0">
                <a:solidFill>
                  <a:schemeClr val="tx1"/>
                </a:solidFill>
              </a:rPr>
              <a:t>perspective</a:t>
            </a:r>
            <a:endParaRPr lang="en-GB" sz="2200" dirty="0">
              <a:solidFill>
                <a:schemeClr val="tx1"/>
              </a:solidFill>
            </a:endParaRPr>
          </a:p>
          <a:p>
            <a:pPr>
              <a:spcBef>
                <a:spcPts val="1200"/>
              </a:spcBef>
              <a:spcAft>
                <a:spcPts val="1200"/>
              </a:spcAft>
              <a:buClr>
                <a:srgbClr val="0070C0"/>
              </a:buClr>
              <a:buFont typeface="Wingdings" panose="05000000000000000000" pitchFamily="2" charset="2"/>
              <a:buChar char="v"/>
            </a:pPr>
            <a:r>
              <a:rPr lang="en-GB" sz="2200" dirty="0" smtClean="0">
                <a:solidFill>
                  <a:schemeClr val="tx1"/>
                </a:solidFill>
              </a:rPr>
              <a:t>special </a:t>
            </a:r>
            <a:r>
              <a:rPr lang="en-GB" sz="2200" dirty="0">
                <a:solidFill>
                  <a:schemeClr val="tx1"/>
                </a:solidFill>
              </a:rPr>
              <a:t>attention </a:t>
            </a:r>
            <a:r>
              <a:rPr lang="en-GB" sz="2200" dirty="0" smtClean="0">
                <a:solidFill>
                  <a:schemeClr val="tx1"/>
                </a:solidFill>
              </a:rPr>
              <a:t>to </a:t>
            </a:r>
            <a:r>
              <a:rPr lang="en-GB" sz="2200" dirty="0">
                <a:solidFill>
                  <a:schemeClr val="tx1"/>
                </a:solidFill>
              </a:rPr>
              <a:t>population groups that have been made </a:t>
            </a:r>
            <a:r>
              <a:rPr lang="en-GB" sz="2200" dirty="0">
                <a:solidFill>
                  <a:srgbClr val="0070C0"/>
                </a:solidFill>
              </a:rPr>
              <a:t>particularly vulnerable </a:t>
            </a:r>
            <a:r>
              <a:rPr lang="en-GB" sz="2200" dirty="0">
                <a:solidFill>
                  <a:schemeClr val="tx1"/>
                </a:solidFill>
              </a:rPr>
              <a:t>by </a:t>
            </a:r>
            <a:r>
              <a:rPr lang="en-GB" sz="2200" dirty="0" smtClean="0">
                <a:solidFill>
                  <a:schemeClr val="tx1"/>
                </a:solidFill>
              </a:rPr>
              <a:t>crisis: children</a:t>
            </a:r>
            <a:r>
              <a:rPr lang="en-GB" sz="2200" dirty="0">
                <a:solidFill>
                  <a:schemeClr val="tx1"/>
                </a:solidFill>
              </a:rPr>
              <a:t>, persons belonging to minorities, indigenous and tribal peoples, internally displaced persons, persons with disabilities, migrants and </a:t>
            </a:r>
            <a:r>
              <a:rPr lang="en-GB" sz="2200" dirty="0" smtClean="0">
                <a:solidFill>
                  <a:schemeClr val="tx1"/>
                </a:solidFill>
              </a:rPr>
              <a:t>refugees…</a:t>
            </a:r>
            <a:endParaRPr lang="en-GB" sz="2200" dirty="0">
              <a:solidFill>
                <a:schemeClr val="tx1"/>
              </a:solidFill>
            </a:endParaRPr>
          </a:p>
          <a:p>
            <a:pPr>
              <a:spcBef>
                <a:spcPts val="1200"/>
              </a:spcBef>
              <a:spcAft>
                <a:spcPts val="1200"/>
              </a:spcAft>
              <a:buClr>
                <a:srgbClr val="0070C0"/>
              </a:buClr>
              <a:buFont typeface="Wingdings" panose="05000000000000000000" pitchFamily="2" charset="2"/>
              <a:buChar char="v"/>
            </a:pPr>
            <a:endParaRPr lang="en-GB" sz="2200" dirty="0">
              <a:solidFill>
                <a:schemeClr val="tx1"/>
              </a:solidFill>
            </a:endParaRPr>
          </a:p>
          <a:p>
            <a:pPr marL="0" indent="0">
              <a:spcBef>
                <a:spcPts val="1200"/>
              </a:spcBef>
              <a:spcAft>
                <a:spcPts val="1200"/>
              </a:spcAft>
              <a:buClr>
                <a:srgbClr val="0070C0"/>
              </a:buClr>
              <a:buNone/>
            </a:pPr>
            <a:endParaRPr lang="en-GB" sz="2200" dirty="0">
              <a:solidFill>
                <a:schemeClr val="tx1"/>
              </a:solidFill>
            </a:endParaRPr>
          </a:p>
          <a:p>
            <a:pPr>
              <a:spcBef>
                <a:spcPts val="1200"/>
              </a:spcBef>
              <a:spcAft>
                <a:spcPts val="1200"/>
              </a:spcAft>
              <a:buClr>
                <a:srgbClr val="0070C0"/>
              </a:buClr>
              <a:buFont typeface="Wingdings" panose="05000000000000000000" pitchFamily="2" charset="2"/>
              <a:buChar char="v"/>
            </a:pPr>
            <a:endParaRPr lang="en-GB" sz="2200" dirty="0" smtClean="0">
              <a:solidFill>
                <a:schemeClr val="tx1"/>
              </a:solidFill>
            </a:endParaRPr>
          </a:p>
        </p:txBody>
      </p:sp>
      <p:sp>
        <p:nvSpPr>
          <p:cNvPr id="14" name="Espace réservé du contenu 2"/>
          <p:cNvSpPr txBox="1">
            <a:spLocks/>
          </p:cNvSpPr>
          <p:nvPr/>
        </p:nvSpPr>
        <p:spPr>
          <a:xfrm>
            <a:off x="467544" y="1970083"/>
            <a:ext cx="8219256" cy="9548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spcBef>
                <a:spcPts val="0"/>
              </a:spcBef>
              <a:buClr>
                <a:schemeClr val="accent1"/>
              </a:buClr>
              <a:buFont typeface="Wingdings" panose="05000000000000000000" pitchFamily="2" charset="2"/>
              <a:buChar char="v"/>
            </a:pPr>
            <a:endParaRPr lang="en-GB" sz="2200" dirty="0" smtClean="0">
              <a:solidFill>
                <a:schemeClr val="tx1"/>
              </a:solidFill>
            </a:endParaRPr>
          </a:p>
        </p:txBody>
      </p:sp>
    </p:spTree>
    <p:extLst>
      <p:ext uri="{BB962C8B-B14F-4D97-AF65-F5344CB8AC3E}">
        <p14:creationId xmlns:p14="http://schemas.microsoft.com/office/powerpoint/2010/main" val="26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9490" y="1081179"/>
            <a:ext cx="5637308" cy="1526478"/>
          </a:xfrm>
        </p:spPr>
        <p:txBody>
          <a:bodyPr>
            <a:noAutofit/>
          </a:bodyPr>
          <a:lstStyle/>
          <a:p>
            <a:pPr marL="0" indent="0" defTabSz="405000">
              <a:lnSpc>
                <a:spcPct val="125000"/>
              </a:lnSpc>
              <a:spcBef>
                <a:spcPts val="0"/>
              </a:spcBef>
              <a:buNone/>
            </a:pPr>
            <a:r>
              <a:rPr lang="en-GB" sz="1700" b="1" dirty="0" smtClean="0">
                <a:solidFill>
                  <a:srgbClr val="0070C0"/>
                </a:solidFill>
                <a:latin typeface="Arial" panose="020B0604020202020204" pitchFamily="34" charset="0"/>
                <a:cs typeface="Arial" panose="020B0604020202020204" pitchFamily="34" charset="0"/>
              </a:rPr>
              <a:t>		Preamble</a:t>
            </a:r>
            <a:endParaRPr lang="en-GB" sz="1700" b="1" dirty="0">
              <a:solidFill>
                <a:srgbClr val="0070C0"/>
              </a:solidFill>
              <a:latin typeface="Arial" panose="020B0604020202020204" pitchFamily="34" charset="0"/>
              <a:cs typeface="Arial" panose="020B0604020202020204" pitchFamily="34" charset="0"/>
            </a:endParaRPr>
          </a:p>
          <a:p>
            <a:pPr marL="0" indent="0" defTabSz="405000">
              <a:lnSpc>
                <a:spcPct val="125000"/>
              </a:lnSpc>
              <a:spcBef>
                <a:spcPts val="0"/>
              </a:spcBef>
              <a:buNone/>
            </a:pPr>
            <a:r>
              <a:rPr lang="en-GB" sz="1700" b="1" dirty="0">
                <a:solidFill>
                  <a:srgbClr val="0070C0"/>
                </a:solidFill>
                <a:latin typeface="Arial" panose="020B0604020202020204" pitchFamily="34" charset="0"/>
                <a:cs typeface="Arial" panose="020B0604020202020204" pitchFamily="34" charset="0"/>
              </a:rPr>
              <a:t>I.	</a:t>
            </a:r>
            <a:r>
              <a:rPr lang="en-GB" sz="1700" b="1" dirty="0" smtClean="0">
                <a:solidFill>
                  <a:srgbClr val="0070C0"/>
                </a:solidFill>
                <a:latin typeface="Arial" panose="020B0604020202020204" pitchFamily="34" charset="0"/>
                <a:cs typeface="Arial" panose="020B0604020202020204" pitchFamily="34" charset="0"/>
              </a:rPr>
              <a:t>Objectives </a:t>
            </a:r>
            <a:r>
              <a:rPr lang="en-GB" sz="1700" b="1" dirty="0">
                <a:solidFill>
                  <a:srgbClr val="0070C0"/>
                </a:solidFill>
                <a:latin typeface="Arial" panose="020B0604020202020204" pitchFamily="34" charset="0"/>
                <a:cs typeface="Arial" panose="020B0604020202020204" pitchFamily="34" charset="0"/>
              </a:rPr>
              <a:t>and scope</a:t>
            </a:r>
          </a:p>
          <a:p>
            <a:pPr marL="0" indent="0" defTabSz="405000">
              <a:lnSpc>
                <a:spcPct val="125000"/>
              </a:lnSpc>
              <a:spcBef>
                <a:spcPts val="0"/>
              </a:spcBef>
              <a:buNone/>
            </a:pPr>
            <a:r>
              <a:rPr lang="en-GB" sz="1700" b="1" dirty="0">
                <a:solidFill>
                  <a:srgbClr val="0070C0"/>
                </a:solidFill>
                <a:latin typeface="Arial" panose="020B0604020202020204" pitchFamily="34" charset="0"/>
                <a:cs typeface="Arial" panose="020B0604020202020204" pitchFamily="34" charset="0"/>
              </a:rPr>
              <a:t>II.	</a:t>
            </a:r>
            <a:r>
              <a:rPr lang="en-GB" sz="1700" b="1" dirty="0" smtClean="0">
                <a:solidFill>
                  <a:srgbClr val="0070C0"/>
                </a:solidFill>
                <a:latin typeface="Arial" panose="020B0604020202020204" pitchFamily="34" charset="0"/>
                <a:cs typeface="Arial" panose="020B0604020202020204" pitchFamily="34" charset="0"/>
              </a:rPr>
              <a:t>Guiding </a:t>
            </a:r>
            <a:r>
              <a:rPr lang="en-GB" sz="1700" b="1" dirty="0">
                <a:solidFill>
                  <a:srgbClr val="0070C0"/>
                </a:solidFill>
                <a:latin typeface="Arial" panose="020B0604020202020204" pitchFamily="34" charset="0"/>
                <a:cs typeface="Arial" panose="020B0604020202020204" pitchFamily="34" charset="0"/>
              </a:rPr>
              <a:t>principles</a:t>
            </a:r>
          </a:p>
          <a:p>
            <a:pPr marL="0" indent="0" defTabSz="405000">
              <a:lnSpc>
                <a:spcPct val="125000"/>
              </a:lnSpc>
              <a:spcBef>
                <a:spcPts val="0"/>
              </a:spcBef>
              <a:buNone/>
            </a:pPr>
            <a:r>
              <a:rPr lang="en-GB" sz="1700" b="1" dirty="0">
                <a:solidFill>
                  <a:srgbClr val="0070C0"/>
                </a:solidFill>
                <a:latin typeface="Arial" panose="020B0604020202020204" pitchFamily="34" charset="0"/>
                <a:cs typeface="Arial" panose="020B0604020202020204" pitchFamily="34" charset="0"/>
              </a:rPr>
              <a:t>III. 	</a:t>
            </a:r>
            <a:r>
              <a:rPr lang="en-GB" sz="1700" b="1" dirty="0" smtClean="0">
                <a:solidFill>
                  <a:srgbClr val="0070C0"/>
                </a:solidFill>
                <a:latin typeface="Arial" panose="020B0604020202020204" pitchFamily="34" charset="0"/>
                <a:cs typeface="Arial" panose="020B0604020202020204" pitchFamily="34" charset="0"/>
              </a:rPr>
              <a:t>Strategic </a:t>
            </a:r>
            <a:r>
              <a:rPr lang="en-GB" sz="1700" b="1" dirty="0">
                <a:solidFill>
                  <a:srgbClr val="0070C0"/>
                </a:solidFill>
                <a:latin typeface="Arial" panose="020B0604020202020204" pitchFamily="34" charset="0"/>
                <a:cs typeface="Arial" panose="020B0604020202020204" pitchFamily="34" charset="0"/>
              </a:rPr>
              <a:t>approaches  </a:t>
            </a:r>
          </a:p>
        </p:txBody>
      </p:sp>
      <p:sp>
        <p:nvSpPr>
          <p:cNvPr id="4" name="Content Placeholder 2"/>
          <p:cNvSpPr txBox="1">
            <a:spLocks/>
          </p:cNvSpPr>
          <p:nvPr/>
        </p:nvSpPr>
        <p:spPr>
          <a:xfrm>
            <a:off x="899592" y="2664120"/>
            <a:ext cx="7963677" cy="2853112"/>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05000">
              <a:lnSpc>
                <a:spcPct val="125000"/>
              </a:lnSpc>
              <a:spcBef>
                <a:spcPts val="0"/>
              </a:spcBef>
              <a:buNone/>
            </a:pPr>
            <a:r>
              <a:rPr lang="en-GB" sz="1700" b="1" dirty="0">
                <a:solidFill>
                  <a:srgbClr val="FF6600"/>
                </a:solidFill>
                <a:latin typeface="Arial" panose="020B0604020202020204" pitchFamily="34" charset="0"/>
                <a:cs typeface="Arial" panose="020B0604020202020204" pitchFamily="34" charset="0"/>
              </a:rPr>
              <a:t>IV.	</a:t>
            </a:r>
            <a:r>
              <a:rPr lang="en-GB" sz="1700" b="1" dirty="0" smtClean="0">
                <a:solidFill>
                  <a:srgbClr val="FF6600"/>
                </a:solidFill>
                <a:latin typeface="Arial" panose="020B0604020202020204" pitchFamily="34" charset="0"/>
                <a:cs typeface="Arial" panose="020B0604020202020204" pitchFamily="34" charset="0"/>
              </a:rPr>
              <a:t>	Employment and income-generation opportunities</a:t>
            </a:r>
            <a:endParaRPr lang="en-GB" sz="1700" b="1" dirty="0">
              <a:solidFill>
                <a:srgbClr val="FF6600"/>
              </a:solidFill>
              <a:latin typeface="Arial" panose="020B0604020202020204" pitchFamily="34" charset="0"/>
              <a:cs typeface="Arial" panose="020B0604020202020204" pitchFamily="34" charset="0"/>
            </a:endParaRPr>
          </a:p>
          <a:p>
            <a:pPr marL="0" indent="0" defTabSz="405000">
              <a:lnSpc>
                <a:spcPct val="125000"/>
              </a:lnSpc>
              <a:spcBef>
                <a:spcPts val="0"/>
              </a:spcBef>
              <a:buNone/>
            </a:pPr>
            <a:r>
              <a:rPr lang="en-GB" sz="1700" b="1" dirty="0">
                <a:solidFill>
                  <a:srgbClr val="FF6600"/>
                </a:solidFill>
                <a:latin typeface="Arial" panose="020B0604020202020204" pitchFamily="34" charset="0"/>
                <a:cs typeface="Arial" panose="020B0604020202020204" pitchFamily="34" charset="0"/>
              </a:rPr>
              <a:t>V. 	</a:t>
            </a:r>
            <a:r>
              <a:rPr lang="en-GB" sz="1700" b="1" dirty="0" smtClean="0">
                <a:solidFill>
                  <a:srgbClr val="FF6600"/>
                </a:solidFill>
                <a:latin typeface="Arial" panose="020B0604020202020204" pitchFamily="34" charset="0"/>
                <a:cs typeface="Arial" panose="020B0604020202020204" pitchFamily="34" charset="0"/>
              </a:rPr>
              <a:t>	Rights</a:t>
            </a:r>
            <a:r>
              <a:rPr lang="en-GB" sz="1700" b="1" dirty="0">
                <a:solidFill>
                  <a:srgbClr val="FF6600"/>
                </a:solidFill>
                <a:latin typeface="Arial" panose="020B0604020202020204" pitchFamily="34" charset="0"/>
                <a:cs typeface="Arial" panose="020B0604020202020204" pitchFamily="34" charset="0"/>
              </a:rPr>
              <a:t>, equality and non-discrimination</a:t>
            </a:r>
          </a:p>
          <a:p>
            <a:pPr marL="0" indent="0" defTabSz="405000">
              <a:lnSpc>
                <a:spcPct val="125000"/>
              </a:lnSpc>
              <a:spcBef>
                <a:spcPts val="0"/>
              </a:spcBef>
              <a:buNone/>
            </a:pPr>
            <a:r>
              <a:rPr lang="en-GB" sz="1700" b="1" dirty="0">
                <a:solidFill>
                  <a:srgbClr val="FF6600"/>
                </a:solidFill>
                <a:latin typeface="Arial" panose="020B0604020202020204" pitchFamily="34" charset="0"/>
                <a:cs typeface="Arial" panose="020B0604020202020204" pitchFamily="34" charset="0"/>
              </a:rPr>
              <a:t>VI.	</a:t>
            </a:r>
            <a:r>
              <a:rPr lang="en-GB" sz="1700" b="1" dirty="0" smtClean="0">
                <a:solidFill>
                  <a:srgbClr val="FF6600"/>
                </a:solidFill>
                <a:latin typeface="Arial" panose="020B0604020202020204" pitchFamily="34" charset="0"/>
                <a:cs typeface="Arial" panose="020B0604020202020204" pitchFamily="34" charset="0"/>
              </a:rPr>
              <a:t>	Education</a:t>
            </a:r>
            <a:r>
              <a:rPr lang="en-GB" sz="1700" b="1" dirty="0">
                <a:solidFill>
                  <a:srgbClr val="FF6600"/>
                </a:solidFill>
                <a:latin typeface="Arial" panose="020B0604020202020204" pitchFamily="34" charset="0"/>
                <a:cs typeface="Arial" panose="020B0604020202020204" pitchFamily="34" charset="0"/>
              </a:rPr>
              <a:t>, vocational training and guidance</a:t>
            </a:r>
          </a:p>
          <a:p>
            <a:pPr marL="0" indent="0" defTabSz="405000">
              <a:lnSpc>
                <a:spcPct val="125000"/>
              </a:lnSpc>
              <a:spcBef>
                <a:spcPts val="0"/>
              </a:spcBef>
              <a:buNone/>
            </a:pPr>
            <a:r>
              <a:rPr lang="en-GB" sz="1700" b="1" dirty="0">
                <a:solidFill>
                  <a:srgbClr val="FF6600"/>
                </a:solidFill>
                <a:latin typeface="Arial" panose="020B0604020202020204" pitchFamily="34" charset="0"/>
                <a:cs typeface="Arial" panose="020B0604020202020204" pitchFamily="34" charset="0"/>
              </a:rPr>
              <a:t>VII.	</a:t>
            </a:r>
            <a:r>
              <a:rPr lang="en-GB" sz="1700" b="1" dirty="0" smtClean="0">
                <a:solidFill>
                  <a:srgbClr val="FF6600"/>
                </a:solidFill>
                <a:latin typeface="Arial" panose="020B0604020202020204" pitchFamily="34" charset="0"/>
                <a:cs typeface="Arial" panose="020B0604020202020204" pitchFamily="34" charset="0"/>
              </a:rPr>
              <a:t>	Social </a:t>
            </a:r>
            <a:r>
              <a:rPr lang="en-GB" sz="1700" b="1" dirty="0">
                <a:solidFill>
                  <a:srgbClr val="FF6600"/>
                </a:solidFill>
                <a:latin typeface="Arial" panose="020B0604020202020204" pitchFamily="34" charset="0"/>
                <a:cs typeface="Arial" panose="020B0604020202020204" pitchFamily="34" charset="0"/>
              </a:rPr>
              <a:t>protection</a:t>
            </a:r>
          </a:p>
          <a:p>
            <a:pPr marL="385763" indent="-385763" defTabSz="405000">
              <a:lnSpc>
                <a:spcPct val="125000"/>
              </a:lnSpc>
              <a:spcBef>
                <a:spcPts val="0"/>
              </a:spcBef>
              <a:buFont typeface="Arial" panose="020B0604020202020204" pitchFamily="34" charset="0"/>
              <a:buAutoNum type="romanUcPeriod" startAt="8"/>
            </a:pPr>
            <a:r>
              <a:rPr lang="en-GB" sz="1700" b="1" dirty="0" smtClean="0">
                <a:solidFill>
                  <a:srgbClr val="FF6600"/>
                </a:solidFill>
                <a:latin typeface="Arial" panose="020B0604020202020204" pitchFamily="34" charset="0"/>
                <a:cs typeface="Arial" panose="020B0604020202020204" pitchFamily="34" charset="0"/>
              </a:rPr>
              <a:t>       	Labour </a:t>
            </a:r>
            <a:r>
              <a:rPr lang="en-GB" sz="1700" b="1" dirty="0">
                <a:solidFill>
                  <a:srgbClr val="FF6600"/>
                </a:solidFill>
                <a:latin typeface="Arial" panose="020B0604020202020204" pitchFamily="34" charset="0"/>
                <a:cs typeface="Arial" panose="020B0604020202020204" pitchFamily="34" charset="0"/>
              </a:rPr>
              <a:t>law, labour administration and labour market </a:t>
            </a:r>
            <a:r>
              <a:rPr lang="en-GB" sz="1700" b="1" dirty="0" smtClean="0">
                <a:solidFill>
                  <a:srgbClr val="FF6600"/>
                </a:solidFill>
                <a:latin typeface="Arial" panose="020B0604020202020204" pitchFamily="34" charset="0"/>
                <a:cs typeface="Arial" panose="020B0604020202020204" pitchFamily="34" charset="0"/>
              </a:rPr>
              <a:t>information</a:t>
            </a:r>
          </a:p>
          <a:p>
            <a:pPr marL="385763" indent="-385763" defTabSz="405000">
              <a:lnSpc>
                <a:spcPct val="125000"/>
              </a:lnSpc>
              <a:spcBef>
                <a:spcPts val="0"/>
              </a:spcBef>
              <a:buFont typeface="Arial" panose="020B0604020202020204" pitchFamily="34" charset="0"/>
              <a:buAutoNum type="romanUcPeriod" startAt="8"/>
            </a:pPr>
            <a:r>
              <a:rPr lang="en-GB" sz="1700" b="1" dirty="0" smtClean="0">
                <a:solidFill>
                  <a:srgbClr val="FF6600"/>
                </a:solidFill>
                <a:latin typeface="Arial" panose="020B0604020202020204" pitchFamily="34" charset="0"/>
                <a:cs typeface="Arial" panose="020B0604020202020204" pitchFamily="34" charset="0"/>
              </a:rPr>
              <a:t>     	Social </a:t>
            </a:r>
            <a:r>
              <a:rPr lang="en-GB" sz="1700" b="1" dirty="0">
                <a:solidFill>
                  <a:srgbClr val="FF6600"/>
                </a:solidFill>
                <a:latin typeface="Arial" panose="020B0604020202020204" pitchFamily="34" charset="0"/>
                <a:cs typeface="Arial" panose="020B0604020202020204" pitchFamily="34" charset="0"/>
              </a:rPr>
              <a:t>dialogue and role of employers’ and workers’ organizations</a:t>
            </a:r>
          </a:p>
          <a:p>
            <a:pPr marL="400050" indent="-400050" defTabSz="405000">
              <a:lnSpc>
                <a:spcPct val="125000"/>
              </a:lnSpc>
              <a:spcBef>
                <a:spcPts val="0"/>
              </a:spcBef>
              <a:buAutoNum type="romanUcPeriod" startAt="10"/>
            </a:pPr>
            <a:r>
              <a:rPr lang="en-GB" sz="1700" b="1" dirty="0" smtClean="0">
                <a:solidFill>
                  <a:srgbClr val="FF6600"/>
                </a:solidFill>
                <a:latin typeface="Arial" panose="020B0604020202020204" pitchFamily="34" charset="0"/>
                <a:cs typeface="Arial" panose="020B0604020202020204" pitchFamily="34" charset="0"/>
              </a:rPr>
              <a:t> 	Migrants affected by crisis situations</a:t>
            </a:r>
          </a:p>
          <a:p>
            <a:pPr marL="400050" indent="-400050" defTabSz="405000">
              <a:lnSpc>
                <a:spcPct val="125000"/>
              </a:lnSpc>
              <a:spcBef>
                <a:spcPts val="0"/>
              </a:spcBef>
              <a:buAutoNum type="romanUcPeriod" startAt="10"/>
            </a:pPr>
            <a:r>
              <a:rPr lang="en-GB" sz="1700" b="1" dirty="0" smtClean="0">
                <a:solidFill>
                  <a:srgbClr val="FF6600"/>
                </a:solidFill>
                <a:latin typeface="Arial" panose="020B0604020202020204" pitchFamily="34" charset="0"/>
                <a:cs typeface="Arial" panose="020B0604020202020204" pitchFamily="34" charset="0"/>
              </a:rPr>
              <a:t> 	Refugees </a:t>
            </a:r>
            <a:r>
              <a:rPr lang="en-GB" sz="1700" b="1" dirty="0">
                <a:solidFill>
                  <a:srgbClr val="FF6600"/>
                </a:solidFill>
                <a:latin typeface="Arial" panose="020B0604020202020204" pitchFamily="34" charset="0"/>
                <a:cs typeface="Arial" panose="020B0604020202020204" pitchFamily="34" charset="0"/>
              </a:rPr>
              <a:t>and </a:t>
            </a:r>
            <a:r>
              <a:rPr lang="en-GB" sz="1700" b="1" dirty="0" smtClean="0">
                <a:solidFill>
                  <a:srgbClr val="FF6600"/>
                </a:solidFill>
                <a:latin typeface="Arial" panose="020B0604020202020204" pitchFamily="34" charset="0"/>
                <a:cs typeface="Arial" panose="020B0604020202020204" pitchFamily="34" charset="0"/>
              </a:rPr>
              <a:t>returnees</a:t>
            </a:r>
            <a:endParaRPr lang="en-GB" sz="1700" b="1" dirty="0">
              <a:solidFill>
                <a:srgbClr val="FF6600"/>
              </a:solidFill>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2215468" y="5517232"/>
            <a:ext cx="6471330" cy="116609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05000">
              <a:lnSpc>
                <a:spcPct val="125000"/>
              </a:lnSpc>
              <a:spcBef>
                <a:spcPts val="0"/>
              </a:spcBef>
              <a:buNone/>
            </a:pPr>
            <a:r>
              <a:rPr lang="en-GB" sz="1700" b="1" dirty="0" smtClean="0">
                <a:solidFill>
                  <a:srgbClr val="00B050"/>
                </a:solidFill>
                <a:latin typeface="Arial" panose="020B0604020202020204" pitchFamily="34" charset="0"/>
                <a:cs typeface="Arial" panose="020B0604020202020204" pitchFamily="34" charset="0"/>
              </a:rPr>
              <a:t>XII</a:t>
            </a:r>
            <a:r>
              <a:rPr lang="en-GB" sz="1700" b="1" dirty="0">
                <a:solidFill>
                  <a:srgbClr val="00B050"/>
                </a:solidFill>
                <a:latin typeface="Arial" panose="020B0604020202020204" pitchFamily="34" charset="0"/>
                <a:cs typeface="Arial" panose="020B0604020202020204" pitchFamily="34" charset="0"/>
              </a:rPr>
              <a:t>.	</a:t>
            </a:r>
            <a:r>
              <a:rPr lang="en-GB" sz="1700" b="1" dirty="0" smtClean="0">
                <a:solidFill>
                  <a:srgbClr val="00B050"/>
                </a:solidFill>
                <a:latin typeface="Arial" panose="020B0604020202020204" pitchFamily="34" charset="0"/>
                <a:cs typeface="Arial" panose="020B0604020202020204" pitchFamily="34" charset="0"/>
              </a:rPr>
              <a:t>	Prevention</a:t>
            </a:r>
            <a:r>
              <a:rPr lang="en-GB" sz="1700" b="1" dirty="0">
                <a:solidFill>
                  <a:srgbClr val="00B050"/>
                </a:solidFill>
                <a:latin typeface="Arial" panose="020B0604020202020204" pitchFamily="34" charset="0"/>
                <a:cs typeface="Arial" panose="020B0604020202020204" pitchFamily="34" charset="0"/>
              </a:rPr>
              <a:t>, mitigation and preparedness</a:t>
            </a:r>
          </a:p>
          <a:p>
            <a:pPr marL="0" indent="0" defTabSz="405000">
              <a:lnSpc>
                <a:spcPct val="125000"/>
              </a:lnSpc>
              <a:spcBef>
                <a:spcPts val="0"/>
              </a:spcBef>
              <a:buNone/>
            </a:pPr>
            <a:r>
              <a:rPr lang="en-GB" sz="1700" b="1" dirty="0" smtClean="0">
                <a:solidFill>
                  <a:srgbClr val="00B050"/>
                </a:solidFill>
                <a:latin typeface="Arial" panose="020B0604020202020204" pitchFamily="34" charset="0"/>
                <a:cs typeface="Arial" panose="020B0604020202020204" pitchFamily="34" charset="0"/>
              </a:rPr>
              <a:t>XIII</a:t>
            </a:r>
            <a:r>
              <a:rPr lang="en-GB" sz="1700" b="1" dirty="0">
                <a:solidFill>
                  <a:srgbClr val="00B050"/>
                </a:solidFill>
                <a:latin typeface="Arial" panose="020B0604020202020204" pitchFamily="34" charset="0"/>
                <a:cs typeface="Arial" panose="020B0604020202020204" pitchFamily="34" charset="0"/>
              </a:rPr>
              <a:t>. 	International cooperation</a:t>
            </a:r>
          </a:p>
          <a:p>
            <a:pPr marL="0" indent="0" defTabSz="405000">
              <a:lnSpc>
                <a:spcPct val="125000"/>
              </a:lnSpc>
              <a:spcBef>
                <a:spcPts val="0"/>
              </a:spcBef>
              <a:buNone/>
            </a:pPr>
            <a:r>
              <a:rPr lang="en-GB" sz="1700" b="1" dirty="0" smtClean="0">
                <a:solidFill>
                  <a:srgbClr val="00B050"/>
                </a:solidFill>
                <a:latin typeface="Arial" panose="020B0604020202020204" pitchFamily="34" charset="0"/>
                <a:cs typeface="Arial" panose="020B0604020202020204" pitchFamily="34" charset="0"/>
              </a:rPr>
              <a:t>XIV. </a:t>
            </a:r>
            <a:r>
              <a:rPr lang="en-GB" sz="1700" b="1" dirty="0">
                <a:solidFill>
                  <a:srgbClr val="00B050"/>
                </a:solidFill>
                <a:latin typeface="Arial" panose="020B0604020202020204" pitchFamily="34" charset="0"/>
                <a:cs typeface="Arial" panose="020B0604020202020204" pitchFamily="34" charset="0"/>
              </a:rPr>
              <a:t>	</a:t>
            </a:r>
            <a:r>
              <a:rPr lang="en-GB" sz="1700" b="1" dirty="0" smtClean="0">
                <a:solidFill>
                  <a:srgbClr val="00B050"/>
                </a:solidFill>
                <a:latin typeface="Arial" panose="020B0604020202020204" pitchFamily="34" charset="0"/>
                <a:cs typeface="Arial" panose="020B0604020202020204" pitchFamily="34" charset="0"/>
              </a:rPr>
              <a:t>Final provision</a:t>
            </a:r>
            <a:endParaRPr lang="en-GB" sz="1700" b="1" dirty="0">
              <a:solidFill>
                <a:srgbClr val="00B050"/>
              </a:solidFill>
              <a:latin typeface="Arial" panose="020B0604020202020204" pitchFamily="34" charset="0"/>
              <a:cs typeface="Arial" panose="020B0604020202020204" pitchFamily="34" charset="0"/>
            </a:endParaRPr>
          </a:p>
        </p:txBody>
      </p:sp>
      <p:sp>
        <p:nvSpPr>
          <p:cNvPr id="8" name="Titre 1"/>
          <p:cNvSpPr txBox="1">
            <a:spLocks/>
          </p:cNvSpPr>
          <p:nvPr/>
        </p:nvSpPr>
        <p:spPr>
          <a:xfrm>
            <a:off x="457200" y="188640"/>
            <a:ext cx="8229600" cy="7149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a:solidFill>
                  <a:schemeClr val="accent1"/>
                </a:solidFill>
                <a:latin typeface="+mj-lt"/>
                <a:ea typeface="+mj-ea"/>
                <a:cs typeface="+mj-cs"/>
              </a:defRPr>
            </a:lvl1pPr>
          </a:lstStyle>
          <a:p>
            <a:r>
              <a:rPr lang="en-GB" b="1" dirty="0" smtClean="0">
                <a:solidFill>
                  <a:schemeClr val="tx1"/>
                </a:solidFill>
              </a:rPr>
              <a:t>Content</a:t>
            </a:r>
            <a:endParaRPr lang="en-GB" b="1" dirty="0">
              <a:solidFill>
                <a:schemeClr val="tx1"/>
              </a:solidFill>
            </a:endParaRPr>
          </a:p>
        </p:txBody>
      </p:sp>
    </p:spTree>
    <p:extLst>
      <p:ext uri="{BB962C8B-B14F-4D97-AF65-F5344CB8AC3E}">
        <p14:creationId xmlns:p14="http://schemas.microsoft.com/office/powerpoint/2010/main" val="2986371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59"/>
            <a:ext cx="8229600" cy="5087591"/>
          </a:xfrm>
        </p:spPr>
        <p:txBody>
          <a:bodyPr>
            <a:normAutofit/>
          </a:bodyPr>
          <a:lstStyle/>
          <a:p>
            <a:pPr marL="0" lvl="1" indent="0">
              <a:buClr>
                <a:srgbClr val="0070C0"/>
              </a:buClr>
              <a:buNone/>
            </a:pPr>
            <a:r>
              <a:rPr lang="fr-CH" sz="2200" dirty="0" smtClean="0">
                <a:solidFill>
                  <a:schemeClr val="tx1"/>
                </a:solidFill>
              </a:rPr>
              <a:t>Objectives of the </a:t>
            </a:r>
            <a:r>
              <a:rPr lang="fr-CH" sz="2200" dirty="0" err="1" smtClean="0">
                <a:solidFill>
                  <a:schemeClr val="tx1"/>
                </a:solidFill>
              </a:rPr>
              <a:t>implementation</a:t>
            </a:r>
            <a:r>
              <a:rPr lang="fr-CH" sz="2200" dirty="0" smtClean="0">
                <a:solidFill>
                  <a:schemeClr val="tx1"/>
                </a:solidFill>
              </a:rPr>
              <a:t> </a:t>
            </a:r>
            <a:r>
              <a:rPr lang="fr-CH" sz="2200" dirty="0" err="1" smtClean="0">
                <a:solidFill>
                  <a:schemeClr val="tx1"/>
                </a:solidFill>
              </a:rPr>
              <a:t>strategy</a:t>
            </a:r>
            <a:r>
              <a:rPr lang="fr-CH" sz="2200" dirty="0" smtClean="0">
                <a:solidFill>
                  <a:schemeClr val="tx1"/>
                </a:solidFill>
              </a:rPr>
              <a:t>:</a:t>
            </a:r>
          </a:p>
          <a:p>
            <a:pPr marL="0" lvl="1" indent="0">
              <a:buClr>
                <a:srgbClr val="0070C0"/>
              </a:buClr>
              <a:buNone/>
            </a:pPr>
            <a:endParaRPr lang="fr-CH" sz="2200" dirty="0" smtClean="0">
              <a:solidFill>
                <a:schemeClr val="tx1"/>
              </a:solidFill>
            </a:endParaRPr>
          </a:p>
          <a:p>
            <a:pPr marL="342900" lvl="1" indent="-342900">
              <a:buClr>
                <a:srgbClr val="0070C0"/>
              </a:buClr>
              <a:buFont typeface="Wingdings" panose="05000000000000000000" pitchFamily="2" charset="2"/>
              <a:buChar char="v"/>
            </a:pPr>
            <a:r>
              <a:rPr lang="en-GB" sz="2200" dirty="0" smtClean="0">
                <a:solidFill>
                  <a:schemeClr val="tx1"/>
                </a:solidFill>
              </a:rPr>
              <a:t>Support</a:t>
            </a:r>
            <a:r>
              <a:rPr lang="en-GB" sz="2200" dirty="0" smtClean="0">
                <a:solidFill>
                  <a:srgbClr val="0070C0"/>
                </a:solidFill>
              </a:rPr>
              <a:t> ILO constituents </a:t>
            </a:r>
            <a:r>
              <a:rPr lang="en-GB" sz="2200" dirty="0">
                <a:solidFill>
                  <a:schemeClr val="tx1"/>
                </a:solidFill>
              </a:rPr>
              <a:t>in </a:t>
            </a:r>
            <a:r>
              <a:rPr lang="en-GB" sz="2200" dirty="0" smtClean="0">
                <a:solidFill>
                  <a:schemeClr val="tx1"/>
                </a:solidFill>
              </a:rPr>
              <a:t>developing and implementing local</a:t>
            </a:r>
            <a:r>
              <a:rPr lang="en-GB" sz="2200" dirty="0">
                <a:solidFill>
                  <a:schemeClr val="tx1"/>
                </a:solidFill>
              </a:rPr>
              <a:t>, national and regional strategies and measures </a:t>
            </a:r>
            <a:r>
              <a:rPr lang="en-GB" sz="2200" dirty="0" smtClean="0">
                <a:solidFill>
                  <a:schemeClr val="tx1"/>
                </a:solidFill>
              </a:rPr>
              <a:t>to give </a:t>
            </a:r>
            <a:r>
              <a:rPr lang="en-GB" sz="2200" dirty="0">
                <a:solidFill>
                  <a:schemeClr val="tx1"/>
                </a:solidFill>
              </a:rPr>
              <a:t>practical effect to the </a:t>
            </a:r>
            <a:r>
              <a:rPr lang="en-GB" sz="2200" dirty="0" smtClean="0">
                <a:solidFill>
                  <a:schemeClr val="tx1"/>
                </a:solidFill>
              </a:rPr>
              <a:t>guidance</a:t>
            </a:r>
            <a:r>
              <a:rPr lang="en-GB" sz="2200" dirty="0">
                <a:solidFill>
                  <a:schemeClr val="tx1"/>
                </a:solidFill>
              </a:rPr>
              <a:t> </a:t>
            </a:r>
            <a:r>
              <a:rPr lang="en-GB" sz="2200" dirty="0" smtClean="0">
                <a:solidFill>
                  <a:schemeClr val="tx1"/>
                </a:solidFill>
              </a:rPr>
              <a:t>of the Recommendation</a:t>
            </a:r>
          </a:p>
          <a:p>
            <a:pPr marL="0" lvl="1" indent="0">
              <a:buClr>
                <a:srgbClr val="0070C0"/>
              </a:buClr>
              <a:buNone/>
            </a:pPr>
            <a:endParaRPr lang="en-GB" sz="2200" dirty="0" smtClean="0">
              <a:solidFill>
                <a:schemeClr val="tx1"/>
              </a:solidFill>
            </a:endParaRPr>
          </a:p>
          <a:p>
            <a:pPr marL="342900" lvl="1" indent="-342900">
              <a:buClr>
                <a:srgbClr val="0070C0"/>
              </a:buClr>
              <a:buFont typeface="Wingdings" panose="05000000000000000000" pitchFamily="2" charset="2"/>
              <a:buChar char="v"/>
            </a:pPr>
            <a:r>
              <a:rPr lang="en-GB" sz="2200" dirty="0" smtClean="0">
                <a:solidFill>
                  <a:schemeClr val="tx1"/>
                </a:solidFill>
              </a:rPr>
              <a:t>Advocate </a:t>
            </a:r>
            <a:r>
              <a:rPr lang="en-GB" sz="2200" dirty="0">
                <a:solidFill>
                  <a:schemeClr val="tx1"/>
                </a:solidFill>
              </a:rPr>
              <a:t>ILO’s core </a:t>
            </a:r>
            <a:r>
              <a:rPr lang="en-GB" sz="2200" dirty="0" smtClean="0">
                <a:solidFill>
                  <a:srgbClr val="0070C0"/>
                </a:solidFill>
              </a:rPr>
              <a:t>mandate and </a:t>
            </a:r>
            <a:r>
              <a:rPr lang="en-GB" sz="2200" dirty="0">
                <a:solidFill>
                  <a:srgbClr val="0070C0"/>
                </a:solidFill>
              </a:rPr>
              <a:t>values </a:t>
            </a:r>
            <a:endParaRPr lang="en-GB" sz="2200" dirty="0" smtClean="0">
              <a:solidFill>
                <a:srgbClr val="0070C0"/>
              </a:solidFill>
            </a:endParaRPr>
          </a:p>
          <a:p>
            <a:pPr marL="342900" lvl="1" indent="-342900">
              <a:buClr>
                <a:srgbClr val="0070C0"/>
              </a:buClr>
              <a:buFont typeface="Wingdings" panose="05000000000000000000" pitchFamily="2" charset="2"/>
              <a:buChar char="v"/>
            </a:pPr>
            <a:endParaRPr lang="en-GB" sz="2200" dirty="0" smtClean="0">
              <a:solidFill>
                <a:schemeClr val="tx1"/>
              </a:solidFill>
            </a:endParaRPr>
          </a:p>
          <a:p>
            <a:pPr marL="342900" lvl="1" indent="-342900">
              <a:buClr>
                <a:srgbClr val="0070C0"/>
              </a:buClr>
              <a:buFont typeface="Wingdings" panose="05000000000000000000" pitchFamily="2" charset="2"/>
              <a:buChar char="v"/>
            </a:pPr>
            <a:r>
              <a:rPr lang="en-GB" sz="2200" dirty="0" smtClean="0">
                <a:solidFill>
                  <a:schemeClr val="tx1"/>
                </a:solidFill>
              </a:rPr>
              <a:t>Lead </a:t>
            </a:r>
            <a:r>
              <a:rPr lang="en-GB" sz="2200" dirty="0">
                <a:solidFill>
                  <a:schemeClr val="tx1"/>
                </a:solidFill>
              </a:rPr>
              <a:t>on employment and decent work initiatives in contexts of crisis prevention and response through invigorated </a:t>
            </a:r>
            <a:r>
              <a:rPr lang="en-GB" sz="2200" dirty="0">
                <a:solidFill>
                  <a:srgbClr val="0070C0"/>
                </a:solidFill>
              </a:rPr>
              <a:t>cooperation</a:t>
            </a:r>
            <a:r>
              <a:rPr lang="en-GB" sz="2200" dirty="0">
                <a:solidFill>
                  <a:schemeClr val="tx1"/>
                </a:solidFill>
              </a:rPr>
              <a:t> and joint initiatives among international and regional </a:t>
            </a:r>
            <a:r>
              <a:rPr lang="en-GB" sz="2200" dirty="0" smtClean="0">
                <a:solidFill>
                  <a:schemeClr val="tx1"/>
                </a:solidFill>
              </a:rPr>
              <a:t>organizations</a:t>
            </a:r>
            <a:endParaRPr lang="en-GB" sz="2200" dirty="0">
              <a:solidFill>
                <a:schemeClr val="tx1"/>
              </a:solidFill>
            </a:endParaRPr>
          </a:p>
          <a:p>
            <a:pPr marL="342900" lvl="1" indent="-342900">
              <a:buClr>
                <a:srgbClr val="0070C0"/>
              </a:buClr>
              <a:buFont typeface="Wingdings" panose="05000000000000000000" pitchFamily="2" charset="2"/>
              <a:buChar char="v"/>
            </a:pPr>
            <a:endParaRPr lang="en-GB" sz="2200" dirty="0">
              <a:solidFill>
                <a:schemeClr val="tx1"/>
              </a:solidFill>
            </a:endParaRPr>
          </a:p>
        </p:txBody>
      </p:sp>
      <p:sp>
        <p:nvSpPr>
          <p:cNvPr id="6" name="Slide Number Placeholder 5"/>
          <p:cNvSpPr>
            <a:spLocks noGrp="1"/>
          </p:cNvSpPr>
          <p:nvPr>
            <p:ph type="sldNum" sz="quarter" idx="12"/>
          </p:nvPr>
        </p:nvSpPr>
        <p:spPr/>
        <p:txBody>
          <a:bodyPr/>
          <a:lstStyle/>
          <a:p>
            <a:fld id="{DD126D38-1A73-481B-9300-C8A1265179C4}" type="slidenum">
              <a:rPr lang="fr-FR" smtClean="0"/>
              <a:t>6</a:t>
            </a:fld>
            <a:endParaRPr lang="fr-FR" dirty="0"/>
          </a:p>
        </p:txBody>
      </p:sp>
      <p:sp>
        <p:nvSpPr>
          <p:cNvPr id="7" name="Titre 1"/>
          <p:cNvSpPr txBox="1">
            <a:spLocks/>
          </p:cNvSpPr>
          <p:nvPr/>
        </p:nvSpPr>
        <p:spPr>
          <a:xfrm>
            <a:off x="467544" y="188640"/>
            <a:ext cx="8229600" cy="7149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a:solidFill>
                  <a:schemeClr val="accent1"/>
                </a:solidFill>
                <a:latin typeface="+mj-lt"/>
                <a:ea typeface="+mj-ea"/>
                <a:cs typeface="+mj-cs"/>
              </a:defRPr>
            </a:lvl1pPr>
          </a:lstStyle>
          <a:p>
            <a:r>
              <a:rPr lang="en-GB" b="1" dirty="0" smtClean="0">
                <a:solidFill>
                  <a:schemeClr val="tx1"/>
                </a:solidFill>
              </a:rPr>
              <a:t>Implementation (1/2)</a:t>
            </a:r>
            <a:endParaRPr lang="en-GB" b="1" dirty="0">
              <a:solidFill>
                <a:schemeClr val="tx1"/>
              </a:solidFill>
            </a:endParaRPr>
          </a:p>
        </p:txBody>
      </p:sp>
    </p:spTree>
    <p:extLst>
      <p:ext uri="{BB962C8B-B14F-4D97-AF65-F5344CB8AC3E}">
        <p14:creationId xmlns:p14="http://schemas.microsoft.com/office/powerpoint/2010/main" val="1507002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432049"/>
          </a:xfrm>
        </p:spPr>
        <p:txBody>
          <a:bodyPr>
            <a:normAutofit/>
          </a:bodyPr>
          <a:lstStyle/>
          <a:p>
            <a:pPr marL="0" lvl="1" indent="0">
              <a:spcAft>
                <a:spcPts val="600"/>
              </a:spcAft>
              <a:buClr>
                <a:srgbClr val="0070C0"/>
              </a:buClr>
              <a:buNone/>
            </a:pPr>
            <a:r>
              <a:rPr lang="fr-CH" sz="2200" dirty="0" smtClean="0">
                <a:solidFill>
                  <a:schemeClr val="tx1"/>
                </a:solidFill>
              </a:rPr>
              <a:t>Components of the </a:t>
            </a:r>
            <a:r>
              <a:rPr lang="fr-CH" sz="2200" dirty="0" err="1" smtClean="0">
                <a:solidFill>
                  <a:schemeClr val="tx1"/>
                </a:solidFill>
              </a:rPr>
              <a:t>implementation</a:t>
            </a:r>
            <a:r>
              <a:rPr lang="fr-CH" sz="2200" dirty="0" smtClean="0">
                <a:solidFill>
                  <a:schemeClr val="tx1"/>
                </a:solidFill>
              </a:rPr>
              <a:t> </a:t>
            </a:r>
            <a:r>
              <a:rPr lang="fr-CH" sz="2200" dirty="0" err="1" smtClean="0">
                <a:solidFill>
                  <a:schemeClr val="tx1"/>
                </a:solidFill>
              </a:rPr>
              <a:t>strategy</a:t>
            </a:r>
            <a:r>
              <a:rPr lang="fr-CH" sz="2200" dirty="0" smtClean="0">
                <a:solidFill>
                  <a:schemeClr val="tx1"/>
                </a:solidFill>
              </a:rPr>
              <a:t>:</a:t>
            </a:r>
          </a:p>
        </p:txBody>
      </p:sp>
      <p:sp>
        <p:nvSpPr>
          <p:cNvPr id="6" name="Slide Number Placeholder 5"/>
          <p:cNvSpPr>
            <a:spLocks noGrp="1"/>
          </p:cNvSpPr>
          <p:nvPr>
            <p:ph type="sldNum" sz="quarter" idx="12"/>
          </p:nvPr>
        </p:nvSpPr>
        <p:spPr/>
        <p:txBody>
          <a:bodyPr/>
          <a:lstStyle/>
          <a:p>
            <a:fld id="{DD126D38-1A73-481B-9300-C8A1265179C4}" type="slidenum">
              <a:rPr lang="fr-FR" smtClean="0"/>
              <a:t>7</a:t>
            </a:fld>
            <a:endParaRPr lang="fr-FR" dirty="0"/>
          </a:p>
        </p:txBody>
      </p:sp>
      <p:sp>
        <p:nvSpPr>
          <p:cNvPr id="7" name="Titre 1"/>
          <p:cNvSpPr txBox="1">
            <a:spLocks/>
          </p:cNvSpPr>
          <p:nvPr/>
        </p:nvSpPr>
        <p:spPr>
          <a:xfrm>
            <a:off x="467544" y="188640"/>
            <a:ext cx="8229600" cy="7149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a:solidFill>
                  <a:schemeClr val="accent1"/>
                </a:solidFill>
                <a:latin typeface="+mj-lt"/>
                <a:ea typeface="+mj-ea"/>
                <a:cs typeface="+mj-cs"/>
              </a:defRPr>
            </a:lvl1pPr>
          </a:lstStyle>
          <a:p>
            <a:r>
              <a:rPr lang="en-GB" b="1" dirty="0" smtClean="0">
                <a:solidFill>
                  <a:schemeClr val="tx1"/>
                </a:solidFill>
              </a:rPr>
              <a:t>Implementation (2/2)</a:t>
            </a:r>
            <a:endParaRPr lang="en-GB" b="1" dirty="0">
              <a:solidFill>
                <a:schemeClr val="tx1"/>
              </a:solidFill>
            </a:endParaRPr>
          </a:p>
        </p:txBody>
      </p:sp>
      <p:sp>
        <p:nvSpPr>
          <p:cNvPr id="5" name="Rounded Rectangle 4"/>
          <p:cNvSpPr/>
          <p:nvPr/>
        </p:nvSpPr>
        <p:spPr>
          <a:xfrm>
            <a:off x="1618789" y="1506697"/>
            <a:ext cx="2902023" cy="2448272"/>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Aft>
                <a:spcPts val="600"/>
              </a:spcAft>
              <a:buClr>
                <a:srgbClr val="0070C0"/>
              </a:buClr>
            </a:pPr>
            <a:r>
              <a:rPr lang="en-GB" sz="2200" dirty="0">
                <a:solidFill>
                  <a:schemeClr val="bg1"/>
                </a:solidFill>
              </a:rPr>
              <a:t>awareness raising and advocacy</a:t>
            </a:r>
          </a:p>
        </p:txBody>
      </p:sp>
      <p:sp>
        <p:nvSpPr>
          <p:cNvPr id="8" name="Rounded Rectangle 7"/>
          <p:cNvSpPr/>
          <p:nvPr/>
        </p:nvSpPr>
        <p:spPr>
          <a:xfrm>
            <a:off x="1618789" y="4005064"/>
            <a:ext cx="2902023" cy="244827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Aft>
                <a:spcPts val="600"/>
              </a:spcAft>
              <a:buClr>
                <a:srgbClr val="0070C0"/>
              </a:buClr>
            </a:pPr>
            <a:endParaRPr lang="en-GB" sz="2200" dirty="0" smtClean="0">
              <a:solidFill>
                <a:schemeClr val="accent1">
                  <a:lumMod val="50000"/>
                </a:schemeClr>
              </a:solidFill>
            </a:endParaRPr>
          </a:p>
          <a:p>
            <a:pPr marL="0" lvl="1">
              <a:spcAft>
                <a:spcPts val="600"/>
              </a:spcAft>
              <a:buClr>
                <a:srgbClr val="0070C0"/>
              </a:buClr>
            </a:pPr>
            <a:r>
              <a:rPr lang="en-GB" sz="2200" dirty="0" smtClean="0">
                <a:solidFill>
                  <a:schemeClr val="accent1">
                    <a:lumMod val="50000"/>
                  </a:schemeClr>
                </a:solidFill>
              </a:rPr>
              <a:t>policy advice</a:t>
            </a:r>
            <a:r>
              <a:rPr lang="en-GB" sz="2200" dirty="0">
                <a:solidFill>
                  <a:schemeClr val="accent1">
                    <a:lumMod val="50000"/>
                  </a:schemeClr>
                </a:solidFill>
              </a:rPr>
              <a:t>, technical cooperation and capacity development </a:t>
            </a:r>
          </a:p>
          <a:p>
            <a:pPr marL="0" lvl="1">
              <a:spcAft>
                <a:spcPts val="600"/>
              </a:spcAft>
              <a:buClr>
                <a:srgbClr val="0070C0"/>
              </a:buClr>
            </a:pPr>
            <a:endParaRPr lang="en-GB" sz="2200" dirty="0">
              <a:solidFill>
                <a:schemeClr val="accent1">
                  <a:lumMod val="50000"/>
                </a:schemeClr>
              </a:solidFill>
            </a:endParaRPr>
          </a:p>
        </p:txBody>
      </p:sp>
      <p:sp>
        <p:nvSpPr>
          <p:cNvPr id="9" name="Rounded Rectangle 8"/>
          <p:cNvSpPr/>
          <p:nvPr/>
        </p:nvSpPr>
        <p:spPr>
          <a:xfrm>
            <a:off x="4581189" y="4005064"/>
            <a:ext cx="2902023" cy="24482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Aft>
                <a:spcPts val="600"/>
              </a:spcAft>
              <a:buClr>
                <a:srgbClr val="0070C0"/>
              </a:buClr>
            </a:pPr>
            <a:endParaRPr lang="en-GB" sz="2200" dirty="0" smtClean="0">
              <a:solidFill>
                <a:schemeClr val="tx1"/>
              </a:solidFill>
            </a:endParaRPr>
          </a:p>
          <a:p>
            <a:pPr marL="0" lvl="1">
              <a:spcAft>
                <a:spcPts val="600"/>
              </a:spcAft>
              <a:buClr>
                <a:srgbClr val="0070C0"/>
              </a:buClr>
            </a:pPr>
            <a:r>
              <a:rPr lang="en-GB" sz="2200" dirty="0" smtClean="0">
                <a:solidFill>
                  <a:schemeClr val="accent1">
                    <a:lumMod val="50000"/>
                  </a:schemeClr>
                </a:solidFill>
              </a:rPr>
              <a:t>international </a:t>
            </a:r>
            <a:r>
              <a:rPr lang="en-GB" sz="2200" dirty="0">
                <a:solidFill>
                  <a:schemeClr val="accent1">
                    <a:lumMod val="50000"/>
                  </a:schemeClr>
                </a:solidFill>
              </a:rPr>
              <a:t>cooperation  </a:t>
            </a:r>
            <a:r>
              <a:rPr lang="en-GB" sz="2200" dirty="0" smtClean="0">
                <a:solidFill>
                  <a:schemeClr val="accent1">
                    <a:lumMod val="50000"/>
                  </a:schemeClr>
                </a:solidFill>
              </a:rPr>
              <a:t>          and </a:t>
            </a:r>
            <a:r>
              <a:rPr lang="en-GB" sz="2200" dirty="0">
                <a:solidFill>
                  <a:schemeClr val="accent1">
                    <a:lumMod val="50000"/>
                  </a:schemeClr>
                </a:solidFill>
              </a:rPr>
              <a:t>partnerships</a:t>
            </a:r>
          </a:p>
          <a:p>
            <a:pPr marL="342900" lvl="1" indent="-342900">
              <a:spcAft>
                <a:spcPts val="600"/>
              </a:spcAft>
              <a:buClr>
                <a:srgbClr val="0070C0"/>
              </a:buClr>
              <a:buFont typeface="Wingdings" panose="05000000000000000000" pitchFamily="2" charset="2"/>
              <a:buChar char="v"/>
            </a:pPr>
            <a:endParaRPr lang="en-GB" sz="2200" dirty="0">
              <a:solidFill>
                <a:schemeClr val="accent1">
                  <a:lumMod val="50000"/>
                </a:schemeClr>
              </a:solidFill>
            </a:endParaRPr>
          </a:p>
        </p:txBody>
      </p:sp>
      <p:sp>
        <p:nvSpPr>
          <p:cNvPr id="10" name="Rounded Rectangle 9"/>
          <p:cNvSpPr/>
          <p:nvPr/>
        </p:nvSpPr>
        <p:spPr>
          <a:xfrm>
            <a:off x="4581189" y="1506697"/>
            <a:ext cx="2902023" cy="244827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Aft>
                <a:spcPts val="600"/>
              </a:spcAft>
              <a:buClr>
                <a:srgbClr val="0070C0"/>
              </a:buClr>
            </a:pPr>
            <a:r>
              <a:rPr lang="en-GB" sz="2200" dirty="0">
                <a:solidFill>
                  <a:schemeClr val="bg1"/>
                </a:solidFill>
              </a:rPr>
              <a:t>knowledge development and </a:t>
            </a:r>
            <a:r>
              <a:rPr lang="en-GB" sz="2200" dirty="0" smtClean="0">
                <a:solidFill>
                  <a:schemeClr val="bg1"/>
                </a:solidFill>
              </a:rPr>
              <a:t>dissemination</a:t>
            </a:r>
            <a:endParaRPr lang="en-GB" sz="2200" dirty="0">
              <a:solidFill>
                <a:schemeClr val="bg1"/>
              </a:solidFill>
            </a:endParaRPr>
          </a:p>
        </p:txBody>
      </p:sp>
    </p:spTree>
    <p:extLst>
      <p:ext uri="{BB962C8B-B14F-4D97-AF65-F5344CB8AC3E}">
        <p14:creationId xmlns:p14="http://schemas.microsoft.com/office/powerpoint/2010/main" val="2923392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62397"/>
            <a:ext cx="8229600" cy="5087591"/>
          </a:xfrm>
        </p:spPr>
        <p:txBody>
          <a:bodyPr>
            <a:normAutofit fontScale="92500" lnSpcReduction="10000"/>
          </a:bodyPr>
          <a:lstStyle/>
          <a:p>
            <a:pPr marL="0" lvl="1" indent="0">
              <a:buClr>
                <a:srgbClr val="0070C0"/>
              </a:buClr>
              <a:buNone/>
            </a:pPr>
            <a:endParaRPr lang="fr-CH" dirty="0" smtClean="0">
              <a:solidFill>
                <a:schemeClr val="tx1"/>
              </a:solidFill>
            </a:endParaRPr>
          </a:p>
          <a:p>
            <a:pPr marL="342900" lvl="1" indent="-342900">
              <a:buClr>
                <a:srgbClr val="0070C0"/>
              </a:buClr>
              <a:buFont typeface="Wingdings" panose="05000000000000000000" pitchFamily="2" charset="2"/>
              <a:buChar char="v"/>
            </a:pPr>
            <a:r>
              <a:rPr lang="en-GB" dirty="0" smtClean="0">
                <a:solidFill>
                  <a:schemeClr val="tx1"/>
                </a:solidFill>
              </a:rPr>
              <a:t>The only international normative </a:t>
            </a:r>
            <a:r>
              <a:rPr lang="en-GB" dirty="0">
                <a:solidFill>
                  <a:schemeClr val="tx1"/>
                </a:solidFill>
              </a:rPr>
              <a:t>framework providing guidance for </a:t>
            </a:r>
            <a:r>
              <a:rPr lang="en-GB" dirty="0" smtClean="0">
                <a:solidFill>
                  <a:schemeClr val="tx1"/>
                </a:solidFill>
              </a:rPr>
              <a:t>building </a:t>
            </a:r>
            <a:r>
              <a:rPr lang="en-GB" dirty="0">
                <a:solidFill>
                  <a:schemeClr val="tx1"/>
                </a:solidFill>
              </a:rPr>
              <a:t>peace and </a:t>
            </a:r>
            <a:r>
              <a:rPr lang="en-GB" dirty="0" smtClean="0">
                <a:solidFill>
                  <a:schemeClr val="tx1"/>
                </a:solidFill>
              </a:rPr>
              <a:t>resilience through </a:t>
            </a:r>
            <a:r>
              <a:rPr lang="en-GB" dirty="0">
                <a:solidFill>
                  <a:schemeClr val="tx1"/>
                </a:solidFill>
              </a:rPr>
              <a:t>employment and decent </a:t>
            </a:r>
            <a:r>
              <a:rPr lang="en-GB" dirty="0" smtClean="0">
                <a:solidFill>
                  <a:schemeClr val="tx1"/>
                </a:solidFill>
              </a:rPr>
              <a:t>work</a:t>
            </a:r>
          </a:p>
          <a:p>
            <a:pPr marL="342900" lvl="1" indent="-342900">
              <a:buClr>
                <a:srgbClr val="0070C0"/>
              </a:buClr>
              <a:buFont typeface="Wingdings" panose="05000000000000000000" pitchFamily="2" charset="2"/>
              <a:buChar char="v"/>
            </a:pPr>
            <a:endParaRPr lang="en-GB" dirty="0">
              <a:solidFill>
                <a:schemeClr val="tx1"/>
              </a:solidFill>
            </a:endParaRPr>
          </a:p>
          <a:p>
            <a:pPr marL="342900" lvl="1" indent="-342900">
              <a:buClr>
                <a:srgbClr val="0070C0"/>
              </a:buClr>
              <a:buFont typeface="Wingdings" panose="05000000000000000000" pitchFamily="2" charset="2"/>
              <a:buChar char="v"/>
            </a:pPr>
            <a:r>
              <a:rPr lang="en-GB" dirty="0" smtClean="0">
                <a:solidFill>
                  <a:schemeClr val="tx1"/>
                </a:solidFill>
              </a:rPr>
              <a:t>Landmark instrument </a:t>
            </a:r>
            <a:r>
              <a:rPr lang="en-GB" dirty="0">
                <a:solidFill>
                  <a:schemeClr val="tx1"/>
                </a:solidFill>
              </a:rPr>
              <a:t>for dealing with situations that are at the crossroads of humanitarian, peacebuilding, disaster response and </a:t>
            </a:r>
            <a:r>
              <a:rPr lang="en-GB" dirty="0" smtClean="0">
                <a:solidFill>
                  <a:schemeClr val="tx1"/>
                </a:solidFill>
              </a:rPr>
              <a:t>development initiatives</a:t>
            </a:r>
            <a:endParaRPr lang="en-GB" dirty="0">
              <a:solidFill>
                <a:schemeClr val="tx1"/>
              </a:solidFill>
            </a:endParaRPr>
          </a:p>
          <a:p>
            <a:pPr marL="342900" lvl="1" indent="-342900">
              <a:buClr>
                <a:srgbClr val="0070C0"/>
              </a:buClr>
              <a:buFont typeface="Wingdings" panose="05000000000000000000" pitchFamily="2" charset="2"/>
              <a:buChar char="v"/>
            </a:pPr>
            <a:endParaRPr lang="en-GB" dirty="0" smtClean="0">
              <a:solidFill>
                <a:schemeClr val="tx1"/>
              </a:solidFill>
            </a:endParaRPr>
          </a:p>
          <a:p>
            <a:pPr marL="342900" lvl="1" indent="-342900">
              <a:buClr>
                <a:srgbClr val="0070C0"/>
              </a:buClr>
              <a:buFont typeface="Wingdings" panose="05000000000000000000" pitchFamily="2" charset="2"/>
              <a:buChar char="v"/>
            </a:pPr>
            <a:r>
              <a:rPr lang="en-GB" dirty="0" smtClean="0">
                <a:solidFill>
                  <a:schemeClr val="tx1"/>
                </a:solidFill>
              </a:rPr>
              <a:t>Reaffirmation </a:t>
            </a:r>
            <a:r>
              <a:rPr lang="en-GB" dirty="0">
                <a:solidFill>
                  <a:schemeClr val="tx1"/>
                </a:solidFill>
              </a:rPr>
              <a:t>of ILO’s foundational and constitutional principles and of the central role of employment and social justice in responding to crises and promoting lasting </a:t>
            </a:r>
            <a:r>
              <a:rPr lang="en-GB" dirty="0" smtClean="0">
                <a:solidFill>
                  <a:schemeClr val="tx1"/>
                </a:solidFill>
              </a:rPr>
              <a:t>peace</a:t>
            </a:r>
          </a:p>
          <a:p>
            <a:pPr marL="0" lvl="1" indent="0">
              <a:buClr>
                <a:srgbClr val="0070C0"/>
              </a:buClr>
              <a:buNone/>
            </a:pPr>
            <a:endParaRPr lang="en-GB" dirty="0">
              <a:solidFill>
                <a:schemeClr val="tx1"/>
              </a:solidFill>
            </a:endParaRPr>
          </a:p>
          <a:p>
            <a:pPr marL="342900" lvl="1" indent="-342900">
              <a:buClr>
                <a:srgbClr val="0070C0"/>
              </a:buClr>
              <a:buFont typeface="Wingdings" panose="05000000000000000000" pitchFamily="2" charset="2"/>
              <a:buChar char="v"/>
            </a:pPr>
            <a:r>
              <a:rPr lang="en-GB" dirty="0" smtClean="0">
                <a:solidFill>
                  <a:schemeClr val="tx1"/>
                </a:solidFill>
              </a:rPr>
              <a:t>Clear mandate and greater </a:t>
            </a:r>
            <a:r>
              <a:rPr lang="en-GB" dirty="0">
                <a:solidFill>
                  <a:schemeClr val="tx1"/>
                </a:solidFill>
              </a:rPr>
              <a:t>coherence and coordination among multiple actors at international, regional and local </a:t>
            </a:r>
            <a:r>
              <a:rPr lang="en-GB" dirty="0" smtClean="0">
                <a:solidFill>
                  <a:schemeClr val="tx1"/>
                </a:solidFill>
              </a:rPr>
              <a:t>levels</a:t>
            </a:r>
            <a:endParaRPr lang="en-GB" dirty="0">
              <a:solidFill>
                <a:schemeClr val="tx1"/>
              </a:solidFill>
            </a:endParaRPr>
          </a:p>
        </p:txBody>
      </p:sp>
      <p:sp>
        <p:nvSpPr>
          <p:cNvPr id="6" name="Slide Number Placeholder 5"/>
          <p:cNvSpPr>
            <a:spLocks noGrp="1"/>
          </p:cNvSpPr>
          <p:nvPr>
            <p:ph type="sldNum" sz="quarter" idx="12"/>
          </p:nvPr>
        </p:nvSpPr>
        <p:spPr/>
        <p:txBody>
          <a:bodyPr/>
          <a:lstStyle/>
          <a:p>
            <a:fld id="{DD126D38-1A73-481B-9300-C8A1265179C4}" type="slidenum">
              <a:rPr lang="fr-FR" smtClean="0"/>
              <a:t>8</a:t>
            </a:fld>
            <a:endParaRPr lang="fr-FR" dirty="0"/>
          </a:p>
        </p:txBody>
      </p:sp>
      <p:sp>
        <p:nvSpPr>
          <p:cNvPr id="7" name="Titre 1"/>
          <p:cNvSpPr txBox="1">
            <a:spLocks/>
          </p:cNvSpPr>
          <p:nvPr/>
        </p:nvSpPr>
        <p:spPr>
          <a:xfrm>
            <a:off x="323528" y="188640"/>
            <a:ext cx="8515672" cy="7149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a:solidFill>
                  <a:schemeClr val="accent1"/>
                </a:solidFill>
                <a:latin typeface="+mj-lt"/>
                <a:ea typeface="+mj-ea"/>
                <a:cs typeface="+mj-cs"/>
              </a:defRPr>
            </a:lvl1pPr>
          </a:lstStyle>
          <a:p>
            <a:r>
              <a:rPr lang="en-GB" b="1" dirty="0" smtClean="0">
                <a:solidFill>
                  <a:schemeClr val="tx1"/>
                </a:solidFill>
              </a:rPr>
              <a:t>Impact</a:t>
            </a:r>
            <a:endParaRPr lang="en-GB" b="1" dirty="0">
              <a:solidFill>
                <a:schemeClr val="tx1"/>
              </a:solidFill>
            </a:endParaRPr>
          </a:p>
        </p:txBody>
      </p:sp>
    </p:spTree>
    <p:extLst>
      <p:ext uri="{BB962C8B-B14F-4D97-AF65-F5344CB8AC3E}">
        <p14:creationId xmlns:p14="http://schemas.microsoft.com/office/powerpoint/2010/main" val="4213773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5419" y="2924944"/>
            <a:ext cx="8229600" cy="714995"/>
          </a:xfrm>
        </p:spPr>
        <p:txBody>
          <a:bodyPr>
            <a:normAutofit/>
          </a:bodyPr>
          <a:lstStyle/>
          <a:p>
            <a:r>
              <a:rPr lang="en-GB" b="1" noProof="0" dirty="0" smtClean="0">
                <a:solidFill>
                  <a:schemeClr val="tx1"/>
                </a:solidFill>
              </a:rPr>
              <a:t>Thank you!</a:t>
            </a:r>
            <a:endParaRPr lang="en-GB" b="1" noProof="0" dirty="0">
              <a:solidFill>
                <a:schemeClr val="tx1"/>
              </a:solidFill>
            </a:endParaRPr>
          </a:p>
        </p:txBody>
      </p:sp>
      <p:sp>
        <p:nvSpPr>
          <p:cNvPr id="6" name="Slide Number Placeholder 5"/>
          <p:cNvSpPr>
            <a:spLocks noGrp="1"/>
          </p:cNvSpPr>
          <p:nvPr>
            <p:ph type="sldNum" sz="quarter" idx="12"/>
          </p:nvPr>
        </p:nvSpPr>
        <p:spPr/>
        <p:txBody>
          <a:bodyPr/>
          <a:lstStyle/>
          <a:p>
            <a:fld id="{DD126D38-1A73-481B-9300-C8A1265179C4}" type="slidenum">
              <a:rPr lang="fr-FR" smtClean="0"/>
              <a:t>9</a:t>
            </a:fld>
            <a:endParaRPr lang="fr-FR" dirty="0"/>
          </a:p>
        </p:txBody>
      </p:sp>
    </p:spTree>
    <p:extLst>
      <p:ext uri="{BB962C8B-B14F-4D97-AF65-F5344CB8AC3E}">
        <p14:creationId xmlns:p14="http://schemas.microsoft.com/office/powerpoint/2010/main" val="1628209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2226</TotalTime>
  <Words>1088</Words>
  <Application>Microsoft Office PowerPoint</Application>
  <PresentationFormat>On-screen Show (4:3)</PresentationFormat>
  <Paragraphs>182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Wingdings</vt: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Maison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of the Employment (Transition from War to Peace)  Recommendation, 1944 (No. 71)</dc:title>
  <dc:creator>Terje Tessem</dc:creator>
  <cp:lastModifiedBy>Selva, Elisa</cp:lastModifiedBy>
  <cp:revision>236</cp:revision>
  <cp:lastPrinted>2017-02-07T12:11:00Z</cp:lastPrinted>
  <dcterms:created xsi:type="dcterms:W3CDTF">2016-03-22T22:28:21Z</dcterms:created>
  <dcterms:modified xsi:type="dcterms:W3CDTF">2018-10-23T13:33:16Z</dcterms:modified>
</cp:coreProperties>
</file>