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7" r:id="rId2"/>
    <p:sldId id="258" r:id="rId3"/>
    <p:sldId id="259" r:id="rId4"/>
    <p:sldId id="260" r:id="rId5"/>
    <p:sldId id="261" r:id="rId6"/>
    <p:sldId id="262" r:id="rId7"/>
    <p:sldId id="269" r:id="rId8"/>
    <p:sldId id="263" r:id="rId9"/>
    <p:sldId id="264" r:id="rId10"/>
    <p:sldId id="265" r:id="rId11"/>
    <p:sldId id="268" r:id="rId12"/>
    <p:sldId id="270" r:id="rId13"/>
    <p:sldId id="271" r:id="rId14"/>
    <p:sldId id="272" r:id="rId15"/>
    <p:sldId id="273" r:id="rId1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014" y="-7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mk-MK"/>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mk-MK"/>
              </a:p>
            </p:txBody>
          </p:sp>
          <p:sp>
            <p:nvSpPr>
              <p:cNvPr id="8"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mk-MK"/>
              </a:p>
            </p:txBody>
          </p:sp>
          <p:sp>
            <p:nvSpPr>
              <p:cNvPr id="9"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mk-MK"/>
              </a:p>
            </p:txBody>
          </p:sp>
          <p:sp>
            <p:nvSpPr>
              <p:cNvPr id="10"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mk-MK"/>
              </a:p>
            </p:txBody>
          </p:sp>
          <p:sp>
            <p:nvSpPr>
              <p:cNvPr id="11"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mk-MK"/>
              </a:p>
            </p:txBody>
          </p:sp>
          <p:sp>
            <p:nvSpPr>
              <p:cNvPr id="12"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mk-MK"/>
              </a:p>
            </p:txBody>
          </p:sp>
          <p:sp>
            <p:nvSpPr>
              <p:cNvPr id="13"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mk-MK"/>
              </a:p>
            </p:txBody>
          </p:sp>
          <p:sp>
            <p:nvSpPr>
              <p:cNvPr id="14"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mk-MK"/>
              </a:p>
            </p:txBody>
          </p:sp>
          <p:sp>
            <p:nvSpPr>
              <p:cNvPr id="15"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mk-MK"/>
              </a:p>
            </p:txBody>
          </p:sp>
          <p:sp>
            <p:nvSpPr>
              <p:cNvPr id="16"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mk-MK"/>
              </a:p>
            </p:txBody>
          </p:sp>
          <p:sp>
            <p:nvSpPr>
              <p:cNvPr id="17"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mk-MK"/>
              </a:p>
            </p:txBody>
          </p:sp>
          <p:sp>
            <p:nvSpPr>
              <p:cNvPr id="18"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mk-MK"/>
              </a:p>
            </p:txBody>
          </p:sp>
          <p:sp>
            <p:nvSpPr>
              <p:cNvPr id="19"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mk-MK"/>
              </a:p>
            </p:txBody>
          </p:sp>
          <p:sp>
            <p:nvSpPr>
              <p:cNvPr id="20"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mk-MK"/>
              </a:p>
            </p:txBody>
          </p:sp>
          <p:sp>
            <p:nvSpPr>
              <p:cNvPr id="21"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mk-MK"/>
              </a:p>
            </p:txBody>
          </p:sp>
          <p:sp>
            <p:nvSpPr>
              <p:cNvPr id="22"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mk-MK"/>
              </a:p>
            </p:txBody>
          </p:sp>
          <p:sp>
            <p:nvSpPr>
              <p:cNvPr id="23"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mk-MK"/>
              </a:p>
            </p:txBody>
          </p:sp>
          <p:sp>
            <p:nvSpPr>
              <p:cNvPr id="24"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mk-MK"/>
              </a:p>
            </p:txBody>
          </p:sp>
          <p:sp>
            <p:nvSpPr>
              <p:cNvPr id="25"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mk-MK"/>
              </a:p>
            </p:txBody>
          </p:sp>
          <p:sp>
            <p:nvSpPr>
              <p:cNvPr id="26"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mk-MK"/>
              </a:p>
            </p:txBody>
          </p:sp>
          <p:sp>
            <p:nvSpPr>
              <p:cNvPr id="27"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mk-MK"/>
              </a:p>
            </p:txBody>
          </p:sp>
          <p:sp>
            <p:nvSpPr>
              <p:cNvPr id="28"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mk-MK"/>
              </a:p>
            </p:txBody>
          </p:sp>
          <p:sp>
            <p:nvSpPr>
              <p:cNvPr id="29"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mk-MK"/>
              </a:p>
            </p:txBody>
          </p:sp>
          <p:sp>
            <p:nvSpPr>
              <p:cNvPr id="30"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mk-MK"/>
              </a:p>
            </p:txBody>
          </p:sp>
          <p:sp>
            <p:nvSpPr>
              <p:cNvPr id="31"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mk-MK"/>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55"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56"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57"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58"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59"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60"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61"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62"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63"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64"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65"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66"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67"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68"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mk-MK"/>
                </a:p>
              </p:txBody>
            </p:sp>
            <p:sp>
              <p:nvSpPr>
                <p:cNvPr id="53"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mk-MK"/>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44"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45"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46"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47"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48"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49"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50"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51"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grpSp>
          <p:sp>
            <p:nvSpPr>
              <p:cNvPr id="35"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36" name="Freeform 60"/>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mk-MK"/>
              </a:p>
            </p:txBody>
          </p:sp>
          <p:sp>
            <p:nvSpPr>
              <p:cNvPr id="37" name="Freeform 61"/>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mk-MK"/>
              </a:p>
            </p:txBody>
          </p:sp>
          <p:sp>
            <p:nvSpPr>
              <p:cNvPr id="38" name="Freeform 62"/>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mk-MK"/>
              </a:p>
            </p:txBody>
          </p:sp>
          <p:sp>
            <p:nvSpPr>
              <p:cNvPr id="39"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40" name="Freeform 64"/>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mk-MK"/>
              </a:p>
            </p:txBody>
          </p:sp>
          <p:sp>
            <p:nvSpPr>
              <p:cNvPr id="41" name="Freeform 65"/>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mk-MK"/>
              </a:p>
            </p:txBody>
          </p:sp>
          <p:sp>
            <p:nvSpPr>
              <p:cNvPr id="42" name="Freeform 66"/>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mk-MK"/>
              </a:p>
            </p:txBody>
          </p:sp>
        </p:grpSp>
      </p:grpSp>
      <p:sp>
        <p:nvSpPr>
          <p:cNvPr id="136259"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en-GB"/>
              <a:t>Click to edit Master title style</a:t>
            </a:r>
          </a:p>
        </p:txBody>
      </p:sp>
      <p:sp>
        <p:nvSpPr>
          <p:cNvPr id="136260"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69" name="Rectangle 69"/>
          <p:cNvSpPr>
            <a:spLocks noGrp="1" noChangeArrowheads="1"/>
          </p:cNvSpPr>
          <p:nvPr>
            <p:ph type="dt" sz="quarter" idx="10"/>
          </p:nvPr>
        </p:nvSpPr>
        <p:spPr/>
        <p:txBody>
          <a:bodyPr/>
          <a:lstStyle>
            <a:lvl1pPr>
              <a:defRPr smtClean="0"/>
            </a:lvl1pPr>
          </a:lstStyle>
          <a:p>
            <a:pPr>
              <a:defRPr/>
            </a:pPr>
            <a:endParaRPr lang="en-GB"/>
          </a:p>
        </p:txBody>
      </p:sp>
      <p:sp>
        <p:nvSpPr>
          <p:cNvPr id="70" name="Rectangle 70"/>
          <p:cNvSpPr>
            <a:spLocks noGrp="1" noChangeArrowheads="1"/>
          </p:cNvSpPr>
          <p:nvPr>
            <p:ph type="ftr" sz="quarter" idx="11"/>
          </p:nvPr>
        </p:nvSpPr>
        <p:spPr/>
        <p:txBody>
          <a:bodyPr/>
          <a:lstStyle>
            <a:lvl1pPr>
              <a:defRPr smtClean="0"/>
            </a:lvl1pPr>
          </a:lstStyle>
          <a:p>
            <a:pPr>
              <a:defRPr/>
            </a:pPr>
            <a:endParaRPr lang="en-GB"/>
          </a:p>
        </p:txBody>
      </p:sp>
      <p:sp>
        <p:nvSpPr>
          <p:cNvPr id="71" name="Rectangle 71"/>
          <p:cNvSpPr>
            <a:spLocks noGrp="1" noChangeArrowheads="1"/>
          </p:cNvSpPr>
          <p:nvPr>
            <p:ph type="sldNum" sz="quarter" idx="12"/>
          </p:nvPr>
        </p:nvSpPr>
        <p:spPr/>
        <p:txBody>
          <a:bodyPr/>
          <a:lstStyle>
            <a:lvl1pPr>
              <a:defRPr smtClean="0"/>
            </a:lvl1pPr>
          </a:lstStyle>
          <a:p>
            <a:pPr>
              <a:defRPr/>
            </a:pPr>
            <a:fld id="{896A9714-D944-4FDF-9985-AA02AB2AA9E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Rectangle 68"/>
          <p:cNvSpPr>
            <a:spLocks noGrp="1" noChangeArrowheads="1"/>
          </p:cNvSpPr>
          <p:nvPr>
            <p:ph type="dt" sz="half" idx="10"/>
          </p:nvPr>
        </p:nvSpPr>
        <p:spPr>
          <a:ln/>
        </p:spPr>
        <p:txBody>
          <a:bodyPr/>
          <a:lstStyle>
            <a:lvl1pPr>
              <a:defRPr/>
            </a:lvl1pPr>
          </a:lstStyle>
          <a:p>
            <a:pPr>
              <a:defRPr/>
            </a:pPr>
            <a:endParaRPr lang="en-GB"/>
          </a:p>
        </p:txBody>
      </p:sp>
      <p:sp>
        <p:nvSpPr>
          <p:cNvPr id="5" name="Rectangle 69"/>
          <p:cNvSpPr>
            <a:spLocks noGrp="1" noChangeArrowheads="1"/>
          </p:cNvSpPr>
          <p:nvPr>
            <p:ph type="ftr" sz="quarter" idx="11"/>
          </p:nvPr>
        </p:nvSpPr>
        <p:spPr>
          <a:ln/>
        </p:spPr>
        <p:txBody>
          <a:bodyPr/>
          <a:lstStyle>
            <a:lvl1pPr>
              <a:defRPr/>
            </a:lvl1pPr>
          </a:lstStyle>
          <a:p>
            <a:pPr>
              <a:defRPr/>
            </a:pPr>
            <a:endParaRPr lang="en-GB"/>
          </a:p>
        </p:txBody>
      </p:sp>
      <p:sp>
        <p:nvSpPr>
          <p:cNvPr id="6" name="Rectangle 70"/>
          <p:cNvSpPr>
            <a:spLocks noGrp="1" noChangeArrowheads="1"/>
          </p:cNvSpPr>
          <p:nvPr>
            <p:ph type="sldNum" sz="quarter" idx="12"/>
          </p:nvPr>
        </p:nvSpPr>
        <p:spPr>
          <a:ln/>
        </p:spPr>
        <p:txBody>
          <a:bodyPr/>
          <a:lstStyle>
            <a:lvl1pPr>
              <a:defRPr/>
            </a:lvl1pPr>
          </a:lstStyle>
          <a:p>
            <a:pPr>
              <a:defRPr/>
            </a:pPr>
            <a:fld id="{14F73AB6-6194-4465-960D-46844FD682E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smtClean="0"/>
              <a:t>Click to edit Master title style</a:t>
            </a:r>
            <a:endParaRPr lang="mk-MK"/>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Rectangle 68"/>
          <p:cNvSpPr>
            <a:spLocks noGrp="1" noChangeArrowheads="1"/>
          </p:cNvSpPr>
          <p:nvPr>
            <p:ph type="dt" sz="half" idx="10"/>
          </p:nvPr>
        </p:nvSpPr>
        <p:spPr>
          <a:ln/>
        </p:spPr>
        <p:txBody>
          <a:bodyPr/>
          <a:lstStyle>
            <a:lvl1pPr>
              <a:defRPr/>
            </a:lvl1pPr>
          </a:lstStyle>
          <a:p>
            <a:pPr>
              <a:defRPr/>
            </a:pPr>
            <a:endParaRPr lang="en-GB"/>
          </a:p>
        </p:txBody>
      </p:sp>
      <p:sp>
        <p:nvSpPr>
          <p:cNvPr id="5" name="Rectangle 69"/>
          <p:cNvSpPr>
            <a:spLocks noGrp="1" noChangeArrowheads="1"/>
          </p:cNvSpPr>
          <p:nvPr>
            <p:ph type="ftr" sz="quarter" idx="11"/>
          </p:nvPr>
        </p:nvSpPr>
        <p:spPr>
          <a:ln/>
        </p:spPr>
        <p:txBody>
          <a:bodyPr/>
          <a:lstStyle>
            <a:lvl1pPr>
              <a:defRPr/>
            </a:lvl1pPr>
          </a:lstStyle>
          <a:p>
            <a:pPr>
              <a:defRPr/>
            </a:pPr>
            <a:endParaRPr lang="en-GB"/>
          </a:p>
        </p:txBody>
      </p:sp>
      <p:sp>
        <p:nvSpPr>
          <p:cNvPr id="6" name="Rectangle 70"/>
          <p:cNvSpPr>
            <a:spLocks noGrp="1" noChangeArrowheads="1"/>
          </p:cNvSpPr>
          <p:nvPr>
            <p:ph type="sldNum" sz="quarter" idx="12"/>
          </p:nvPr>
        </p:nvSpPr>
        <p:spPr>
          <a:ln/>
        </p:spPr>
        <p:txBody>
          <a:bodyPr/>
          <a:lstStyle>
            <a:lvl1pPr>
              <a:defRPr/>
            </a:lvl1pPr>
          </a:lstStyle>
          <a:p>
            <a:pPr>
              <a:defRPr/>
            </a:pPr>
            <a:fld id="{1021E967-C10D-43EF-BB79-19474350D5C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Rectangle 68"/>
          <p:cNvSpPr>
            <a:spLocks noGrp="1" noChangeArrowheads="1"/>
          </p:cNvSpPr>
          <p:nvPr>
            <p:ph type="dt" sz="half" idx="10"/>
          </p:nvPr>
        </p:nvSpPr>
        <p:spPr>
          <a:ln/>
        </p:spPr>
        <p:txBody>
          <a:bodyPr/>
          <a:lstStyle>
            <a:lvl1pPr>
              <a:defRPr/>
            </a:lvl1pPr>
          </a:lstStyle>
          <a:p>
            <a:pPr>
              <a:defRPr/>
            </a:pPr>
            <a:endParaRPr lang="en-GB"/>
          </a:p>
        </p:txBody>
      </p:sp>
      <p:sp>
        <p:nvSpPr>
          <p:cNvPr id="5" name="Rectangle 69"/>
          <p:cNvSpPr>
            <a:spLocks noGrp="1" noChangeArrowheads="1"/>
          </p:cNvSpPr>
          <p:nvPr>
            <p:ph type="ftr" sz="quarter" idx="11"/>
          </p:nvPr>
        </p:nvSpPr>
        <p:spPr>
          <a:ln/>
        </p:spPr>
        <p:txBody>
          <a:bodyPr/>
          <a:lstStyle>
            <a:lvl1pPr>
              <a:defRPr/>
            </a:lvl1pPr>
          </a:lstStyle>
          <a:p>
            <a:pPr>
              <a:defRPr/>
            </a:pPr>
            <a:endParaRPr lang="en-GB"/>
          </a:p>
        </p:txBody>
      </p:sp>
      <p:sp>
        <p:nvSpPr>
          <p:cNvPr id="6" name="Rectangle 70"/>
          <p:cNvSpPr>
            <a:spLocks noGrp="1" noChangeArrowheads="1"/>
          </p:cNvSpPr>
          <p:nvPr>
            <p:ph type="sldNum" sz="quarter" idx="12"/>
          </p:nvPr>
        </p:nvSpPr>
        <p:spPr>
          <a:ln/>
        </p:spPr>
        <p:txBody>
          <a:bodyPr/>
          <a:lstStyle>
            <a:lvl1pPr>
              <a:defRPr/>
            </a:lvl1pPr>
          </a:lstStyle>
          <a:p>
            <a:pPr>
              <a:defRPr/>
            </a:pPr>
            <a:fld id="{C0B03D3C-6F13-445E-AE49-1D6523B3075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k-M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GB"/>
          </a:p>
        </p:txBody>
      </p:sp>
      <p:sp>
        <p:nvSpPr>
          <p:cNvPr id="5" name="Rectangle 69"/>
          <p:cNvSpPr>
            <a:spLocks noGrp="1" noChangeArrowheads="1"/>
          </p:cNvSpPr>
          <p:nvPr>
            <p:ph type="ftr" sz="quarter" idx="11"/>
          </p:nvPr>
        </p:nvSpPr>
        <p:spPr>
          <a:ln/>
        </p:spPr>
        <p:txBody>
          <a:bodyPr/>
          <a:lstStyle>
            <a:lvl1pPr>
              <a:defRPr/>
            </a:lvl1pPr>
          </a:lstStyle>
          <a:p>
            <a:pPr>
              <a:defRPr/>
            </a:pPr>
            <a:endParaRPr lang="en-GB"/>
          </a:p>
        </p:txBody>
      </p:sp>
      <p:sp>
        <p:nvSpPr>
          <p:cNvPr id="6" name="Rectangle 70"/>
          <p:cNvSpPr>
            <a:spLocks noGrp="1" noChangeArrowheads="1"/>
          </p:cNvSpPr>
          <p:nvPr>
            <p:ph type="sldNum" sz="quarter" idx="12"/>
          </p:nvPr>
        </p:nvSpPr>
        <p:spPr>
          <a:ln/>
        </p:spPr>
        <p:txBody>
          <a:bodyPr/>
          <a:lstStyle>
            <a:lvl1pPr>
              <a:defRPr/>
            </a:lvl1pPr>
          </a:lstStyle>
          <a:p>
            <a:pPr>
              <a:defRPr/>
            </a:pPr>
            <a:fld id="{31A844BC-42C8-4E00-87E5-5CC5105B0F8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Content Placeholder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Rectangle 68"/>
          <p:cNvSpPr>
            <a:spLocks noGrp="1" noChangeArrowheads="1"/>
          </p:cNvSpPr>
          <p:nvPr>
            <p:ph type="dt" sz="half" idx="10"/>
          </p:nvPr>
        </p:nvSpPr>
        <p:spPr>
          <a:ln/>
        </p:spPr>
        <p:txBody>
          <a:bodyPr/>
          <a:lstStyle>
            <a:lvl1pPr>
              <a:defRPr/>
            </a:lvl1pPr>
          </a:lstStyle>
          <a:p>
            <a:pPr>
              <a:defRPr/>
            </a:pPr>
            <a:endParaRPr lang="en-GB"/>
          </a:p>
        </p:txBody>
      </p:sp>
      <p:sp>
        <p:nvSpPr>
          <p:cNvPr id="6" name="Rectangle 69"/>
          <p:cNvSpPr>
            <a:spLocks noGrp="1" noChangeArrowheads="1"/>
          </p:cNvSpPr>
          <p:nvPr>
            <p:ph type="ftr" sz="quarter" idx="11"/>
          </p:nvPr>
        </p:nvSpPr>
        <p:spPr>
          <a:ln/>
        </p:spPr>
        <p:txBody>
          <a:bodyPr/>
          <a:lstStyle>
            <a:lvl1pPr>
              <a:defRPr/>
            </a:lvl1pPr>
          </a:lstStyle>
          <a:p>
            <a:pPr>
              <a:defRPr/>
            </a:pPr>
            <a:endParaRPr lang="en-GB"/>
          </a:p>
        </p:txBody>
      </p:sp>
      <p:sp>
        <p:nvSpPr>
          <p:cNvPr id="7" name="Rectangle 70"/>
          <p:cNvSpPr>
            <a:spLocks noGrp="1" noChangeArrowheads="1"/>
          </p:cNvSpPr>
          <p:nvPr>
            <p:ph type="sldNum" sz="quarter" idx="12"/>
          </p:nvPr>
        </p:nvSpPr>
        <p:spPr>
          <a:ln/>
        </p:spPr>
        <p:txBody>
          <a:bodyPr/>
          <a:lstStyle>
            <a:lvl1pPr>
              <a:defRPr/>
            </a:lvl1pPr>
          </a:lstStyle>
          <a:p>
            <a:pPr>
              <a:defRPr/>
            </a:pPr>
            <a:fld id="{875BFD74-FBEB-4E8C-BF5C-FA848A9BAE6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mk-M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7" name="Rectangle 68"/>
          <p:cNvSpPr>
            <a:spLocks noGrp="1" noChangeArrowheads="1"/>
          </p:cNvSpPr>
          <p:nvPr>
            <p:ph type="dt" sz="half" idx="10"/>
          </p:nvPr>
        </p:nvSpPr>
        <p:spPr>
          <a:ln/>
        </p:spPr>
        <p:txBody>
          <a:bodyPr/>
          <a:lstStyle>
            <a:lvl1pPr>
              <a:defRPr/>
            </a:lvl1pPr>
          </a:lstStyle>
          <a:p>
            <a:pPr>
              <a:defRPr/>
            </a:pPr>
            <a:endParaRPr lang="en-GB"/>
          </a:p>
        </p:txBody>
      </p:sp>
      <p:sp>
        <p:nvSpPr>
          <p:cNvPr id="8" name="Rectangle 69"/>
          <p:cNvSpPr>
            <a:spLocks noGrp="1" noChangeArrowheads="1"/>
          </p:cNvSpPr>
          <p:nvPr>
            <p:ph type="ftr" sz="quarter" idx="11"/>
          </p:nvPr>
        </p:nvSpPr>
        <p:spPr>
          <a:ln/>
        </p:spPr>
        <p:txBody>
          <a:bodyPr/>
          <a:lstStyle>
            <a:lvl1pPr>
              <a:defRPr/>
            </a:lvl1pPr>
          </a:lstStyle>
          <a:p>
            <a:pPr>
              <a:defRPr/>
            </a:pPr>
            <a:endParaRPr lang="en-GB"/>
          </a:p>
        </p:txBody>
      </p:sp>
      <p:sp>
        <p:nvSpPr>
          <p:cNvPr id="9" name="Rectangle 70"/>
          <p:cNvSpPr>
            <a:spLocks noGrp="1" noChangeArrowheads="1"/>
          </p:cNvSpPr>
          <p:nvPr>
            <p:ph type="sldNum" sz="quarter" idx="12"/>
          </p:nvPr>
        </p:nvSpPr>
        <p:spPr>
          <a:ln/>
        </p:spPr>
        <p:txBody>
          <a:bodyPr/>
          <a:lstStyle>
            <a:lvl1pPr>
              <a:defRPr/>
            </a:lvl1pPr>
          </a:lstStyle>
          <a:p>
            <a:pPr>
              <a:defRPr/>
            </a:pPr>
            <a:fld id="{5C47E3B6-5F82-4EE8-B341-4C4997DE968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Rectangle 68"/>
          <p:cNvSpPr>
            <a:spLocks noGrp="1" noChangeArrowheads="1"/>
          </p:cNvSpPr>
          <p:nvPr>
            <p:ph type="dt" sz="half" idx="10"/>
          </p:nvPr>
        </p:nvSpPr>
        <p:spPr>
          <a:ln/>
        </p:spPr>
        <p:txBody>
          <a:bodyPr/>
          <a:lstStyle>
            <a:lvl1pPr>
              <a:defRPr/>
            </a:lvl1pPr>
          </a:lstStyle>
          <a:p>
            <a:pPr>
              <a:defRPr/>
            </a:pPr>
            <a:endParaRPr lang="en-GB"/>
          </a:p>
        </p:txBody>
      </p:sp>
      <p:sp>
        <p:nvSpPr>
          <p:cNvPr id="4" name="Rectangle 69"/>
          <p:cNvSpPr>
            <a:spLocks noGrp="1" noChangeArrowheads="1"/>
          </p:cNvSpPr>
          <p:nvPr>
            <p:ph type="ftr" sz="quarter" idx="11"/>
          </p:nvPr>
        </p:nvSpPr>
        <p:spPr>
          <a:ln/>
        </p:spPr>
        <p:txBody>
          <a:bodyPr/>
          <a:lstStyle>
            <a:lvl1pPr>
              <a:defRPr/>
            </a:lvl1pPr>
          </a:lstStyle>
          <a:p>
            <a:pPr>
              <a:defRPr/>
            </a:pPr>
            <a:endParaRPr lang="en-GB"/>
          </a:p>
        </p:txBody>
      </p:sp>
      <p:sp>
        <p:nvSpPr>
          <p:cNvPr id="5" name="Rectangle 70"/>
          <p:cNvSpPr>
            <a:spLocks noGrp="1" noChangeArrowheads="1"/>
          </p:cNvSpPr>
          <p:nvPr>
            <p:ph type="sldNum" sz="quarter" idx="12"/>
          </p:nvPr>
        </p:nvSpPr>
        <p:spPr>
          <a:ln/>
        </p:spPr>
        <p:txBody>
          <a:bodyPr/>
          <a:lstStyle>
            <a:lvl1pPr>
              <a:defRPr/>
            </a:lvl1pPr>
          </a:lstStyle>
          <a:p>
            <a:pPr>
              <a:defRPr/>
            </a:pPr>
            <a:fld id="{822D9E9C-E177-4D4B-9124-607E8042D68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GB"/>
          </a:p>
        </p:txBody>
      </p:sp>
      <p:sp>
        <p:nvSpPr>
          <p:cNvPr id="3" name="Rectangle 69"/>
          <p:cNvSpPr>
            <a:spLocks noGrp="1" noChangeArrowheads="1"/>
          </p:cNvSpPr>
          <p:nvPr>
            <p:ph type="ftr" sz="quarter" idx="11"/>
          </p:nvPr>
        </p:nvSpPr>
        <p:spPr>
          <a:ln/>
        </p:spPr>
        <p:txBody>
          <a:bodyPr/>
          <a:lstStyle>
            <a:lvl1pPr>
              <a:defRPr/>
            </a:lvl1pPr>
          </a:lstStyle>
          <a:p>
            <a:pPr>
              <a:defRPr/>
            </a:pPr>
            <a:endParaRPr lang="en-GB"/>
          </a:p>
        </p:txBody>
      </p:sp>
      <p:sp>
        <p:nvSpPr>
          <p:cNvPr id="4" name="Rectangle 70"/>
          <p:cNvSpPr>
            <a:spLocks noGrp="1" noChangeArrowheads="1"/>
          </p:cNvSpPr>
          <p:nvPr>
            <p:ph type="sldNum" sz="quarter" idx="12"/>
          </p:nvPr>
        </p:nvSpPr>
        <p:spPr>
          <a:ln/>
        </p:spPr>
        <p:txBody>
          <a:bodyPr/>
          <a:lstStyle>
            <a:lvl1pPr>
              <a:defRPr/>
            </a:lvl1pPr>
          </a:lstStyle>
          <a:p>
            <a:pPr>
              <a:defRPr/>
            </a:pPr>
            <a:fld id="{B482F009-35E2-44B0-BF22-41A8AF71169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k-M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GB"/>
          </a:p>
        </p:txBody>
      </p:sp>
      <p:sp>
        <p:nvSpPr>
          <p:cNvPr id="6" name="Rectangle 69"/>
          <p:cNvSpPr>
            <a:spLocks noGrp="1" noChangeArrowheads="1"/>
          </p:cNvSpPr>
          <p:nvPr>
            <p:ph type="ftr" sz="quarter" idx="11"/>
          </p:nvPr>
        </p:nvSpPr>
        <p:spPr>
          <a:ln/>
        </p:spPr>
        <p:txBody>
          <a:bodyPr/>
          <a:lstStyle>
            <a:lvl1pPr>
              <a:defRPr/>
            </a:lvl1pPr>
          </a:lstStyle>
          <a:p>
            <a:pPr>
              <a:defRPr/>
            </a:pPr>
            <a:endParaRPr lang="en-GB"/>
          </a:p>
        </p:txBody>
      </p:sp>
      <p:sp>
        <p:nvSpPr>
          <p:cNvPr id="7" name="Rectangle 70"/>
          <p:cNvSpPr>
            <a:spLocks noGrp="1" noChangeArrowheads="1"/>
          </p:cNvSpPr>
          <p:nvPr>
            <p:ph type="sldNum" sz="quarter" idx="12"/>
          </p:nvPr>
        </p:nvSpPr>
        <p:spPr>
          <a:ln/>
        </p:spPr>
        <p:txBody>
          <a:bodyPr/>
          <a:lstStyle>
            <a:lvl1pPr>
              <a:defRPr/>
            </a:lvl1pPr>
          </a:lstStyle>
          <a:p>
            <a:pPr>
              <a:defRPr/>
            </a:pPr>
            <a:fld id="{94E3BBA6-86EB-4CF0-A0B5-5A01D3C4487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k-M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k-M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GB"/>
          </a:p>
        </p:txBody>
      </p:sp>
      <p:sp>
        <p:nvSpPr>
          <p:cNvPr id="6" name="Rectangle 69"/>
          <p:cNvSpPr>
            <a:spLocks noGrp="1" noChangeArrowheads="1"/>
          </p:cNvSpPr>
          <p:nvPr>
            <p:ph type="ftr" sz="quarter" idx="11"/>
          </p:nvPr>
        </p:nvSpPr>
        <p:spPr>
          <a:ln/>
        </p:spPr>
        <p:txBody>
          <a:bodyPr/>
          <a:lstStyle>
            <a:lvl1pPr>
              <a:defRPr/>
            </a:lvl1pPr>
          </a:lstStyle>
          <a:p>
            <a:pPr>
              <a:defRPr/>
            </a:pPr>
            <a:endParaRPr lang="en-GB"/>
          </a:p>
        </p:txBody>
      </p:sp>
      <p:sp>
        <p:nvSpPr>
          <p:cNvPr id="7" name="Rectangle 70"/>
          <p:cNvSpPr>
            <a:spLocks noGrp="1" noChangeArrowheads="1"/>
          </p:cNvSpPr>
          <p:nvPr>
            <p:ph type="sldNum" sz="quarter" idx="12"/>
          </p:nvPr>
        </p:nvSpPr>
        <p:spPr>
          <a:ln/>
        </p:spPr>
        <p:txBody>
          <a:bodyPr/>
          <a:lstStyle>
            <a:lvl1pPr>
              <a:defRPr/>
            </a:lvl1pPr>
          </a:lstStyle>
          <a:p>
            <a:pPr>
              <a:defRPr/>
            </a:pPr>
            <a:fld id="{EAA0EA50-32C0-4762-8A55-91D0E012D14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35171"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mk-MK"/>
            </a:p>
          </p:txBody>
        </p:sp>
        <p:grpSp>
          <p:nvGrpSpPr>
            <p:cNvPr id="1033" name="Group 4"/>
            <p:cNvGrpSpPr>
              <a:grpSpLocks/>
            </p:cNvGrpSpPr>
            <p:nvPr userDrawn="1"/>
          </p:nvGrpSpPr>
          <p:grpSpPr bwMode="auto">
            <a:xfrm>
              <a:off x="0" y="0"/>
              <a:ext cx="5759" cy="4319"/>
              <a:chOff x="0" y="0"/>
              <a:chExt cx="5759" cy="4319"/>
            </a:xfrm>
          </p:grpSpPr>
          <p:sp>
            <p:nvSpPr>
              <p:cNvPr id="135173"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mk-MK"/>
              </a:p>
            </p:txBody>
          </p:sp>
          <p:sp>
            <p:nvSpPr>
              <p:cNvPr id="135174"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mk-MK"/>
              </a:p>
            </p:txBody>
          </p:sp>
          <p:sp>
            <p:nvSpPr>
              <p:cNvPr id="135175"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mk-MK"/>
              </a:p>
            </p:txBody>
          </p:sp>
          <p:sp>
            <p:nvSpPr>
              <p:cNvPr id="135176"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mk-MK"/>
              </a:p>
            </p:txBody>
          </p:sp>
          <p:sp>
            <p:nvSpPr>
              <p:cNvPr id="135177"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mk-MK"/>
              </a:p>
            </p:txBody>
          </p:sp>
          <p:sp>
            <p:nvSpPr>
              <p:cNvPr id="135178"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mk-MK"/>
              </a:p>
            </p:txBody>
          </p:sp>
          <p:sp>
            <p:nvSpPr>
              <p:cNvPr id="135179"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mk-MK"/>
              </a:p>
            </p:txBody>
          </p:sp>
          <p:sp>
            <p:nvSpPr>
              <p:cNvPr id="135180"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mk-MK"/>
              </a:p>
            </p:txBody>
          </p:sp>
          <p:sp>
            <p:nvSpPr>
              <p:cNvPr id="135181"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mk-MK"/>
              </a:p>
            </p:txBody>
          </p:sp>
          <p:sp>
            <p:nvSpPr>
              <p:cNvPr id="135182"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mk-MK"/>
              </a:p>
            </p:txBody>
          </p:sp>
          <p:sp>
            <p:nvSpPr>
              <p:cNvPr id="135183"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mk-MK"/>
              </a:p>
            </p:txBody>
          </p:sp>
          <p:sp>
            <p:nvSpPr>
              <p:cNvPr id="135184"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mk-MK"/>
              </a:p>
            </p:txBody>
          </p:sp>
          <p:sp>
            <p:nvSpPr>
              <p:cNvPr id="135185"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mk-MK"/>
              </a:p>
            </p:txBody>
          </p:sp>
          <p:sp>
            <p:nvSpPr>
              <p:cNvPr id="135186"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mk-MK"/>
              </a:p>
            </p:txBody>
          </p:sp>
          <p:sp>
            <p:nvSpPr>
              <p:cNvPr id="135187"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mk-MK"/>
              </a:p>
            </p:txBody>
          </p:sp>
          <p:sp>
            <p:nvSpPr>
              <p:cNvPr id="135188"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mk-MK"/>
              </a:p>
            </p:txBody>
          </p:sp>
          <p:sp>
            <p:nvSpPr>
              <p:cNvPr id="135189"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mk-MK"/>
              </a:p>
            </p:txBody>
          </p:sp>
          <p:sp>
            <p:nvSpPr>
              <p:cNvPr id="135190"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mk-MK"/>
              </a:p>
            </p:txBody>
          </p:sp>
          <p:sp>
            <p:nvSpPr>
              <p:cNvPr id="135191"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mk-MK"/>
              </a:p>
            </p:txBody>
          </p:sp>
          <p:sp>
            <p:nvSpPr>
              <p:cNvPr id="135192"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mk-MK"/>
              </a:p>
            </p:txBody>
          </p:sp>
          <p:sp>
            <p:nvSpPr>
              <p:cNvPr id="135193"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mk-MK"/>
              </a:p>
            </p:txBody>
          </p:sp>
          <p:sp>
            <p:nvSpPr>
              <p:cNvPr id="135194"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mk-MK"/>
              </a:p>
            </p:txBody>
          </p:sp>
          <p:sp>
            <p:nvSpPr>
              <p:cNvPr id="135195"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mk-MK"/>
              </a:p>
            </p:txBody>
          </p:sp>
          <p:sp>
            <p:nvSpPr>
              <p:cNvPr id="135196"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mk-MK"/>
              </a:p>
            </p:txBody>
          </p:sp>
          <p:sp>
            <p:nvSpPr>
              <p:cNvPr id="135197"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mk-MK"/>
              </a:p>
            </p:txBody>
          </p:sp>
          <p:grpSp>
            <p:nvGrpSpPr>
              <p:cNvPr id="1059" name="Group 30"/>
              <p:cNvGrpSpPr>
                <a:grpSpLocks/>
              </p:cNvGrpSpPr>
              <p:nvPr userDrawn="1"/>
            </p:nvGrpSpPr>
            <p:grpSpPr bwMode="auto">
              <a:xfrm>
                <a:off x="0" y="0"/>
                <a:ext cx="5758" cy="1045"/>
                <a:chOff x="0" y="0"/>
                <a:chExt cx="5758" cy="1045"/>
              </a:xfrm>
            </p:grpSpPr>
            <p:sp>
              <p:nvSpPr>
                <p:cNvPr id="135199"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135200"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135201"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135202"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135203"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135204"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135205"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135206"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135207"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135208"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135209"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135210"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135211"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135212"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sp>
              <p:nvSpPr>
                <p:cNvPr id="135213"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mk-MK"/>
                </a:p>
              </p:txBody>
            </p:sp>
          </p:grpSp>
          <p:grpSp>
            <p:nvGrpSpPr>
              <p:cNvPr id="1060" name="Group 46"/>
              <p:cNvGrpSpPr>
                <a:grpSpLocks/>
              </p:cNvGrpSpPr>
              <p:nvPr userDrawn="1"/>
            </p:nvGrpSpPr>
            <p:grpSpPr bwMode="auto">
              <a:xfrm>
                <a:off x="0" y="558"/>
                <a:ext cx="5758" cy="487"/>
                <a:chOff x="0" y="558"/>
                <a:chExt cx="5758" cy="487"/>
              </a:xfrm>
            </p:grpSpPr>
            <p:sp>
              <p:nvSpPr>
                <p:cNvPr id="135215"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mk-MK"/>
                </a:p>
              </p:txBody>
            </p:sp>
            <p:sp>
              <p:nvSpPr>
                <p:cNvPr id="135216"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mk-MK"/>
                </a:p>
              </p:txBody>
            </p:sp>
          </p:grpSp>
          <p:grpSp>
            <p:nvGrpSpPr>
              <p:cNvPr id="1061" name="Group 49"/>
              <p:cNvGrpSpPr>
                <a:grpSpLocks/>
              </p:cNvGrpSpPr>
              <p:nvPr userDrawn="1"/>
            </p:nvGrpSpPr>
            <p:grpSpPr bwMode="auto">
              <a:xfrm>
                <a:off x="264" y="1039"/>
                <a:ext cx="5200" cy="3280"/>
                <a:chOff x="264" y="1039"/>
                <a:chExt cx="5200" cy="3280"/>
              </a:xfrm>
            </p:grpSpPr>
            <p:sp>
              <p:nvSpPr>
                <p:cNvPr id="135218"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135219"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135220"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135221"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135222"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135223"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135224"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135225"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135226"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grpSp>
          <p:sp>
            <p:nvSpPr>
              <p:cNvPr id="135227"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135228" name="Freeform 60"/>
              <p:cNvSpPr>
                <a:spLocks/>
              </p:cNvSpPr>
              <p:nvPr userDrawn="1"/>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mk-MK"/>
              </a:p>
            </p:txBody>
          </p:sp>
          <p:sp>
            <p:nvSpPr>
              <p:cNvPr id="135229" name="Freeform 61"/>
              <p:cNvSpPr>
                <a:spLocks/>
              </p:cNvSpPr>
              <p:nvPr userDrawn="1"/>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mk-MK"/>
              </a:p>
            </p:txBody>
          </p:sp>
          <p:sp>
            <p:nvSpPr>
              <p:cNvPr id="135230" name="Freeform 62"/>
              <p:cNvSpPr>
                <a:spLocks/>
              </p:cNvSpPr>
              <p:nvPr userDrawn="1"/>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mk-MK"/>
              </a:p>
            </p:txBody>
          </p:sp>
          <p:sp>
            <p:nvSpPr>
              <p:cNvPr id="135231"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mk-MK"/>
              </a:p>
            </p:txBody>
          </p:sp>
          <p:sp>
            <p:nvSpPr>
              <p:cNvPr id="135232" name="Freeform 64"/>
              <p:cNvSpPr>
                <a:spLocks/>
              </p:cNvSpPr>
              <p:nvPr userDrawn="1"/>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mk-MK"/>
              </a:p>
            </p:txBody>
          </p:sp>
          <p:sp>
            <p:nvSpPr>
              <p:cNvPr id="135233" name="Freeform 65"/>
              <p:cNvSpPr>
                <a:spLocks/>
              </p:cNvSpPr>
              <p:nvPr userDrawn="1"/>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mk-MK"/>
              </a:p>
            </p:txBody>
          </p:sp>
          <p:sp>
            <p:nvSpPr>
              <p:cNvPr id="135234" name="Freeform 66"/>
              <p:cNvSpPr>
                <a:spLocks/>
              </p:cNvSpPr>
              <p:nvPr userDrawn="1"/>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mk-MK"/>
              </a:p>
            </p:txBody>
          </p:sp>
        </p:grpSp>
      </p:grpSp>
      <p:sp>
        <p:nvSpPr>
          <p:cNvPr id="135235" name="Rectangle 67"/>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GB" smtClean="0"/>
              <a:t>Click to edit Master title style</a:t>
            </a:r>
          </a:p>
        </p:txBody>
      </p:sp>
      <p:sp>
        <p:nvSpPr>
          <p:cNvPr id="135236" name="Rectangle 68"/>
          <p:cNvSpPr>
            <a:spLocks noGrp="1" noChangeArrowheads="1"/>
          </p:cNvSpPr>
          <p:nvPr>
            <p:ph type="dt" sz="half" idx="2"/>
          </p:nvPr>
        </p:nvSpPr>
        <p:spPr bwMode="auto">
          <a:xfrm>
            <a:off x="455613"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defRPr>
            </a:lvl1pPr>
          </a:lstStyle>
          <a:p>
            <a:pPr>
              <a:defRPr/>
            </a:pPr>
            <a:endParaRPr lang="en-GB"/>
          </a:p>
        </p:txBody>
      </p:sp>
      <p:sp>
        <p:nvSpPr>
          <p:cNvPr id="135237" name="Rectangle 69"/>
          <p:cNvSpPr>
            <a:spLocks noGrp="1" noChangeArrowheads="1"/>
          </p:cNvSpPr>
          <p:nvPr>
            <p:ph type="ftr" sz="quarter" idx="3"/>
          </p:nvPr>
        </p:nvSpPr>
        <p:spPr bwMode="auto">
          <a:xfrm>
            <a:off x="3124200" y="6242050"/>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defRPr>
            </a:lvl1pPr>
          </a:lstStyle>
          <a:p>
            <a:pPr>
              <a:defRPr/>
            </a:pPr>
            <a:endParaRPr lang="en-GB"/>
          </a:p>
        </p:txBody>
      </p:sp>
      <p:sp>
        <p:nvSpPr>
          <p:cNvPr id="135238" name="Rectangle 70"/>
          <p:cNvSpPr>
            <a:spLocks noGrp="1" noChangeArrowheads="1"/>
          </p:cNvSpPr>
          <p:nvPr>
            <p:ph type="sldNum" sz="quarter" idx="4"/>
          </p:nvPr>
        </p:nvSpPr>
        <p:spPr bwMode="auto">
          <a:xfrm>
            <a:off x="6553200"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defRPr>
            </a:lvl1pPr>
          </a:lstStyle>
          <a:p>
            <a:pPr>
              <a:defRPr/>
            </a:pPr>
            <a:fld id="{C5B258E3-4356-4E47-8F6C-010261BE9E24}" type="slidenum">
              <a:rPr lang="en-GB"/>
              <a:pPr>
                <a:defRPr/>
              </a:pPr>
              <a:t>‹#›</a:t>
            </a:fld>
            <a:endParaRPr lang="en-GB"/>
          </a:p>
        </p:txBody>
      </p:sp>
      <p:sp>
        <p:nvSpPr>
          <p:cNvPr id="135239" name="Rectangle 71"/>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60"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it.mk/" TargetMode="External"/><Relationship Id="rId2" Type="http://schemas.openxmlformats.org/officeDocument/2006/relationships/hyperlink" Target="http://www.dit.gov.mk/"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1"/>
          </p:nvPr>
        </p:nvSpPr>
        <p:spPr>
          <a:xfrm flipV="1">
            <a:off x="1835150" y="4868863"/>
            <a:ext cx="6842125" cy="863600"/>
          </a:xfrm>
        </p:spPr>
        <p:txBody>
          <a:bodyPr/>
          <a:lstStyle/>
          <a:p>
            <a:pPr eaLnBrk="1" hangingPunct="1">
              <a:defRPr/>
            </a:pPr>
            <a:r>
              <a:rPr lang="mk-MK" sz="3100" smtClean="0"/>
              <a:t>	</a:t>
            </a:r>
            <a:endParaRPr lang="en-US" sz="3100" smtClean="0"/>
          </a:p>
        </p:txBody>
      </p:sp>
      <p:pic>
        <p:nvPicPr>
          <p:cNvPr id="3075" name="Picture 3" descr="Za Nas"/>
          <p:cNvPicPr>
            <a:picLocks noChangeAspect="1" noChangeArrowheads="1"/>
          </p:cNvPicPr>
          <p:nvPr>
            <p:ph type="ctrTitle"/>
          </p:nvPr>
        </p:nvPicPr>
        <p:blipFill>
          <a:blip r:embed="rId2"/>
          <a:srcRect/>
          <a:stretch>
            <a:fillRect/>
          </a:stretch>
        </p:blipFill>
        <p:spPr>
          <a:xfrm>
            <a:off x="2555875" y="765175"/>
            <a:ext cx="4849813" cy="1584325"/>
          </a:xfrm>
          <a:noFill/>
        </p:spPr>
      </p:pic>
      <p:sp>
        <p:nvSpPr>
          <p:cNvPr id="3076" name="Rectangle 7"/>
          <p:cNvSpPr>
            <a:spLocks noChangeArrowheads="1"/>
          </p:cNvSpPr>
          <p:nvPr/>
        </p:nvSpPr>
        <p:spPr bwMode="auto">
          <a:xfrm>
            <a:off x="900113" y="2852738"/>
            <a:ext cx="7559675" cy="3908425"/>
          </a:xfrm>
          <a:prstGeom prst="rect">
            <a:avLst/>
          </a:prstGeom>
          <a:noFill/>
          <a:ln w="9525">
            <a:noFill/>
            <a:miter lim="800000"/>
            <a:headEnd/>
            <a:tailEnd/>
          </a:ln>
        </p:spPr>
        <p:txBody>
          <a:bodyPr>
            <a:spAutoFit/>
          </a:bodyPr>
          <a:lstStyle/>
          <a:p>
            <a:pPr eaLnBrk="0" hangingPunct="0"/>
            <a:endParaRPr lang="mk-MK">
              <a:solidFill>
                <a:schemeClr val="tx2"/>
              </a:solidFill>
            </a:endParaRPr>
          </a:p>
          <a:p>
            <a:pPr algn="ctr" eaLnBrk="0" hangingPunct="0"/>
            <a:r>
              <a:rPr lang="en-US" sz="2400" b="1">
                <a:solidFill>
                  <a:schemeClr val="tx2"/>
                </a:solidFill>
              </a:rPr>
              <a:t>Campaigns and experiences regarding </a:t>
            </a:r>
            <a:r>
              <a:rPr lang="mk-MK" sz="2400" b="1">
                <a:solidFill>
                  <a:schemeClr val="tx2"/>
                </a:solidFill>
              </a:rPr>
              <a:t> </a:t>
            </a:r>
            <a:r>
              <a:rPr lang="en-US" sz="2400" b="1">
                <a:solidFill>
                  <a:schemeClr val="tx2"/>
                </a:solidFill>
              </a:rPr>
              <a:t>undeclared work in</a:t>
            </a:r>
            <a:r>
              <a:rPr lang="mk-MK" sz="2400" b="1">
                <a:solidFill>
                  <a:schemeClr val="tx2"/>
                </a:solidFill>
              </a:rPr>
              <a:t> </a:t>
            </a:r>
          </a:p>
          <a:p>
            <a:pPr algn="ctr" eaLnBrk="0" hangingPunct="0"/>
            <a:endParaRPr lang="mk-MK" sz="2400" b="1">
              <a:solidFill>
                <a:schemeClr val="tx2"/>
              </a:solidFill>
            </a:endParaRPr>
          </a:p>
          <a:p>
            <a:pPr algn="ctr" eaLnBrk="0" hangingPunct="0"/>
            <a:r>
              <a:rPr lang="en-US" sz="2400" b="1">
                <a:solidFill>
                  <a:schemeClr val="tx2"/>
                </a:solidFill>
              </a:rPr>
              <a:t>The Republic of Macedonia</a:t>
            </a:r>
            <a:endParaRPr lang="mk-MK" sz="2400" b="1">
              <a:solidFill>
                <a:schemeClr val="tx2"/>
              </a:solidFill>
            </a:endParaRPr>
          </a:p>
          <a:p>
            <a:pPr eaLnBrk="0" hangingPunct="0"/>
            <a:endParaRPr lang="mk-MK" sz="2400" b="1">
              <a:solidFill>
                <a:schemeClr val="tx2"/>
              </a:solidFill>
            </a:endParaRPr>
          </a:p>
          <a:p>
            <a:pPr eaLnBrk="0" hangingPunct="0"/>
            <a:r>
              <a:rPr lang="en-US" sz="2000" b="1">
                <a:solidFill>
                  <a:schemeClr val="tx2"/>
                </a:solidFill>
              </a:rPr>
              <a:t>State Labour Inspectorate</a:t>
            </a:r>
          </a:p>
          <a:p>
            <a:pPr eaLnBrk="0" hangingPunct="0"/>
            <a:endParaRPr lang="mk-MK" b="1">
              <a:solidFill>
                <a:schemeClr val="tx2"/>
              </a:solidFill>
            </a:endParaRPr>
          </a:p>
          <a:p>
            <a:pPr eaLnBrk="0" hangingPunct="0"/>
            <a:r>
              <a:rPr lang="en-US" b="1">
                <a:solidFill>
                  <a:schemeClr val="tx2"/>
                </a:solidFill>
              </a:rPr>
              <a:t>Zlate Stojanovski –</a:t>
            </a:r>
            <a:r>
              <a:rPr lang="mk-MK" b="1">
                <a:solidFill>
                  <a:schemeClr val="tx2"/>
                </a:solidFill>
              </a:rPr>
              <a:t> </a:t>
            </a:r>
            <a:r>
              <a:rPr lang="en-US" b="1">
                <a:solidFill>
                  <a:schemeClr val="tx2"/>
                </a:solidFill>
              </a:rPr>
              <a:t>Head of Labour Relations Department </a:t>
            </a:r>
            <a:endParaRPr lang="mk-MK" b="1">
              <a:solidFill>
                <a:schemeClr val="tx2"/>
              </a:solidFill>
            </a:endParaRPr>
          </a:p>
          <a:p>
            <a:pPr eaLnBrk="0" hangingPunct="0"/>
            <a:endParaRPr lang="mk-MK" b="1">
              <a:solidFill>
                <a:schemeClr val="tx2"/>
              </a:solidFill>
            </a:endParaRPr>
          </a:p>
          <a:p>
            <a:pPr eaLnBrk="0" hangingPunct="0"/>
            <a:endParaRPr lang="mk-MK" b="1">
              <a:solidFill>
                <a:schemeClr val="tx2"/>
              </a:solidFill>
            </a:endParaRPr>
          </a:p>
          <a:p>
            <a:pPr eaLnBrk="0" hangingPunct="0"/>
            <a:endParaRPr lang="en-US" b="1">
              <a:solidFill>
                <a:schemeClr val="tx2"/>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p:txBody>
          <a:bodyPr/>
          <a:lstStyle/>
          <a:p>
            <a:pPr eaLnBrk="1" hangingPunct="1">
              <a:lnSpc>
                <a:spcPct val="80000"/>
              </a:lnSpc>
              <a:defRPr/>
            </a:pPr>
            <a:r>
              <a:rPr lang="en-US" sz="2400" b="1" dirty="0" smtClean="0"/>
              <a:t>Campaign: Help the business move forward </a:t>
            </a:r>
            <a:r>
              <a:rPr lang="mk-MK" sz="2400" b="1" dirty="0" smtClean="0"/>
              <a:t>– </a:t>
            </a:r>
            <a:r>
              <a:rPr lang="en-US" sz="2400" b="1" dirty="0" smtClean="0"/>
              <a:t>campaign </a:t>
            </a:r>
            <a:r>
              <a:rPr lang="en-US" sz="2400" dirty="0" smtClean="0"/>
              <a:t>against unfair competition, engagement of workers without </a:t>
            </a:r>
            <a:r>
              <a:rPr lang="en-US" sz="2400" dirty="0" err="1" smtClean="0"/>
              <a:t>labour</a:t>
            </a:r>
            <a:r>
              <a:rPr lang="en-US" sz="2400" dirty="0" smtClean="0"/>
              <a:t> contract (undeclared work), protection of workers’ rights in the area of labor and occupational safety and health.</a:t>
            </a:r>
            <a:r>
              <a:rPr lang="mk-MK" sz="2400" dirty="0" smtClean="0"/>
              <a:t> </a:t>
            </a:r>
            <a:endParaRPr lang="mk-MK" sz="2400" b="1" dirty="0" smtClean="0"/>
          </a:p>
          <a:p>
            <a:pPr eaLnBrk="1" hangingPunct="1">
              <a:lnSpc>
                <a:spcPct val="80000"/>
              </a:lnSpc>
              <a:defRPr/>
            </a:pPr>
            <a:r>
              <a:rPr lang="en-US" sz="2400" b="1" dirty="0" smtClean="0"/>
              <a:t>Campaign</a:t>
            </a:r>
            <a:r>
              <a:rPr lang="mk-MK" sz="2400" b="1" dirty="0" smtClean="0"/>
              <a:t>:</a:t>
            </a:r>
            <a:r>
              <a:rPr lang="en-US" sz="2400" b="1" dirty="0" smtClean="0"/>
              <a:t> Call center</a:t>
            </a:r>
            <a:endParaRPr lang="mk-MK" sz="2400" dirty="0" smtClean="0"/>
          </a:p>
          <a:p>
            <a:pPr eaLnBrk="1" hangingPunct="1">
              <a:lnSpc>
                <a:spcPct val="80000"/>
              </a:lnSpc>
              <a:defRPr/>
            </a:pPr>
            <a:r>
              <a:rPr lang="en-US" sz="2400" dirty="0" smtClean="0"/>
              <a:t>The Ministry of </a:t>
            </a:r>
            <a:r>
              <a:rPr lang="en-US" sz="2400" dirty="0" err="1" smtClean="0"/>
              <a:t>Labour</a:t>
            </a:r>
            <a:r>
              <a:rPr lang="en-US" sz="2400" dirty="0" smtClean="0"/>
              <a:t> and Social Policy, State </a:t>
            </a:r>
            <a:r>
              <a:rPr lang="en-US" sz="2400" dirty="0" err="1" smtClean="0"/>
              <a:t>Labour</a:t>
            </a:r>
            <a:r>
              <a:rPr lang="en-US" sz="2400" dirty="0" smtClean="0"/>
              <a:t> Inspectorate opened a call center</a:t>
            </a:r>
            <a:r>
              <a:rPr lang="mk-MK" sz="2400" dirty="0" smtClean="0"/>
              <a:t> ( 15 131 )</a:t>
            </a:r>
            <a:r>
              <a:rPr lang="en-US" sz="2400" dirty="0" smtClean="0"/>
              <a:t> where the citizens can report irregularities every work day from 08.30 to 16.30</a:t>
            </a:r>
            <a:r>
              <a:rPr lang="mk-MK" sz="2400" dirty="0" smtClean="0"/>
              <a:t>.</a:t>
            </a:r>
            <a:endParaRPr lang="mk-MK" sz="2400" b="1" dirty="0" smtClean="0"/>
          </a:p>
          <a:p>
            <a:pPr eaLnBrk="1" hangingPunct="1">
              <a:lnSpc>
                <a:spcPct val="80000"/>
              </a:lnSpc>
              <a:defRPr/>
            </a:pPr>
            <a:r>
              <a:rPr lang="en-US" sz="2400" b="1" dirty="0" smtClean="0"/>
              <a:t>Campaign</a:t>
            </a:r>
            <a:r>
              <a:rPr lang="mk-MK" sz="2400" b="1" dirty="0" smtClean="0"/>
              <a:t>:</a:t>
            </a:r>
            <a:r>
              <a:rPr lang="en-US" sz="2400" b="1" dirty="0" smtClean="0"/>
              <a:t> web page</a:t>
            </a:r>
            <a:endParaRPr lang="mk-MK" sz="2400" dirty="0" smtClean="0"/>
          </a:p>
          <a:p>
            <a:pPr eaLnBrk="1" hangingPunct="1">
              <a:lnSpc>
                <a:spcPct val="80000"/>
              </a:lnSpc>
              <a:defRPr/>
            </a:pPr>
            <a:r>
              <a:rPr lang="en-US" sz="2400" dirty="0" smtClean="0"/>
              <a:t>A web page of SLI was created in order to provide information to the workers and the employers on their rights and obligations</a:t>
            </a:r>
            <a:r>
              <a:rPr lang="mk-MK" sz="2400" dirty="0" smtClean="0"/>
              <a:t> </a:t>
            </a:r>
            <a:r>
              <a:rPr lang="en-US" sz="2400" dirty="0" smtClean="0">
                <a:hlinkClick r:id="rId2"/>
              </a:rPr>
              <a:t>www</a:t>
            </a:r>
            <a:r>
              <a:rPr lang="ru-RU" sz="2400" dirty="0" smtClean="0">
                <a:hlinkClick r:id="rId2"/>
              </a:rPr>
              <a:t>.</a:t>
            </a:r>
            <a:r>
              <a:rPr lang="en-US" sz="2400" dirty="0" err="1" smtClean="0">
                <a:hlinkClick r:id="rId2"/>
              </a:rPr>
              <a:t>dit</a:t>
            </a:r>
            <a:r>
              <a:rPr lang="ru-RU" sz="2400" dirty="0" smtClean="0">
                <a:hlinkClick r:id="rId2"/>
              </a:rPr>
              <a:t>.</a:t>
            </a:r>
            <a:r>
              <a:rPr lang="en-US" sz="2400" dirty="0" err="1" smtClean="0">
                <a:hlinkClick r:id="rId2"/>
              </a:rPr>
              <a:t>gov</a:t>
            </a:r>
            <a:r>
              <a:rPr lang="ru-RU" sz="2400" dirty="0" smtClean="0">
                <a:hlinkClick r:id="rId2"/>
              </a:rPr>
              <a:t>.</a:t>
            </a:r>
            <a:r>
              <a:rPr lang="en-US" sz="2400" dirty="0" err="1" smtClean="0">
                <a:hlinkClick r:id="rId2"/>
              </a:rPr>
              <a:t>mk</a:t>
            </a:r>
            <a:r>
              <a:rPr lang="en-US" sz="2400" dirty="0" smtClean="0"/>
              <a:t> </a:t>
            </a:r>
            <a:r>
              <a:rPr lang="mk-MK" sz="2400" dirty="0" smtClean="0"/>
              <a:t> </a:t>
            </a:r>
            <a:r>
              <a:rPr lang="en-US" sz="2400" dirty="0" smtClean="0"/>
              <a:t>and </a:t>
            </a:r>
            <a:r>
              <a:rPr lang="en-US" sz="2400" dirty="0" smtClean="0">
                <a:hlinkClick r:id="rId3"/>
              </a:rPr>
              <a:t>www</a:t>
            </a:r>
            <a:r>
              <a:rPr lang="ru-RU" sz="2400" dirty="0" smtClean="0">
                <a:hlinkClick r:id="rId3"/>
              </a:rPr>
              <a:t>.</a:t>
            </a:r>
            <a:r>
              <a:rPr lang="en-US" sz="2400" dirty="0" err="1" smtClean="0">
                <a:hlinkClick r:id="rId3"/>
              </a:rPr>
              <a:t>dit</a:t>
            </a:r>
            <a:r>
              <a:rPr lang="ru-RU" sz="2400" dirty="0" smtClean="0">
                <a:hlinkClick r:id="rId3"/>
              </a:rPr>
              <a:t>.</a:t>
            </a:r>
            <a:r>
              <a:rPr lang="en-US" sz="2400" dirty="0" err="1" smtClean="0">
                <a:hlinkClick r:id="rId3"/>
              </a:rPr>
              <a:t>mk</a:t>
            </a:r>
            <a:r>
              <a:rPr lang="en-US" sz="2400" dirty="0" smtClean="0"/>
              <a:t> , where citizens can also report irregularities</a:t>
            </a:r>
            <a:r>
              <a:rPr lang="en-GB" sz="2400" dirty="0" smtClean="0"/>
              <a:t> </a:t>
            </a:r>
            <a:endParaRPr lang="mk-MK" sz="2400" dirty="0" smtClean="0"/>
          </a:p>
        </p:txBody>
      </p:sp>
      <p:pic>
        <p:nvPicPr>
          <p:cNvPr id="12291" name="Picture 3" descr="Za Nas"/>
          <p:cNvPicPr>
            <a:picLocks noChangeAspect="1" noChangeArrowheads="1"/>
          </p:cNvPicPr>
          <p:nvPr>
            <p:ph type="title"/>
          </p:nvPr>
        </p:nvPicPr>
        <p:blipFill>
          <a:blip r:embed="rId4" cstate="print"/>
          <a:srcRect/>
          <a:stretch>
            <a:fillRect/>
          </a:stretch>
        </p:blipFill>
        <p:spPr>
          <a:xfrm>
            <a:off x="2487613" y="273050"/>
            <a:ext cx="4159250" cy="1143000"/>
          </a:xfr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flipH="1">
            <a:off x="827088" y="260350"/>
            <a:ext cx="7162800" cy="1512888"/>
          </a:xfrm>
        </p:spPr>
        <p:txBody>
          <a:bodyPr/>
          <a:lstStyle/>
          <a:p>
            <a:pPr eaLnBrk="1" hangingPunct="1">
              <a:defRPr/>
            </a:pPr>
            <a:endParaRPr lang="mk-MK" sz="4000" smtClean="0"/>
          </a:p>
        </p:txBody>
      </p:sp>
      <p:sp>
        <p:nvSpPr>
          <p:cNvPr id="138243" name="Rectangle 3"/>
          <p:cNvSpPr>
            <a:spLocks noGrp="1" noChangeArrowheads="1"/>
          </p:cNvSpPr>
          <p:nvPr>
            <p:ph type="body" idx="1"/>
          </p:nvPr>
        </p:nvSpPr>
        <p:spPr>
          <a:xfrm>
            <a:off x="323850" y="2349500"/>
            <a:ext cx="8280400" cy="3887788"/>
          </a:xfrm>
        </p:spPr>
        <p:txBody>
          <a:bodyPr/>
          <a:lstStyle/>
          <a:p>
            <a:pPr eaLnBrk="1" hangingPunct="1">
              <a:lnSpc>
                <a:spcPct val="80000"/>
              </a:lnSpc>
              <a:defRPr/>
            </a:pPr>
            <a:r>
              <a:rPr lang="en-US" sz="2800" b="1" dirty="0" smtClean="0"/>
              <a:t>Campaign</a:t>
            </a:r>
            <a:r>
              <a:rPr lang="mk-MK" sz="2800" b="1" dirty="0" smtClean="0"/>
              <a:t>: </a:t>
            </a:r>
            <a:r>
              <a:rPr lang="en-US" sz="2800" b="1" dirty="0" smtClean="0"/>
              <a:t>Checklists</a:t>
            </a:r>
            <a:endParaRPr lang="ru-RU" sz="2800" dirty="0" smtClean="0"/>
          </a:p>
          <a:p>
            <a:pPr eaLnBrk="1" hangingPunct="1">
              <a:lnSpc>
                <a:spcPct val="80000"/>
              </a:lnSpc>
              <a:defRPr/>
            </a:pPr>
            <a:r>
              <a:rPr lang="en-US" sz="2800" dirty="0" smtClean="0"/>
              <a:t>In order to increase the awareness of the employers on better quality monitoring and application of LLR, SLI prepared checklists in both areas and distributed them to all employers who by using these checklists can control to what extend they implement the legal provisions. These checklists are also uploaded on the web page of SLI</a:t>
            </a:r>
            <a:endParaRPr lang="mk-MK" sz="3600" dirty="0" smtClean="0"/>
          </a:p>
          <a:p>
            <a:pPr eaLnBrk="1" hangingPunct="1">
              <a:lnSpc>
                <a:spcPct val="80000"/>
              </a:lnSpc>
              <a:defRPr/>
            </a:pPr>
            <a:endParaRPr lang="mk-MK" sz="3600" dirty="0" smtClean="0"/>
          </a:p>
        </p:txBody>
      </p:sp>
      <p:pic>
        <p:nvPicPr>
          <p:cNvPr id="13316" name="Picture 4" descr="Za Nas"/>
          <p:cNvPicPr>
            <a:picLocks noChangeAspect="1" noChangeArrowheads="1"/>
          </p:cNvPicPr>
          <p:nvPr/>
        </p:nvPicPr>
        <p:blipFill>
          <a:blip r:embed="rId2" cstate="print"/>
          <a:srcRect/>
          <a:stretch>
            <a:fillRect/>
          </a:stretch>
        </p:blipFill>
        <p:spPr bwMode="auto">
          <a:xfrm>
            <a:off x="2487613" y="273050"/>
            <a:ext cx="4159250" cy="1143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1"/>
          </p:nvPr>
        </p:nvSpPr>
        <p:spPr/>
        <p:txBody>
          <a:bodyPr/>
          <a:lstStyle/>
          <a:p>
            <a:pPr eaLnBrk="1" hangingPunct="1">
              <a:lnSpc>
                <a:spcPct val="80000"/>
              </a:lnSpc>
              <a:defRPr/>
            </a:pPr>
            <a:r>
              <a:rPr lang="en-US" sz="1800" b="1" dirty="0" smtClean="0"/>
              <a:t>Trainings</a:t>
            </a:r>
            <a:endParaRPr lang="mk-MK" sz="1800" dirty="0" smtClean="0"/>
          </a:p>
          <a:p>
            <a:pPr eaLnBrk="1" hangingPunct="1">
              <a:lnSpc>
                <a:spcPct val="80000"/>
              </a:lnSpc>
              <a:defRPr/>
            </a:pPr>
            <a:r>
              <a:rPr lang="en-US" sz="1800" dirty="0" smtClean="0"/>
              <a:t>In order to improve the quality of the inspection visits, SLI organized 20 trainings for all inspectors and the trainers were prominent experts in the area of </a:t>
            </a:r>
            <a:r>
              <a:rPr lang="en-US" sz="1800" dirty="0" err="1" smtClean="0"/>
              <a:t>labour</a:t>
            </a:r>
            <a:r>
              <a:rPr lang="en-US" sz="1800" dirty="0" smtClean="0"/>
              <a:t> legislation</a:t>
            </a:r>
            <a:r>
              <a:rPr lang="ru-RU" sz="1800" dirty="0" smtClean="0"/>
              <a:t>.</a:t>
            </a:r>
          </a:p>
          <a:p>
            <a:pPr eaLnBrk="1" hangingPunct="1">
              <a:lnSpc>
                <a:spcPct val="80000"/>
              </a:lnSpc>
              <a:defRPr/>
            </a:pPr>
            <a:r>
              <a:rPr lang="en-US" sz="1800" dirty="0" smtClean="0"/>
              <a:t>Such measures contributed to the improvement of the situation, so in 2009 and 2010 SLI performed around 30.000 inspection visits, where </a:t>
            </a:r>
            <a:r>
              <a:rPr lang="en-US" sz="1800" dirty="0" err="1" smtClean="0"/>
              <a:t>aroun</a:t>
            </a:r>
            <a:r>
              <a:rPr lang="en-US" sz="1800" dirty="0" smtClean="0"/>
              <a:t> 3.000 undeclared workers were found</a:t>
            </a:r>
            <a:r>
              <a:rPr lang="ru-RU" sz="1800" dirty="0" smtClean="0"/>
              <a:t>. </a:t>
            </a:r>
          </a:p>
          <a:p>
            <a:pPr eaLnBrk="1" hangingPunct="1">
              <a:lnSpc>
                <a:spcPct val="80000"/>
              </a:lnSpc>
              <a:defRPr/>
            </a:pPr>
            <a:r>
              <a:rPr lang="en-US" sz="1800" dirty="0" smtClean="0"/>
              <a:t>Regardless of their efficiencies, the measures had their own disadvantages</a:t>
            </a:r>
            <a:r>
              <a:rPr lang="ru-RU" sz="1800" dirty="0" smtClean="0"/>
              <a:t>:</a:t>
            </a:r>
          </a:p>
          <a:p>
            <a:pPr eaLnBrk="1" hangingPunct="1">
              <a:lnSpc>
                <a:spcPct val="80000"/>
              </a:lnSpc>
              <a:defRPr/>
            </a:pPr>
            <a:r>
              <a:rPr lang="ru-RU" sz="1800" dirty="0" smtClean="0"/>
              <a:t>- </a:t>
            </a:r>
            <a:r>
              <a:rPr lang="en-US" sz="1800" dirty="0" smtClean="0"/>
              <a:t>the prohibition of operations in a duration of 30 days did not envisage registration of the undeclared workers, that is, it did not guarantee their employment</a:t>
            </a:r>
            <a:r>
              <a:rPr lang="ru-RU" sz="1800" dirty="0" smtClean="0"/>
              <a:t>.</a:t>
            </a:r>
          </a:p>
          <a:p>
            <a:pPr eaLnBrk="1" hangingPunct="1">
              <a:lnSpc>
                <a:spcPct val="80000"/>
              </a:lnSpc>
              <a:defRPr/>
            </a:pPr>
            <a:r>
              <a:rPr lang="ru-RU" sz="1800" dirty="0" smtClean="0"/>
              <a:t>- </a:t>
            </a:r>
            <a:r>
              <a:rPr lang="en-US" sz="1800" dirty="0" smtClean="0"/>
              <a:t>during those 30 days, the declared workers were not able to exercise their rights arising from </a:t>
            </a:r>
            <a:r>
              <a:rPr lang="en-US" sz="1800" dirty="0" err="1" smtClean="0"/>
              <a:t>labour</a:t>
            </a:r>
            <a:r>
              <a:rPr lang="en-US" sz="1800" dirty="0" smtClean="0"/>
              <a:t> relation</a:t>
            </a:r>
            <a:r>
              <a:rPr lang="ru-RU" sz="1800" dirty="0" smtClean="0"/>
              <a:t>,</a:t>
            </a:r>
          </a:p>
          <a:p>
            <a:pPr eaLnBrk="1" hangingPunct="1">
              <a:lnSpc>
                <a:spcPct val="80000"/>
              </a:lnSpc>
              <a:defRPr/>
            </a:pPr>
            <a:r>
              <a:rPr lang="ru-RU" sz="1800" dirty="0" smtClean="0"/>
              <a:t>- </a:t>
            </a:r>
            <a:r>
              <a:rPr lang="en-US" sz="1800" dirty="0" smtClean="0"/>
              <a:t>some employers closed their companies due to inability to pay the high fines</a:t>
            </a:r>
            <a:r>
              <a:rPr lang="ru-RU" sz="1800" dirty="0" smtClean="0"/>
              <a:t>,</a:t>
            </a:r>
          </a:p>
          <a:p>
            <a:pPr eaLnBrk="1" hangingPunct="1">
              <a:lnSpc>
                <a:spcPct val="80000"/>
              </a:lnSpc>
              <a:defRPr/>
            </a:pPr>
            <a:r>
              <a:rPr lang="ru-RU" sz="1800" dirty="0" smtClean="0"/>
              <a:t>- </a:t>
            </a:r>
            <a:r>
              <a:rPr lang="en-US" sz="1800" dirty="0" smtClean="0"/>
              <a:t>the undeclared workers were removed from the records of the Employment Agency</a:t>
            </a:r>
            <a:r>
              <a:rPr lang="en-GB" sz="1800" dirty="0" smtClean="0"/>
              <a:t> </a:t>
            </a:r>
          </a:p>
        </p:txBody>
      </p:sp>
      <p:pic>
        <p:nvPicPr>
          <p:cNvPr id="14339" name="Picture 4" descr="Za Nas"/>
          <p:cNvPicPr>
            <a:picLocks noChangeAspect="1" noChangeArrowheads="1"/>
          </p:cNvPicPr>
          <p:nvPr>
            <p:ph type="title"/>
          </p:nvPr>
        </p:nvPicPr>
        <p:blipFill>
          <a:blip r:embed="rId2" cstate="print"/>
          <a:srcRect/>
          <a:stretch>
            <a:fillRect/>
          </a:stretch>
        </p:blipFill>
        <p:spPr>
          <a:xfrm>
            <a:off x="2195513" y="273050"/>
            <a:ext cx="4176712" cy="1143000"/>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1"/>
          </p:nvPr>
        </p:nvSpPr>
        <p:spPr/>
        <p:txBody>
          <a:bodyPr/>
          <a:lstStyle/>
          <a:p>
            <a:pPr eaLnBrk="1" hangingPunct="1">
              <a:lnSpc>
                <a:spcPct val="80000"/>
              </a:lnSpc>
              <a:defRPr/>
            </a:pPr>
            <a:r>
              <a:rPr lang="en-US" sz="2400" dirty="0" smtClean="0"/>
              <a:t>Due to this, in September 2010, amendments to the Law on </a:t>
            </a:r>
            <a:r>
              <a:rPr lang="en-US" sz="2400" dirty="0" err="1" smtClean="0"/>
              <a:t>Labour</a:t>
            </a:r>
            <a:r>
              <a:rPr lang="en-US" sz="2400" dirty="0" smtClean="0"/>
              <a:t> Relations were introduced declaring that if an inspector finds undeclared worker at the place of business of employer, with a decision he/she shall impose to the employer an obligation to employ the respective worker on indefinite time within a period of 15 days and to pay the respective worker 3 average gross salaries published for the current month in the country</a:t>
            </a:r>
            <a:r>
              <a:rPr lang="ru-RU" sz="2400" dirty="0" smtClean="0"/>
              <a:t>.</a:t>
            </a:r>
          </a:p>
          <a:p>
            <a:pPr eaLnBrk="1" hangingPunct="1">
              <a:lnSpc>
                <a:spcPct val="80000"/>
              </a:lnSpc>
              <a:defRPr/>
            </a:pPr>
            <a:r>
              <a:rPr lang="en-US" sz="2400" dirty="0" smtClean="0"/>
              <a:t>If the employer does not act upon the decision, the inspector shall impose a prohibition on performing operations up till the registration of the respective worker</a:t>
            </a:r>
            <a:r>
              <a:rPr lang="ru-RU" sz="2400" dirty="0" smtClean="0"/>
              <a:t>. </a:t>
            </a:r>
            <a:endParaRPr lang="en-GB" sz="2400" dirty="0" smtClean="0"/>
          </a:p>
        </p:txBody>
      </p:sp>
      <p:pic>
        <p:nvPicPr>
          <p:cNvPr id="15363" name="Picture 4" descr="Za Nas"/>
          <p:cNvPicPr>
            <a:picLocks noChangeAspect="1" noChangeArrowheads="1"/>
          </p:cNvPicPr>
          <p:nvPr>
            <p:ph type="title"/>
          </p:nvPr>
        </p:nvPicPr>
        <p:blipFill>
          <a:blip r:embed="rId2"/>
          <a:srcRect/>
          <a:stretch>
            <a:fillRect/>
          </a:stretch>
        </p:blipFill>
        <p:spPr>
          <a:xfrm>
            <a:off x="1835150" y="273050"/>
            <a:ext cx="4897438" cy="1143000"/>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p:txBody>
          <a:bodyPr/>
          <a:lstStyle/>
          <a:p>
            <a:pPr eaLnBrk="1" hangingPunct="1">
              <a:lnSpc>
                <a:spcPct val="90000"/>
              </a:lnSpc>
              <a:defRPr/>
            </a:pPr>
            <a:r>
              <a:rPr lang="en-US" dirty="0" smtClean="0"/>
              <a:t>The fine was also reduced within these amendments from </a:t>
            </a:r>
            <a:r>
              <a:rPr lang="ru-RU" dirty="0" smtClean="0"/>
              <a:t>15.000 </a:t>
            </a:r>
            <a:r>
              <a:rPr lang="en-US" dirty="0" smtClean="0"/>
              <a:t>to </a:t>
            </a:r>
            <a:r>
              <a:rPr lang="ru-RU" dirty="0" smtClean="0"/>
              <a:t>7000 </a:t>
            </a:r>
            <a:r>
              <a:rPr lang="en-US" dirty="0" smtClean="0"/>
              <a:t>Euros in MKD currency for the legal person and from 7</a:t>
            </a:r>
            <a:r>
              <a:rPr lang="ru-RU" dirty="0" smtClean="0"/>
              <a:t>000 </a:t>
            </a:r>
            <a:r>
              <a:rPr lang="en-US" dirty="0" smtClean="0"/>
              <a:t>to </a:t>
            </a:r>
            <a:r>
              <a:rPr lang="ru-RU" dirty="0" smtClean="0"/>
              <a:t>4000 </a:t>
            </a:r>
            <a:r>
              <a:rPr lang="en-US" dirty="0" smtClean="0"/>
              <a:t>Euros for the responsible person within the legal entity</a:t>
            </a:r>
            <a:r>
              <a:rPr lang="ru-RU" dirty="0" smtClean="0"/>
              <a:t>. </a:t>
            </a:r>
          </a:p>
          <a:p>
            <a:pPr eaLnBrk="1" hangingPunct="1">
              <a:lnSpc>
                <a:spcPct val="90000"/>
              </a:lnSpc>
              <a:defRPr/>
            </a:pPr>
            <a:r>
              <a:rPr lang="en-US" dirty="0" smtClean="0"/>
              <a:t>The intensive visits by SLI and the implementation of the legal measures lead to the improvement of the situation with the undeclared workers</a:t>
            </a:r>
            <a:r>
              <a:rPr lang="ru-RU" dirty="0" smtClean="0"/>
              <a:t>.</a:t>
            </a:r>
            <a:endParaRPr lang="en-GB" dirty="0" smtClean="0"/>
          </a:p>
        </p:txBody>
      </p:sp>
      <p:pic>
        <p:nvPicPr>
          <p:cNvPr id="16387" name="Picture 4" descr="Za Nas"/>
          <p:cNvPicPr>
            <a:picLocks noChangeAspect="1" noChangeArrowheads="1"/>
          </p:cNvPicPr>
          <p:nvPr>
            <p:ph type="title"/>
          </p:nvPr>
        </p:nvPicPr>
        <p:blipFill>
          <a:blip r:embed="rId2"/>
          <a:srcRect/>
          <a:stretch>
            <a:fillRect/>
          </a:stretch>
        </p:blipFill>
        <p:spPr>
          <a:xfrm>
            <a:off x="1908175" y="273050"/>
            <a:ext cx="4751388" cy="114300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body" idx="1"/>
          </p:nvPr>
        </p:nvSpPr>
        <p:spPr/>
        <p:txBody>
          <a:bodyPr/>
          <a:lstStyle/>
          <a:p>
            <a:pPr eaLnBrk="1" hangingPunct="1">
              <a:defRPr/>
            </a:pPr>
            <a:endParaRPr lang="mk-MK" dirty="0" smtClean="0"/>
          </a:p>
          <a:p>
            <a:pPr eaLnBrk="1" hangingPunct="1">
              <a:defRPr/>
            </a:pPr>
            <a:endParaRPr lang="mk-MK" dirty="0" smtClean="0"/>
          </a:p>
          <a:p>
            <a:pPr eaLnBrk="1" hangingPunct="1">
              <a:defRPr/>
            </a:pPr>
            <a:endParaRPr lang="mk-MK" dirty="0" smtClean="0"/>
          </a:p>
          <a:p>
            <a:pPr eaLnBrk="1" hangingPunct="1">
              <a:defRPr/>
            </a:pPr>
            <a:r>
              <a:rPr lang="en-US" dirty="0" smtClean="0"/>
              <a:t>THANK YOU FOR YOUR ATTENTION</a:t>
            </a:r>
            <a:endParaRPr lang="en-GB" dirty="0" smtClean="0"/>
          </a:p>
        </p:txBody>
      </p:sp>
      <p:pic>
        <p:nvPicPr>
          <p:cNvPr id="17411" name="Picture 4" descr="Za Nas"/>
          <p:cNvPicPr>
            <a:picLocks noChangeAspect="1" noChangeArrowheads="1"/>
          </p:cNvPicPr>
          <p:nvPr>
            <p:ph type="title"/>
          </p:nvPr>
        </p:nvPicPr>
        <p:blipFill>
          <a:blip r:embed="rId2"/>
          <a:srcRect/>
          <a:stretch>
            <a:fillRect/>
          </a:stretch>
        </p:blipFill>
        <p:spPr>
          <a:xfrm>
            <a:off x="107950" y="273050"/>
            <a:ext cx="8928100" cy="2792413"/>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flipH="1">
            <a:off x="611188" y="6092825"/>
            <a:ext cx="144462" cy="87313"/>
          </a:xfrm>
        </p:spPr>
        <p:txBody>
          <a:bodyPr/>
          <a:lstStyle/>
          <a:p>
            <a:pPr eaLnBrk="1" hangingPunct="1">
              <a:defRPr/>
            </a:pPr>
            <a:endParaRPr lang="mk-MK" sz="4000" smtClean="0"/>
          </a:p>
        </p:txBody>
      </p:sp>
      <p:sp>
        <p:nvSpPr>
          <p:cNvPr id="4099" name="Rectangle 3"/>
          <p:cNvSpPr>
            <a:spLocks noGrp="1" noChangeArrowheads="1"/>
          </p:cNvSpPr>
          <p:nvPr>
            <p:ph type="body" idx="1"/>
          </p:nvPr>
        </p:nvSpPr>
        <p:spPr/>
        <p:txBody>
          <a:bodyPr/>
          <a:lstStyle/>
          <a:p>
            <a:pPr eaLnBrk="1" hangingPunct="1">
              <a:buFont typeface="Wingdings" pitchFamily="2" charset="2"/>
              <a:buNone/>
              <a:defRPr/>
            </a:pPr>
            <a:endParaRPr lang="en-US" dirty="0" smtClean="0"/>
          </a:p>
          <a:p>
            <a:pPr eaLnBrk="1" hangingPunct="1">
              <a:buFont typeface="Wingdings" pitchFamily="2" charset="2"/>
              <a:buNone/>
              <a:defRPr/>
            </a:pPr>
            <a:r>
              <a:rPr lang="en-US" dirty="0" smtClean="0"/>
              <a:t>The Constitution of the Republic of Macedonia guarantees the right to work and free choice of employment</a:t>
            </a:r>
            <a:r>
              <a:rPr lang="mk-MK" dirty="0" smtClean="0"/>
              <a:t>. </a:t>
            </a:r>
            <a:r>
              <a:rPr lang="en-US" dirty="0" smtClean="0"/>
              <a:t>The exercise of the rights of employees and their position are regulated by law and collective agreement</a:t>
            </a:r>
          </a:p>
        </p:txBody>
      </p:sp>
      <p:pic>
        <p:nvPicPr>
          <p:cNvPr id="4100" name="Picture 4" descr="Za Nas"/>
          <p:cNvPicPr>
            <a:picLocks noChangeAspect="1" noChangeArrowheads="1"/>
          </p:cNvPicPr>
          <p:nvPr/>
        </p:nvPicPr>
        <p:blipFill>
          <a:blip r:embed="rId2"/>
          <a:srcRect/>
          <a:stretch>
            <a:fillRect/>
          </a:stretch>
        </p:blipFill>
        <p:spPr bwMode="auto">
          <a:xfrm>
            <a:off x="3255963" y="190500"/>
            <a:ext cx="3544887" cy="1527175"/>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p:txBody>
          <a:bodyPr/>
          <a:lstStyle/>
          <a:p>
            <a:pPr eaLnBrk="1" hangingPunct="1">
              <a:lnSpc>
                <a:spcPct val="80000"/>
              </a:lnSpc>
              <a:defRPr/>
            </a:pPr>
            <a:r>
              <a:rPr lang="en-US" sz="2800" dirty="0" smtClean="0"/>
              <a:t>The fundamental law that regulates the relations between employees and employers is the Law on </a:t>
            </a:r>
            <a:r>
              <a:rPr lang="en-US" sz="2800" dirty="0" err="1" smtClean="0"/>
              <a:t>Labour</a:t>
            </a:r>
            <a:r>
              <a:rPr lang="en-US" sz="2800" dirty="0" smtClean="0"/>
              <a:t> Relations.</a:t>
            </a:r>
            <a:r>
              <a:rPr lang="mk-MK" sz="2800" dirty="0" smtClean="0"/>
              <a:t> </a:t>
            </a:r>
          </a:p>
          <a:p>
            <a:pPr eaLnBrk="1" hangingPunct="1">
              <a:lnSpc>
                <a:spcPct val="80000"/>
              </a:lnSpc>
              <a:defRPr/>
            </a:pPr>
            <a:r>
              <a:rPr lang="en-US" sz="2800" dirty="0" smtClean="0"/>
              <a:t>Under this Law, </a:t>
            </a:r>
            <a:r>
              <a:rPr lang="en-US" sz="2800" dirty="0" err="1" smtClean="0"/>
              <a:t>labour</a:t>
            </a:r>
            <a:r>
              <a:rPr lang="en-US" sz="2800" dirty="0" smtClean="0"/>
              <a:t> relation is a contractual relation between an employee and an employer within which the employee is voluntarily involved in the organized operational process at the employer’s.</a:t>
            </a:r>
            <a:endParaRPr lang="mk-MK" sz="2800" dirty="0" smtClean="0"/>
          </a:p>
          <a:p>
            <a:pPr eaLnBrk="1" hangingPunct="1">
              <a:lnSpc>
                <a:spcPct val="80000"/>
              </a:lnSpc>
              <a:defRPr/>
            </a:pPr>
            <a:r>
              <a:rPr lang="en-US" sz="2800" dirty="0" err="1" smtClean="0"/>
              <a:t>Labour</a:t>
            </a:r>
            <a:r>
              <a:rPr lang="en-US" sz="2800" dirty="0" smtClean="0"/>
              <a:t> relation is established with the signing of an employment </a:t>
            </a:r>
            <a:r>
              <a:rPr lang="en-US" sz="2800" dirty="0" err="1" smtClean="0"/>
              <a:t>agreemnt</a:t>
            </a:r>
            <a:r>
              <a:rPr lang="en-US" sz="2800" dirty="0" smtClean="0"/>
              <a:t> between the employer and the employee and the registration of the employee within the mandatory social security.</a:t>
            </a:r>
            <a:r>
              <a:rPr lang="mk-MK" sz="2800" dirty="0" smtClean="0"/>
              <a:t> </a:t>
            </a:r>
            <a:endParaRPr lang="en-US" sz="2800" dirty="0" smtClean="0"/>
          </a:p>
        </p:txBody>
      </p:sp>
      <p:pic>
        <p:nvPicPr>
          <p:cNvPr id="5123" name="Picture 3" descr="Za Nas"/>
          <p:cNvPicPr>
            <a:picLocks noChangeAspect="1" noChangeArrowheads="1"/>
          </p:cNvPicPr>
          <p:nvPr>
            <p:ph type="title"/>
          </p:nvPr>
        </p:nvPicPr>
        <p:blipFill>
          <a:blip r:embed="rId2" cstate="print"/>
          <a:srcRect/>
          <a:stretch>
            <a:fillRect/>
          </a:stretch>
        </p:blipFill>
        <p:spPr>
          <a:xfrm>
            <a:off x="2487613" y="273050"/>
            <a:ext cx="4159250" cy="1143000"/>
          </a:xfr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p:txBody>
          <a:bodyPr/>
          <a:lstStyle/>
          <a:p>
            <a:pPr eaLnBrk="1" hangingPunct="1">
              <a:buFont typeface="Wingdings" pitchFamily="2" charset="2"/>
              <a:buNone/>
              <a:defRPr/>
            </a:pPr>
            <a:r>
              <a:rPr lang="mk-MK" dirty="0" smtClean="0"/>
              <a:t> </a:t>
            </a:r>
            <a:r>
              <a:rPr lang="en-US" sz="2800" dirty="0" smtClean="0"/>
              <a:t>The monitoring of the implementation of the laws and other determined regulations in the area of </a:t>
            </a:r>
            <a:r>
              <a:rPr lang="en-US" sz="2800" dirty="0" err="1" smtClean="0"/>
              <a:t>labour</a:t>
            </a:r>
            <a:r>
              <a:rPr lang="en-US" sz="2800" dirty="0" smtClean="0"/>
              <a:t> relations is performed by the State </a:t>
            </a:r>
            <a:r>
              <a:rPr lang="en-US" sz="2800" dirty="0" err="1" smtClean="0"/>
              <a:t>Labour</a:t>
            </a:r>
            <a:r>
              <a:rPr lang="en-US" sz="2800" dirty="0" smtClean="0"/>
              <a:t> Inspectorate </a:t>
            </a:r>
            <a:r>
              <a:rPr lang="ru-RU" sz="2800" dirty="0" smtClean="0"/>
              <a:t>–</a:t>
            </a:r>
            <a:r>
              <a:rPr lang="en-US" sz="2800" dirty="0" smtClean="0"/>
              <a:t> a body within the Ministry of </a:t>
            </a:r>
            <a:r>
              <a:rPr lang="en-US" sz="2800" dirty="0" err="1" smtClean="0"/>
              <a:t>Labour</a:t>
            </a:r>
            <a:r>
              <a:rPr lang="en-US" sz="2800" dirty="0" smtClean="0"/>
              <a:t> and Social policy that includes 66 inspectors on </a:t>
            </a:r>
            <a:r>
              <a:rPr lang="en-US" sz="2800" dirty="0" err="1" smtClean="0"/>
              <a:t>labour</a:t>
            </a:r>
            <a:r>
              <a:rPr lang="en-US" sz="2800" dirty="0" smtClean="0"/>
              <a:t> relations, deployed in 30 regional units in all towns of the country.</a:t>
            </a:r>
            <a:endParaRPr lang="en-US" sz="2000" dirty="0" smtClean="0"/>
          </a:p>
          <a:p>
            <a:pPr eaLnBrk="1" hangingPunct="1">
              <a:buFont typeface="Wingdings" pitchFamily="2" charset="2"/>
              <a:buNone/>
              <a:defRPr/>
            </a:pPr>
            <a:endParaRPr lang="en-US" sz="2000" dirty="0" smtClean="0"/>
          </a:p>
        </p:txBody>
      </p:sp>
      <p:pic>
        <p:nvPicPr>
          <p:cNvPr id="6147" name="Picture 3" descr="Za Nas"/>
          <p:cNvPicPr>
            <a:picLocks noChangeAspect="1" noChangeArrowheads="1"/>
          </p:cNvPicPr>
          <p:nvPr>
            <p:ph type="title"/>
          </p:nvPr>
        </p:nvPicPr>
        <p:blipFill>
          <a:blip r:embed="rId2" cstate="print"/>
          <a:srcRect/>
          <a:stretch>
            <a:fillRect/>
          </a:stretch>
        </p:blipFill>
        <p:spPr>
          <a:xfrm>
            <a:off x="2487613" y="273050"/>
            <a:ext cx="4159250" cy="1143000"/>
          </a:xfr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95288" y="1598613"/>
            <a:ext cx="8497887" cy="4638675"/>
          </a:xfrm>
        </p:spPr>
        <p:txBody>
          <a:bodyPr/>
          <a:lstStyle/>
          <a:p>
            <a:pPr eaLnBrk="1" hangingPunct="1">
              <a:defRPr/>
            </a:pPr>
            <a:r>
              <a:rPr lang="en-US" sz="2400" dirty="0" smtClean="0"/>
              <a:t>In the Republic of Macedonia, as a country with high unemployment rate</a:t>
            </a:r>
            <a:r>
              <a:rPr lang="mk-MK" sz="2400" dirty="0" smtClean="0"/>
              <a:t>,</a:t>
            </a:r>
            <a:r>
              <a:rPr lang="en-US" sz="2400" dirty="0" smtClean="0"/>
              <a:t> the problem with the engagement of workers without legally established </a:t>
            </a:r>
            <a:r>
              <a:rPr lang="en-US" sz="2400" dirty="0" err="1" smtClean="0"/>
              <a:t>labour</a:t>
            </a:r>
            <a:r>
              <a:rPr lang="en-US" sz="2400" dirty="0" smtClean="0"/>
              <a:t> relation in accordance with the law – employment in the black economy, is highly present</a:t>
            </a:r>
            <a:r>
              <a:rPr lang="mk-MK" sz="2400" dirty="0" smtClean="0"/>
              <a:t>.</a:t>
            </a:r>
          </a:p>
          <a:p>
            <a:pPr eaLnBrk="1" hangingPunct="1">
              <a:defRPr/>
            </a:pPr>
            <a:r>
              <a:rPr lang="en-US" sz="2400" dirty="0" smtClean="0"/>
              <a:t>Some institutions announce different statistics regarding undeclared workers, however none of them can be considered correct since no organization officially keeps such records.</a:t>
            </a:r>
            <a:r>
              <a:rPr lang="mk-MK" sz="2400" dirty="0" smtClean="0"/>
              <a:t> </a:t>
            </a:r>
          </a:p>
          <a:p>
            <a:pPr eaLnBrk="1" hangingPunct="1">
              <a:defRPr/>
            </a:pPr>
            <a:r>
              <a:rPr lang="en-US" sz="2400" dirty="0" smtClean="0"/>
              <a:t>The law defines administrative measures and sanctions for this phenomenon.</a:t>
            </a:r>
            <a:r>
              <a:rPr lang="mk-MK" sz="2400" dirty="0" smtClean="0"/>
              <a:t> </a:t>
            </a:r>
            <a:endParaRPr lang="en-US" sz="2400" dirty="0" smtClean="0"/>
          </a:p>
          <a:p>
            <a:pPr eaLnBrk="1" hangingPunct="1">
              <a:lnSpc>
                <a:spcPct val="80000"/>
              </a:lnSpc>
              <a:buFont typeface="Wingdings" pitchFamily="2" charset="2"/>
              <a:buNone/>
              <a:defRPr/>
            </a:pPr>
            <a:endParaRPr lang="en-US" sz="2400" dirty="0" smtClean="0"/>
          </a:p>
        </p:txBody>
      </p:sp>
      <p:pic>
        <p:nvPicPr>
          <p:cNvPr id="7171" name="Picture 3" descr="Za Nas"/>
          <p:cNvPicPr>
            <a:picLocks noChangeAspect="1" noChangeArrowheads="1"/>
          </p:cNvPicPr>
          <p:nvPr>
            <p:ph type="title"/>
          </p:nvPr>
        </p:nvPicPr>
        <p:blipFill>
          <a:blip r:embed="rId2" cstate="print"/>
          <a:srcRect/>
          <a:stretch>
            <a:fillRect/>
          </a:stretch>
        </p:blipFill>
        <p:spPr>
          <a:xfrm>
            <a:off x="2487613" y="273050"/>
            <a:ext cx="4159250" cy="1143000"/>
          </a:xfr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611188" y="1628775"/>
            <a:ext cx="8226425" cy="4497388"/>
          </a:xfrm>
        </p:spPr>
        <p:txBody>
          <a:bodyPr/>
          <a:lstStyle/>
          <a:p>
            <a:pPr eaLnBrk="1" hangingPunct="1">
              <a:lnSpc>
                <a:spcPct val="90000"/>
              </a:lnSpc>
              <a:defRPr/>
            </a:pPr>
            <a:r>
              <a:rPr lang="en-US" sz="2400" dirty="0" smtClean="0"/>
              <a:t>Up to </a:t>
            </a:r>
            <a:r>
              <a:rPr lang="mk-MK" sz="2400" dirty="0" smtClean="0"/>
              <a:t>2009 </a:t>
            </a:r>
            <a:r>
              <a:rPr lang="en-US" sz="2400" dirty="0" smtClean="0"/>
              <a:t>the law prescribed that if the </a:t>
            </a:r>
            <a:r>
              <a:rPr lang="en-US" sz="2400" dirty="0" err="1" smtClean="0"/>
              <a:t>labour</a:t>
            </a:r>
            <a:r>
              <a:rPr lang="en-US" sz="2400" dirty="0" smtClean="0"/>
              <a:t> inspector found undeclared worker at the employer’s, the employer’s operations would be prohibited until the registration of the employee, and a </a:t>
            </a:r>
            <a:r>
              <a:rPr lang="en-US" sz="2400" dirty="0" err="1" smtClean="0"/>
              <a:t>misdemeanour</a:t>
            </a:r>
            <a:r>
              <a:rPr lang="en-US" sz="2400" dirty="0" smtClean="0"/>
              <a:t> charge would be submitted to the Court of </a:t>
            </a:r>
            <a:r>
              <a:rPr lang="en-US" sz="2400" dirty="0" err="1" smtClean="0"/>
              <a:t>Misdemeanour</a:t>
            </a:r>
            <a:r>
              <a:rPr lang="mk-MK" sz="2400" dirty="0" smtClean="0"/>
              <a:t>.</a:t>
            </a:r>
          </a:p>
          <a:p>
            <a:pPr eaLnBrk="1" hangingPunct="1">
              <a:lnSpc>
                <a:spcPct val="90000"/>
              </a:lnSpc>
              <a:defRPr/>
            </a:pPr>
            <a:r>
              <a:rPr lang="en-US" sz="2400" dirty="0" smtClean="0"/>
              <a:t>In this period, SLI conducted around 20.000 inspection visits annually and found more than 15.000 undeclared workers and adopted around 4.000 decisions on prohibition of operations and filed around 4.000 applications for initiation of </a:t>
            </a:r>
            <a:r>
              <a:rPr lang="en-US" sz="2400" dirty="0" err="1" smtClean="0"/>
              <a:t>misdemeanour</a:t>
            </a:r>
            <a:r>
              <a:rPr lang="en-US" sz="2400" dirty="0" smtClean="0"/>
              <a:t> procedures</a:t>
            </a:r>
            <a:r>
              <a:rPr lang="mk-MK" sz="2400" dirty="0" smtClean="0"/>
              <a:t>.</a:t>
            </a:r>
          </a:p>
        </p:txBody>
      </p:sp>
      <p:pic>
        <p:nvPicPr>
          <p:cNvPr id="8195" name="Picture 3" descr="Za Nas"/>
          <p:cNvPicPr>
            <a:picLocks noChangeAspect="1" noChangeArrowheads="1"/>
          </p:cNvPicPr>
          <p:nvPr>
            <p:ph type="title"/>
          </p:nvPr>
        </p:nvPicPr>
        <p:blipFill>
          <a:blip r:embed="rId2" cstate="print"/>
          <a:srcRect/>
          <a:stretch>
            <a:fillRect/>
          </a:stretch>
        </p:blipFill>
        <p:spPr>
          <a:xfrm>
            <a:off x="2487613" y="273050"/>
            <a:ext cx="4159250" cy="1143000"/>
          </a:xfr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body" idx="1"/>
          </p:nvPr>
        </p:nvSpPr>
        <p:spPr>
          <a:xfrm>
            <a:off x="0" y="0"/>
            <a:ext cx="9144000" cy="6858000"/>
          </a:xfrm>
        </p:spPr>
        <p:txBody>
          <a:bodyPr/>
          <a:lstStyle/>
          <a:p>
            <a:pPr eaLnBrk="1" hangingPunct="1">
              <a:defRPr/>
            </a:pPr>
            <a:r>
              <a:rPr lang="en-US" sz="2800" dirty="0" smtClean="0"/>
              <a:t>These measures did not result in reduction of the number of undeclared employees, because the procedure for registration of employees was short and simple and the employers would register the workers in one to two days and the prohibition of operations would be immediately removed. Also, most of the misdemeanor charges in the Court of </a:t>
            </a:r>
            <a:r>
              <a:rPr lang="en-US" sz="2800" dirty="0" err="1" smtClean="0"/>
              <a:t>Misdemeanours</a:t>
            </a:r>
            <a:r>
              <a:rPr lang="en-US" sz="2800" dirty="0" smtClean="0"/>
              <a:t> would become obsolete and the pronounced fines were very low and did not achieve the sanctioning objective.</a:t>
            </a:r>
            <a:endParaRPr lang="en-GB" sz="28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p:txBody>
          <a:bodyPr/>
          <a:lstStyle/>
          <a:p>
            <a:pPr eaLnBrk="1" hangingPunct="1">
              <a:lnSpc>
                <a:spcPct val="90000"/>
              </a:lnSpc>
              <a:defRPr/>
            </a:pPr>
            <a:r>
              <a:rPr lang="mk-MK" sz="2600" dirty="0" smtClean="0"/>
              <a:t> 	</a:t>
            </a:r>
            <a:r>
              <a:rPr lang="en-US" sz="2600" dirty="0" smtClean="0"/>
              <a:t>The amendments to the Law on </a:t>
            </a:r>
            <a:r>
              <a:rPr lang="en-US" sz="2600" dirty="0" err="1" smtClean="0"/>
              <a:t>Labour</a:t>
            </a:r>
            <a:r>
              <a:rPr lang="en-US" sz="2600" dirty="0" smtClean="0"/>
              <a:t> Relations, which were implemented in 2009, in terms of undeclared worker, projected</a:t>
            </a:r>
            <a:r>
              <a:rPr lang="mk-MK" sz="2600" dirty="0" smtClean="0"/>
              <a:t> </a:t>
            </a:r>
            <a:r>
              <a:rPr lang="en-US" sz="2600" dirty="0" smtClean="0"/>
              <a:t>prohibition of employer’s operations in a duration of 30 days and a fine at the amount of 15.000 Euros in MKD currency for the employer, that is the legal person, and 7.000 Euros in MKD currency for the responsible person in the legal entity. </a:t>
            </a:r>
            <a:endParaRPr lang="mk-MK" sz="2400" dirty="0" smtClean="0"/>
          </a:p>
          <a:p>
            <a:pPr eaLnBrk="1" hangingPunct="1">
              <a:lnSpc>
                <a:spcPct val="90000"/>
              </a:lnSpc>
              <a:defRPr/>
            </a:pPr>
            <a:r>
              <a:rPr lang="en-US" sz="2400" dirty="0" smtClean="0"/>
              <a:t>A </a:t>
            </a:r>
            <a:r>
              <a:rPr lang="en-US" sz="2400" dirty="0" err="1" smtClean="0"/>
              <a:t>misdemeanour</a:t>
            </a:r>
            <a:r>
              <a:rPr lang="en-US" sz="2400" dirty="0" smtClean="0"/>
              <a:t> body – a commission within the Ministry of </a:t>
            </a:r>
            <a:r>
              <a:rPr lang="en-US" sz="2400" dirty="0" err="1" smtClean="0"/>
              <a:t>Labour</a:t>
            </a:r>
            <a:r>
              <a:rPr lang="en-US" sz="2400" dirty="0" smtClean="0"/>
              <a:t> and Social Policy is established to conduct the misdemeanor procedure and pronounce the misdemeanor sanctions</a:t>
            </a:r>
            <a:r>
              <a:rPr lang="mk-MK" sz="2400" dirty="0" smtClean="0"/>
              <a:t>.</a:t>
            </a:r>
          </a:p>
        </p:txBody>
      </p:sp>
      <p:pic>
        <p:nvPicPr>
          <p:cNvPr id="10243" name="Picture 3" descr="Za Nas"/>
          <p:cNvPicPr>
            <a:picLocks noChangeAspect="1" noChangeArrowheads="1"/>
          </p:cNvPicPr>
          <p:nvPr>
            <p:ph type="title"/>
          </p:nvPr>
        </p:nvPicPr>
        <p:blipFill>
          <a:blip r:embed="rId2" cstate="print"/>
          <a:srcRect/>
          <a:stretch>
            <a:fillRect/>
          </a:stretch>
        </p:blipFill>
        <p:spPr>
          <a:xfrm>
            <a:off x="2487613" y="273050"/>
            <a:ext cx="4159250" cy="1143000"/>
          </a:xfrm>
          <a:noFill/>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p:txBody>
          <a:bodyPr/>
          <a:lstStyle/>
          <a:p>
            <a:pPr eaLnBrk="1" hangingPunct="1">
              <a:lnSpc>
                <a:spcPct val="90000"/>
              </a:lnSpc>
              <a:defRPr/>
            </a:pPr>
            <a:r>
              <a:rPr lang="en-US" sz="2400" dirty="0" smtClean="0"/>
              <a:t>The State </a:t>
            </a:r>
            <a:r>
              <a:rPr lang="en-US" sz="2400" dirty="0" err="1" smtClean="0"/>
              <a:t>Labour</a:t>
            </a:r>
            <a:r>
              <a:rPr lang="en-US" sz="2400" dirty="0" smtClean="0"/>
              <a:t> Inspectorate conducted a number of campaigns to reduce undeclared work</a:t>
            </a:r>
            <a:r>
              <a:rPr lang="mk-MK" sz="2400" dirty="0" smtClean="0"/>
              <a:t>.</a:t>
            </a:r>
            <a:endParaRPr lang="mk-MK" sz="2400" b="1" dirty="0" smtClean="0"/>
          </a:p>
          <a:p>
            <a:pPr eaLnBrk="1" hangingPunct="1">
              <a:lnSpc>
                <a:spcPct val="90000"/>
              </a:lnSpc>
              <a:defRPr/>
            </a:pPr>
            <a:r>
              <a:rPr lang="en-US" sz="2400" b="1" dirty="0" smtClean="0"/>
              <a:t>Campaign</a:t>
            </a:r>
            <a:r>
              <a:rPr lang="mk-MK" sz="2400" b="1" dirty="0" smtClean="0"/>
              <a:t>: </a:t>
            </a:r>
            <a:r>
              <a:rPr lang="en-US" sz="2400" b="1" dirty="0" smtClean="0"/>
              <a:t>Brochures</a:t>
            </a:r>
            <a:endParaRPr lang="mk-MK" sz="2400" dirty="0" smtClean="0"/>
          </a:p>
          <a:p>
            <a:pPr eaLnBrk="1" hangingPunct="1">
              <a:lnSpc>
                <a:spcPct val="90000"/>
              </a:lnSpc>
              <a:defRPr/>
            </a:pPr>
            <a:r>
              <a:rPr lang="en-US" sz="2400" dirty="0" smtClean="0"/>
              <a:t>In order to inform the employer with the legal provisions, the State </a:t>
            </a:r>
            <a:r>
              <a:rPr lang="en-US" sz="2400" dirty="0" err="1" smtClean="0"/>
              <a:t>Labour</a:t>
            </a:r>
            <a:r>
              <a:rPr lang="en-US" sz="2400" dirty="0" smtClean="0"/>
              <a:t> Inspectorate prepared brochures, printed in 65.000 copies in the area of </a:t>
            </a:r>
            <a:r>
              <a:rPr lang="en-US" sz="2400" dirty="0" err="1" smtClean="0"/>
              <a:t>labour</a:t>
            </a:r>
            <a:r>
              <a:rPr lang="en-US" sz="2400" dirty="0" smtClean="0"/>
              <a:t> relations and the same number of brochures on occupational safety and health, and these brochures were distributed to all employers. In a period of few months the inspector educated and informed the employers on these provisions during their visits</a:t>
            </a:r>
            <a:r>
              <a:rPr lang="mk-MK" sz="2400" b="1" dirty="0" smtClean="0"/>
              <a:t>.</a:t>
            </a:r>
            <a:endParaRPr lang="en-US" sz="2400" b="1" dirty="0" smtClean="0"/>
          </a:p>
        </p:txBody>
      </p:sp>
      <p:pic>
        <p:nvPicPr>
          <p:cNvPr id="11267" name="Picture 3" descr="Za Nas"/>
          <p:cNvPicPr>
            <a:picLocks noChangeAspect="1" noChangeArrowheads="1"/>
          </p:cNvPicPr>
          <p:nvPr>
            <p:ph type="title"/>
          </p:nvPr>
        </p:nvPicPr>
        <p:blipFill>
          <a:blip r:embed="rId2" cstate="print"/>
          <a:srcRect/>
          <a:stretch>
            <a:fillRect/>
          </a:stretch>
        </p:blipFill>
        <p:spPr>
          <a:xfrm>
            <a:off x="2487613" y="273050"/>
            <a:ext cx="4159250" cy="1143000"/>
          </a:xfrm>
          <a:noFill/>
        </p:spPr>
      </p:pic>
    </p:spTree>
  </p:cSld>
  <p:clrMapOvr>
    <a:masterClrMapping/>
  </p:clrMapOvr>
  <p:transition/>
</p:sld>
</file>

<file path=ppt/theme/theme1.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738</TotalTime>
  <Words>1023</Words>
  <Application>Microsoft Office PowerPoint</Application>
  <PresentationFormat>On-screen Show (4:3)</PresentationFormat>
  <Paragraphs>50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Wingdings</vt:lpstr>
      <vt:lpstr>Calibri</vt:lpstr>
      <vt:lpstr>Fading Grid</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Astra</dc:creator>
  <cp:lastModifiedBy>nunesjp</cp:lastModifiedBy>
  <cp:revision>42</cp:revision>
  <dcterms:created xsi:type="dcterms:W3CDTF">2010-06-22T09:17:03Z</dcterms:created>
  <dcterms:modified xsi:type="dcterms:W3CDTF">2011-12-16T09:43:55Z</dcterms:modified>
</cp:coreProperties>
</file>