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</p:sldIdLst>
  <p:sldSz cx="9144000" cy="5143500" type="screen16x9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130" autoAdjust="0"/>
    <p:restoredTop sz="87621" autoAdjust="0"/>
  </p:normalViewPr>
  <p:slideViewPr>
    <p:cSldViewPr>
      <p:cViewPr varScale="1">
        <p:scale>
          <a:sx n="104" d="100"/>
          <a:sy n="104" d="100"/>
        </p:scale>
        <p:origin x="-78" y="-4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0B4D95-9FDB-4521-8C88-CEF85DB6A9FA}" type="datetimeFigureOut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746427-98CB-4F0D-8E67-7B77EFDE2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  <a:extLst/>
          </a:lstStyle>
          <a:p>
            <a:pPr>
              <a:defRPr/>
            </a:pPr>
            <a:fld id="{DC50D481-335A-4B04-B8A3-8D4245CF86CC}" type="datetimeFigureOut">
              <a:rPr lang="en-US"/>
              <a:pPr>
                <a:defRPr/>
              </a:pPr>
              <a:t>12/5/2011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  <a:extLst/>
          </a:lstStyle>
          <a:p>
            <a:pPr>
              <a:defRPr/>
            </a:pPr>
            <a:fld id="{FDC99DBF-B088-4DFD-868C-1A02B329B8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39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CDCEB3-59DE-48F0-8A10-9DAED146FF2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7E641B-B183-4655-8379-331DA20553B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4478338"/>
            <a:ext cx="9144000" cy="66516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9"/>
          <p:cNvSpPr/>
          <p:nvPr/>
        </p:nvSpPr>
        <p:spPr>
          <a:xfrm>
            <a:off x="-9525" y="4540250"/>
            <a:ext cx="2249488" cy="5349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0"/>
          <p:cNvSpPr/>
          <p:nvPr/>
        </p:nvSpPr>
        <p:spPr>
          <a:xfrm>
            <a:off x="2359025" y="4533900"/>
            <a:ext cx="6784975" cy="5334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363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3AF7A32-BFAC-4EFD-8F29-AF7BA3ED1656}" type="datetime1">
              <a:rPr lang="en-US"/>
              <a:pPr>
                <a:defRPr/>
              </a:pPr>
              <a:t>12/5/2011</a:t>
            </a:fld>
            <a:endParaRPr lang="en-US" dirty="0"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177800"/>
            <a:ext cx="5867400" cy="27305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7A31202-8376-4BA1-98B0-14391DCD41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28FAD-6E78-4A89-A875-1556EA94DFDA}" type="datetime1">
              <a:rPr lang="en-US"/>
              <a:pPr>
                <a:defRPr/>
              </a:pPr>
              <a:t>12/5/2011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D8052-4A56-483E-9519-CEF4A6DB50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Cliquez pour modifier le style du titre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03B40E-2B05-444C-AF97-8162609C22F5}" type="datetime1">
              <a:rPr lang="en-US"/>
              <a:pPr>
                <a:defRPr/>
              </a:pPr>
              <a:t>12/5/2011</a:t>
            </a:fld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7050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96B34A2-7DD9-411E-9C7B-6DFE7D6FDE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7F24C801-6D4C-4CCD-B8B8-58064C1EDF64}" type="datetime1">
              <a:rPr lang="en-US"/>
              <a:pPr>
                <a:defRPr/>
              </a:pPr>
              <a:t>12/5/2011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4D8A9271-532B-4A13-800A-74144828FA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20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D85B1939-8AE1-4C1F-8F79-6BD8F50E7118}" type="datetime1">
              <a:rPr lang="en-US"/>
              <a:pPr>
                <a:defRPr/>
              </a:pPr>
              <a:t>12/5/2011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21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C99ECAE8-2883-40AD-96AA-B0064BCAFB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22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C8B9D-6F79-4852-80C7-73842222DC97}" type="datetime1">
              <a:rPr lang="en-US"/>
              <a:pPr>
                <a:defRPr/>
              </a:pPr>
              <a:t>12/5/2011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15CD8-2BAE-46B8-8DCD-DB14156F79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F502A4-1820-4692-9449-DEFE6D2E2AE9}" type="datetime1">
              <a:rPr lang="en-US"/>
              <a:pPr>
                <a:defRPr/>
              </a:pPr>
              <a:t>12/5/2011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3ACC0B6-8E3C-42E0-883F-43688D0DA3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397E2-B892-466C-9671-45F1A5DFEE47}" type="datetime1">
              <a:rPr lang="en-US"/>
              <a:pPr>
                <a:defRPr/>
              </a:pPr>
              <a:t>12/5/2011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B9084-7FC5-4E5D-8ABC-241C742790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9525" y="3429000"/>
            <a:ext cx="9144000" cy="66516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-9525" y="3497263"/>
            <a:ext cx="1463675" cy="5349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1544638" y="3490913"/>
            <a:ext cx="7589837" cy="53498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10"/>
          <p:cNvSpPr/>
          <p:nvPr/>
        </p:nvSpPr>
        <p:spPr>
          <a:xfrm>
            <a:off x="1447800" y="0"/>
            <a:ext cx="100013" cy="51498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>
            <a:normAutofit/>
          </a:bodyPr>
          <a:lstStyle>
            <a:lvl1pPr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4638"/>
          </a:xfrm>
        </p:spPr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A209EC51-042D-4DD8-AC0F-C0DA54AA5B3F}" type="datetime1">
              <a:rPr lang="en-US"/>
              <a:pPr>
                <a:defRPr/>
              </a:pPr>
              <a:t>12/5/2011</a:t>
            </a:fld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8"/>
            <a:ext cx="1447800" cy="498475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>
              <a:defRPr/>
            </a:pPr>
            <a:fld id="{55A1AED1-FDC4-47A2-8F8E-5B17C822ED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300"/>
            <a:ext cx="4572000" cy="273050"/>
          </a:xfrm>
        </p:spPr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352550"/>
            <a:ext cx="8153400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4638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91BD3BD-EB88-4524-9C4E-B90A7DAAFF5B}" type="datetime1">
              <a:rPr lang="en-US"/>
              <a:pPr>
                <a:defRPr/>
              </a:pPr>
              <a:t>12/5/2011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4686300"/>
            <a:ext cx="5421313" cy="273050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095375"/>
            <a:ext cx="9144000" cy="2397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128713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128713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950"/>
            <a:ext cx="533400" cy="182563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E9DC182-6637-4D47-91B8-B291B384E3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117475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9" r:id="rId3"/>
    <p:sldLayoutId id="2147483660" r:id="rId4"/>
    <p:sldLayoutId id="2147483661" r:id="rId5"/>
    <p:sldLayoutId id="2147483656" r:id="rId6"/>
    <p:sldLayoutId id="2147483662" r:id="rId7"/>
    <p:sldLayoutId id="2147483655" r:id="rId8"/>
    <p:sldLayoutId id="2147483663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</a:defRPr>
      </a:lvl9pPr>
      <a:extLst/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04DA3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C4652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/>
          </p:cNvSpPr>
          <p:nvPr>
            <p:ph type="subTitle" idx="1"/>
          </p:nvPr>
        </p:nvSpPr>
        <p:spPr>
          <a:xfrm>
            <a:off x="2362200" y="4537075"/>
            <a:ext cx="6781800" cy="514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smtClean="0"/>
              <a:t>Jessy PRETTO  - Directorate for Territorial Coordination of Labour Inspection, General Directorate for Labour – France </a:t>
            </a:r>
          </a:p>
        </p:txBody>
      </p:sp>
      <p:pic>
        <p:nvPicPr>
          <p:cNvPr id="7" name="Picture 10"/>
          <p:cNvPicPr>
            <a:picLocks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42844" y="214296"/>
            <a:ext cx="92869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0" y="4643438"/>
            <a:ext cx="20891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100">
                <a:latin typeface="Tw Cen MT" pitchFamily="34" charset="0"/>
              </a:rPr>
              <a:t>Skopje, 29/30 November 2011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1116013" y="1131888"/>
            <a:ext cx="309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CAMPAIGNS IN FRANCE :</a:t>
            </a:r>
            <a:r>
              <a:rPr lang="fr-FR"/>
              <a:t> </a:t>
            </a:r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3348038" y="2066925"/>
            <a:ext cx="403225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/>
            <a:endParaRPr lang="fr-FR" b="1"/>
          </a:p>
          <a:p>
            <a:pPr marL="85725">
              <a:buFont typeface="Wingdings" pitchFamily="2" charset="2"/>
              <a:buChar char="Ø"/>
            </a:pPr>
            <a:r>
              <a:rPr lang="fr-FR" b="1"/>
              <a:t> Labour Inspection </a:t>
            </a:r>
          </a:p>
          <a:p>
            <a:pPr marL="85725"/>
            <a:r>
              <a:rPr lang="fr-FR" b="1"/>
              <a:t>		</a:t>
            </a:r>
          </a:p>
          <a:p>
            <a:pPr marL="85725">
              <a:buFont typeface="Wingdings" pitchFamily="2" charset="2"/>
              <a:buChar char="Ø"/>
            </a:pPr>
            <a:r>
              <a:rPr lang="fr-FR" b="1"/>
              <a:t> Social partners </a:t>
            </a:r>
          </a:p>
          <a:p>
            <a:pPr marL="85725"/>
            <a:endParaRPr lang="fr-FR" b="1"/>
          </a:p>
          <a:p>
            <a:pPr marL="85725">
              <a:buFont typeface="Wingdings" pitchFamily="2" charset="2"/>
              <a:buChar char="Ø"/>
            </a:pPr>
            <a:r>
              <a:rPr lang="fr-FR" b="1"/>
              <a:t> Other State authorities</a:t>
            </a:r>
            <a:r>
              <a:rPr lang="fr-FR"/>
              <a:t> </a:t>
            </a:r>
          </a:p>
          <a:p>
            <a:pPr marL="85725"/>
            <a:r>
              <a:rPr lang="fr-FR"/>
              <a:t>	</a:t>
            </a:r>
          </a:p>
        </p:txBody>
      </p:sp>
      <p:sp>
        <p:nvSpPr>
          <p:cNvPr id="13318" name="Text Box 9"/>
          <p:cNvSpPr txBox="1">
            <a:spLocks noChangeArrowheads="1"/>
          </p:cNvSpPr>
          <p:nvPr/>
        </p:nvSpPr>
        <p:spPr bwMode="auto">
          <a:xfrm>
            <a:off x="1187450" y="2139950"/>
            <a:ext cx="201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The role of the :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12" name="Group 92"/>
          <p:cNvGraphicFramePr>
            <a:graphicFrameLocks noGrp="1"/>
          </p:cNvGraphicFramePr>
          <p:nvPr>
            <p:ph sz="half" idx="4294967295"/>
          </p:nvPr>
        </p:nvGraphicFramePr>
        <p:xfrm>
          <a:off x="358775" y="781050"/>
          <a:ext cx="8785225" cy="4358005"/>
        </p:xfrm>
        <a:graphic>
          <a:graphicData uri="http://schemas.openxmlformats.org/drawingml/2006/table">
            <a:tbl>
              <a:tblPr/>
              <a:tblGrid>
                <a:gridCol w="4248150"/>
                <a:gridCol w="4537075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FOLLOW UP 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06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5.1 Promotion of results  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Outcome of campaign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WG</a:t>
                      </a: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partners (CNAMTS </a:t>
                      </a: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…</a:t>
                      </a: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Diffusion</a:t>
                      </a: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Direccte / agents de contrôle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PS </a:t>
                      </a: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COCT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CRPRP</a:t>
                      </a: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communicates and press conference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general public 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(web site travailler-mieux)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5.2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Consolidation of the professional practices</a:t>
                      </a:r>
                      <a:endParaRPr kumimoji="0" 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Inspction tools / training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3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5.3 Institutional consequences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new regulation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 SP actions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Meeting with professional organization /branches 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Working group with partners 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Elaboration agreement / action plan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97" name="Group 77"/>
          <p:cNvGraphicFramePr>
            <a:graphicFrameLocks noGrp="1"/>
          </p:cNvGraphicFramePr>
          <p:nvPr>
            <p:ph sz="half" idx="4294967295"/>
          </p:nvPr>
        </p:nvGraphicFramePr>
        <p:xfrm>
          <a:off x="323850" y="195263"/>
          <a:ext cx="8569325" cy="640080"/>
        </p:xfrm>
        <a:graphic>
          <a:graphicData uri="http://schemas.openxmlformats.org/drawingml/2006/table">
            <a:tbl>
              <a:tblPr/>
              <a:tblGrid>
                <a:gridCol w="4248150"/>
                <a:gridCol w="4321175"/>
              </a:tblGrid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CAMPAIGN PROCESS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2268538" y="2427288"/>
            <a:ext cx="4895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rgbClr val="FF3300"/>
                </a:solidFill>
              </a:rPr>
              <a:t>THANK YOU FOR </a:t>
            </a:r>
            <a:r>
              <a:rPr lang="en-US" b="1" i="1">
                <a:solidFill>
                  <a:srgbClr val="FF3300"/>
                </a:solidFill>
              </a:rPr>
              <a:t>YOUR</a:t>
            </a:r>
            <a:r>
              <a:rPr lang="en-US" b="1">
                <a:solidFill>
                  <a:srgbClr val="FF3300"/>
                </a:solidFill>
              </a:rPr>
              <a:t> ATTENTION</a:t>
            </a:r>
            <a:endParaRPr lang="fr-FR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/>
          <p:cNvPicPr>
            <a:picLocks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215306" y="142858"/>
            <a:ext cx="92869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3635375" y="555625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PLAN</a:t>
            </a:r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827088" y="1851025"/>
            <a:ext cx="554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1. FRENCH LOBOUR INSPECTORATE : overview </a:t>
            </a: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827088" y="2571750"/>
            <a:ext cx="579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2. NATIONAL LABOUR POLICY : role of campaigns </a:t>
            </a:r>
          </a:p>
        </p:txBody>
      </p:sp>
      <p:sp>
        <p:nvSpPr>
          <p:cNvPr id="15365" name="Text Box 8"/>
          <p:cNvSpPr txBox="1">
            <a:spLocks noChangeArrowheads="1"/>
          </p:cNvSpPr>
          <p:nvPr/>
        </p:nvSpPr>
        <p:spPr bwMode="auto">
          <a:xfrm>
            <a:off x="827088" y="228441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900113" y="3363913"/>
            <a:ext cx="741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3. RELATION BETWEEN PARTNERS AND PROCESS TO DEVELOP</a:t>
            </a:r>
          </a:p>
          <a:p>
            <a:r>
              <a:rPr lang="en-US" b="1"/>
              <a:t>   THE NATIONAL CAMPAIGNS</a:t>
            </a:r>
            <a:r>
              <a:rPr lang="en-US"/>
              <a:t> </a:t>
            </a:r>
            <a:r>
              <a:rPr lang="en-US" b="1"/>
              <a:t>OF THE LABOR INSPECTORATE</a:t>
            </a:r>
            <a:endParaRPr lang="fr-FR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755650" y="555625"/>
            <a:ext cx="513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1. FRENCH LOBOUR INSPECTION : overwiew</a:t>
            </a:r>
          </a:p>
        </p:txBody>
      </p:sp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827088" y="3651250"/>
            <a:ext cx="2028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fr-FR"/>
              <a:t> General approch</a:t>
            </a: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755650" y="1924050"/>
            <a:ext cx="2808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fr-FR"/>
              <a:t> 2257 Labor Inspectors   (775 LI et 1482 LOfficer)</a:t>
            </a:r>
          </a:p>
        </p:txBody>
      </p:sp>
      <p:sp>
        <p:nvSpPr>
          <p:cNvPr id="17412" name="Text Box 9"/>
          <p:cNvSpPr txBox="1">
            <a:spLocks noChangeArrowheads="1"/>
          </p:cNvSpPr>
          <p:nvPr/>
        </p:nvSpPr>
        <p:spPr bwMode="auto">
          <a:xfrm>
            <a:off x="755650" y="1276350"/>
            <a:ext cx="3965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fr-FR"/>
              <a:t> 22 DIRECCTE (+ 4 overseas region</a:t>
            </a:r>
          </a:p>
          <a:p>
            <a:r>
              <a:rPr lang="fr-FR"/>
              <a:t>        / 100 UT</a:t>
            </a:r>
          </a:p>
        </p:txBody>
      </p:sp>
      <p:sp>
        <p:nvSpPr>
          <p:cNvPr id="17413" name="Text Box 10"/>
          <p:cNvSpPr txBox="1">
            <a:spLocks noChangeArrowheads="1"/>
          </p:cNvSpPr>
          <p:nvPr/>
        </p:nvSpPr>
        <p:spPr bwMode="auto">
          <a:xfrm>
            <a:off x="755650" y="2643188"/>
            <a:ext cx="2714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fr-FR"/>
              <a:t> 1,82 million companies </a:t>
            </a:r>
          </a:p>
        </p:txBody>
      </p:sp>
      <p:sp>
        <p:nvSpPr>
          <p:cNvPr id="17414" name="Text Box 11"/>
          <p:cNvSpPr txBox="1">
            <a:spLocks noChangeArrowheads="1"/>
          </p:cNvSpPr>
          <p:nvPr/>
        </p:nvSpPr>
        <p:spPr bwMode="auto">
          <a:xfrm>
            <a:off x="755650" y="3148013"/>
            <a:ext cx="2841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fr-FR"/>
              <a:t> 18,21 million employees </a:t>
            </a:r>
          </a:p>
        </p:txBody>
      </p:sp>
      <p:sp>
        <p:nvSpPr>
          <p:cNvPr id="17415" name="Text Box 12"/>
          <p:cNvSpPr txBox="1">
            <a:spLocks noChangeArrowheads="1"/>
          </p:cNvSpPr>
          <p:nvPr/>
        </p:nvSpPr>
        <p:spPr bwMode="auto">
          <a:xfrm>
            <a:off x="735013" y="4175125"/>
            <a:ext cx="2574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fr-FR"/>
              <a:t> 1 LI / 8120 employees</a:t>
            </a:r>
          </a:p>
        </p:txBody>
      </p:sp>
      <p:pic>
        <p:nvPicPr>
          <p:cNvPr id="17416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347788"/>
            <a:ext cx="3779838" cy="379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5"/>
          <p:cNvSpPr>
            <a:spLocks noChangeArrowheads="1"/>
          </p:cNvSpPr>
          <p:nvPr/>
        </p:nvSpPr>
        <p:spPr bwMode="auto">
          <a:xfrm>
            <a:off x="539750" y="700088"/>
            <a:ext cx="617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2. NATIONAL POLICY OF LABOUR : role of campaigns</a:t>
            </a:r>
            <a:r>
              <a:rPr lang="fr-FR"/>
              <a:t> </a:t>
            </a:r>
          </a:p>
        </p:txBody>
      </p:sp>
      <p:sp>
        <p:nvSpPr>
          <p:cNvPr id="18434" name="Text Box 6"/>
          <p:cNvSpPr txBox="1">
            <a:spLocks noChangeArrowheads="1"/>
          </p:cNvSpPr>
          <p:nvPr/>
        </p:nvSpPr>
        <p:spPr bwMode="auto">
          <a:xfrm>
            <a:off x="323850" y="1492250"/>
            <a:ext cx="856932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2.1 </a:t>
            </a:r>
            <a:r>
              <a:rPr lang="en-US"/>
              <a:t>Priority axes of the policy of labour and the means of implementation</a:t>
            </a:r>
          </a:p>
          <a:p>
            <a:pPr algn="r"/>
            <a:r>
              <a:rPr lang="fr-FR" sz="1600"/>
              <a:t>(PMDIT 2006):</a:t>
            </a:r>
          </a:p>
        </p:txBody>
      </p:sp>
      <p:sp>
        <p:nvSpPr>
          <p:cNvPr id="18435" name="Text Box 7"/>
          <p:cNvSpPr txBox="1">
            <a:spLocks noChangeArrowheads="1"/>
          </p:cNvSpPr>
          <p:nvPr/>
        </p:nvSpPr>
        <p:spPr bwMode="auto">
          <a:xfrm>
            <a:off x="6804025" y="3148013"/>
            <a:ext cx="14319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Campaigns </a:t>
            </a:r>
          </a:p>
        </p:txBody>
      </p:sp>
      <p:sp>
        <p:nvSpPr>
          <p:cNvPr id="18436" name="Text Box 8"/>
          <p:cNvSpPr txBox="1">
            <a:spLocks noChangeArrowheads="1"/>
          </p:cNvSpPr>
          <p:nvPr/>
        </p:nvSpPr>
        <p:spPr bwMode="auto">
          <a:xfrm>
            <a:off x="6227763" y="2355850"/>
            <a:ext cx="216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OHS National Plan </a:t>
            </a:r>
          </a:p>
        </p:txBody>
      </p:sp>
      <p:sp>
        <p:nvSpPr>
          <p:cNvPr id="18437" name="Text Box 11"/>
          <p:cNvSpPr txBox="1">
            <a:spLocks noChangeArrowheads="1"/>
          </p:cNvSpPr>
          <p:nvPr/>
        </p:nvSpPr>
        <p:spPr bwMode="auto">
          <a:xfrm>
            <a:off x="323850" y="2211388"/>
            <a:ext cx="30321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3333FF"/>
                </a:solidFill>
              </a:rPr>
              <a:t>Health and Safety at Work</a:t>
            </a:r>
            <a:endParaRPr lang="fr-FR"/>
          </a:p>
        </p:txBody>
      </p:sp>
      <p:sp>
        <p:nvSpPr>
          <p:cNvPr id="18438" name="Rectangle 16"/>
          <p:cNvSpPr>
            <a:spLocks noChangeArrowheads="1"/>
          </p:cNvSpPr>
          <p:nvPr/>
        </p:nvSpPr>
        <p:spPr bwMode="auto">
          <a:xfrm>
            <a:off x="468313" y="2720975"/>
            <a:ext cx="5472112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ü"/>
              <a:tabLst>
                <a:tab pos="517525" algn="l"/>
              </a:tabLst>
            </a:pPr>
            <a:r>
              <a:rPr lang="fr-FR"/>
              <a:t> risk assessment  </a:t>
            </a:r>
          </a:p>
          <a:p>
            <a:pPr>
              <a:buFont typeface="Wingdings" pitchFamily="2" charset="2"/>
              <a:buChar char="ü"/>
              <a:tabLst>
                <a:tab pos="517525" algn="l"/>
              </a:tabLst>
            </a:pPr>
            <a:r>
              <a:rPr lang="fr-FR"/>
              <a:t> chemical agents (CMR)  </a:t>
            </a:r>
          </a:p>
          <a:p>
            <a:pPr>
              <a:buFont typeface="Wingdings" pitchFamily="2" charset="2"/>
              <a:buChar char="ü"/>
              <a:tabLst>
                <a:tab pos="517525" algn="l"/>
              </a:tabLst>
            </a:pPr>
            <a:r>
              <a:rPr lang="fr-FR"/>
              <a:t> Psychosocial risks    </a:t>
            </a:r>
          </a:p>
          <a:p>
            <a:pPr>
              <a:buFont typeface="Wingdings" pitchFamily="2" charset="2"/>
              <a:buChar char="ü"/>
              <a:tabLst>
                <a:tab pos="517525" algn="l"/>
              </a:tabLst>
            </a:pPr>
            <a:r>
              <a:rPr lang="fr-FR"/>
              <a:t> </a:t>
            </a:r>
            <a:r>
              <a:rPr lang="en-US"/>
              <a:t>Supervision of the market machines and </a:t>
            </a:r>
          </a:p>
          <a:p>
            <a:pPr>
              <a:buFont typeface="Wingdings" pitchFamily="2" charset="2"/>
              <a:buNone/>
              <a:tabLst>
                <a:tab pos="517525" algn="l"/>
              </a:tabLst>
            </a:pPr>
            <a:r>
              <a:rPr lang="en-US"/>
              <a:t>    individual of protection equipments (IPE)</a:t>
            </a:r>
            <a:endParaRPr lang="fr-FR"/>
          </a:p>
        </p:txBody>
      </p:sp>
      <p:sp>
        <p:nvSpPr>
          <p:cNvPr id="18439" name="AutoShape 23"/>
          <p:cNvSpPr>
            <a:spLocks/>
          </p:cNvSpPr>
          <p:nvPr/>
        </p:nvSpPr>
        <p:spPr bwMode="auto">
          <a:xfrm>
            <a:off x="5651500" y="2571750"/>
            <a:ext cx="720725" cy="1728788"/>
          </a:xfrm>
          <a:prstGeom prst="rightBrace">
            <a:avLst>
              <a:gd name="adj1" fmla="val 1998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ChangeArrowheads="1"/>
          </p:cNvSpPr>
          <p:nvPr/>
        </p:nvSpPr>
        <p:spPr bwMode="auto">
          <a:xfrm>
            <a:off x="250825" y="1276350"/>
            <a:ext cx="8732838" cy="271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Char char="ü"/>
              <a:tabLst>
                <a:tab pos="914400" algn="l"/>
              </a:tabLst>
            </a:pPr>
            <a:r>
              <a:rPr lang="en-US"/>
              <a:t> The national campaigns of inspection aim has to assure the effectiveness </a:t>
            </a:r>
          </a:p>
          <a:p>
            <a:pPr>
              <a:buFont typeface="Wingdings" pitchFamily="2" charset="2"/>
              <a:buNone/>
              <a:tabLst>
                <a:tab pos="914400" algn="l"/>
              </a:tabLst>
            </a:pPr>
            <a:r>
              <a:rPr lang="en-US"/>
              <a:t>    of the labor law.</a:t>
            </a:r>
          </a:p>
          <a:p>
            <a:pPr>
              <a:buFont typeface="Wingdings" pitchFamily="2" charset="2"/>
              <a:buNone/>
              <a:tabLst>
                <a:tab pos="914400" algn="l"/>
              </a:tabLst>
            </a:pPr>
            <a:endParaRPr lang="en-US" sz="1400"/>
          </a:p>
          <a:p>
            <a:pPr>
              <a:buFont typeface="Wingdings" pitchFamily="2" charset="2"/>
              <a:buChar char="ü"/>
              <a:tabLst>
                <a:tab pos="914400" algn="l"/>
              </a:tabLst>
            </a:pPr>
            <a:r>
              <a:rPr lang="en-US"/>
              <a:t> The action of the labour inspectorate is directed on subjects the legitimacy </a:t>
            </a:r>
          </a:p>
          <a:p>
            <a:pPr>
              <a:buFont typeface="Wingdings" pitchFamily="2" charset="2"/>
              <a:buNone/>
              <a:tabLst>
                <a:tab pos="914400" algn="l"/>
              </a:tabLst>
            </a:pPr>
            <a:r>
              <a:rPr lang="en-US"/>
              <a:t>    of which is strong </a:t>
            </a:r>
          </a:p>
          <a:p>
            <a:pPr>
              <a:buFont typeface="Wingdings" pitchFamily="2" charset="2"/>
              <a:buNone/>
              <a:tabLst>
                <a:tab pos="914400" algn="l"/>
              </a:tabLst>
            </a:pPr>
            <a:endParaRPr lang="en-US" sz="1600"/>
          </a:p>
          <a:p>
            <a:pPr>
              <a:buFont typeface="Wingdings" pitchFamily="2" charset="2"/>
              <a:buChar char="ü"/>
              <a:tabLst>
                <a:tab pos="914400" algn="l"/>
              </a:tabLst>
            </a:pPr>
            <a:r>
              <a:rPr lang="en-US"/>
              <a:t> And concentrated on a period limited (3 months). </a:t>
            </a:r>
          </a:p>
          <a:p>
            <a:pPr>
              <a:tabLst>
                <a:tab pos="914400" algn="l"/>
              </a:tabLst>
            </a:pPr>
            <a:endParaRPr lang="en-US" sz="1600"/>
          </a:p>
          <a:p>
            <a:pPr>
              <a:buFont typeface="Wingdings" pitchFamily="2" charset="2"/>
              <a:buChar char="ü"/>
              <a:tabLst>
                <a:tab pos="914400" algn="l"/>
              </a:tabLst>
            </a:pPr>
            <a:r>
              <a:rPr lang="en-US"/>
              <a:t> They have an educational role, but also dissuasive towards companies potentially </a:t>
            </a:r>
          </a:p>
          <a:p>
            <a:pPr>
              <a:buFont typeface="Wingdings" pitchFamily="2" charset="2"/>
              <a:buNone/>
              <a:tabLst>
                <a:tab pos="914400" algn="l"/>
              </a:tabLst>
            </a:pPr>
            <a:r>
              <a:rPr lang="en-US"/>
              <a:t>    offending.</a:t>
            </a:r>
            <a:endParaRPr lang="fr-FR"/>
          </a:p>
        </p:txBody>
      </p:sp>
      <p:sp>
        <p:nvSpPr>
          <p:cNvPr id="20482" name="Rectangle 6"/>
          <p:cNvSpPr>
            <a:spLocks noChangeArrowheads="1"/>
          </p:cNvSpPr>
          <p:nvPr/>
        </p:nvSpPr>
        <p:spPr bwMode="auto">
          <a:xfrm>
            <a:off x="684213" y="555625"/>
            <a:ext cx="349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2. 2 Definition of the campaign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50825" y="195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95288" y="4227513"/>
            <a:ext cx="828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/>
              <a:t> Develop skills of the labour inspectors in specific domains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                                         (new regulations or particular technical subject)</a:t>
            </a:r>
            <a:endParaRPr lang="fr-FR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635375" y="3795713"/>
            <a:ext cx="1377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FF3300"/>
                </a:solidFill>
              </a:rPr>
              <a:t>AND ALSO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6"/>
          <p:cNvSpPr txBox="1">
            <a:spLocks noChangeArrowheads="1"/>
          </p:cNvSpPr>
          <p:nvPr/>
        </p:nvSpPr>
        <p:spPr bwMode="auto">
          <a:xfrm>
            <a:off x="539750" y="47767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1508" name="Text Box 8"/>
          <p:cNvSpPr txBox="1">
            <a:spLocks noChangeArrowheads="1"/>
          </p:cNvSpPr>
          <p:nvPr/>
        </p:nvSpPr>
        <p:spPr bwMode="auto">
          <a:xfrm>
            <a:off x="755650" y="1779588"/>
            <a:ext cx="3024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/>
              <a:t> Social partners  :</a:t>
            </a:r>
            <a:r>
              <a:rPr lang="fr-FR" sz="1600"/>
              <a:t> </a:t>
            </a:r>
          </a:p>
        </p:txBody>
      </p:sp>
      <p:sp>
        <p:nvSpPr>
          <p:cNvPr id="21509" name="Text Box 9"/>
          <p:cNvSpPr txBox="1">
            <a:spLocks noChangeArrowheads="1"/>
          </p:cNvSpPr>
          <p:nvPr/>
        </p:nvSpPr>
        <p:spPr bwMode="auto">
          <a:xfrm>
            <a:off x="1331913" y="2500313"/>
            <a:ext cx="75136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/>
              <a:t> Role </a:t>
            </a:r>
            <a:r>
              <a:rPr lang="en-US"/>
              <a:t>of information (upstream) and action (downstream to campaigns)</a:t>
            </a:r>
            <a:endParaRPr lang="fr-FR"/>
          </a:p>
        </p:txBody>
      </p:sp>
      <p:sp>
        <p:nvSpPr>
          <p:cNvPr id="21510" name="Text Box 10"/>
          <p:cNvSpPr txBox="1">
            <a:spLocks noChangeArrowheads="1"/>
          </p:cNvSpPr>
          <p:nvPr/>
        </p:nvSpPr>
        <p:spPr bwMode="auto">
          <a:xfrm>
            <a:off x="755650" y="3076575"/>
            <a:ext cx="235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/>
              <a:t> OHS Institutions  : </a:t>
            </a:r>
          </a:p>
        </p:txBody>
      </p:sp>
      <p:sp>
        <p:nvSpPr>
          <p:cNvPr id="21511" name="Text Box 11"/>
          <p:cNvSpPr txBox="1">
            <a:spLocks noChangeArrowheads="1"/>
          </p:cNvSpPr>
          <p:nvPr/>
        </p:nvSpPr>
        <p:spPr bwMode="auto">
          <a:xfrm>
            <a:off x="1274763" y="3435350"/>
            <a:ext cx="7869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buFont typeface="Wingdings" pitchFamily="2" charset="2"/>
              <a:buChar char="ü"/>
            </a:pPr>
            <a:r>
              <a:rPr lang="fr-FR"/>
              <a:t> Institute of insurance </a:t>
            </a:r>
            <a:r>
              <a:rPr lang="en-US"/>
              <a:t>of occupational accidents and professional diseases</a:t>
            </a:r>
          </a:p>
          <a:p>
            <a:pPr algn="r">
              <a:buFont typeface="Wingdings" pitchFamily="2" charset="2"/>
              <a:buNone/>
            </a:pPr>
            <a:r>
              <a:rPr lang="fr-FR"/>
              <a:t> (CNAMTS) / service of regional experts  (advice and inspection companies)</a:t>
            </a:r>
          </a:p>
        </p:txBody>
      </p:sp>
      <p:sp>
        <p:nvSpPr>
          <p:cNvPr id="21512" name="Text Box 12"/>
          <p:cNvSpPr txBox="1">
            <a:spLocks noChangeArrowheads="1"/>
          </p:cNvSpPr>
          <p:nvPr/>
        </p:nvSpPr>
        <p:spPr bwMode="auto">
          <a:xfrm>
            <a:off x="1331913" y="4084638"/>
            <a:ext cx="65103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/>
              <a:t> National institute of research and safety at work (INRS) and </a:t>
            </a:r>
          </a:p>
          <a:p>
            <a:pPr>
              <a:buFont typeface="Wingdings" pitchFamily="2" charset="2"/>
              <a:buChar char="ü"/>
            </a:pPr>
            <a:r>
              <a:rPr lang="en-US"/>
              <a:t> National agency of working conditions (ANACT)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- Technical support and creation of tools for companies</a:t>
            </a:r>
            <a:endParaRPr lang="fr-FR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684213" y="411163"/>
            <a:ext cx="7777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3. RELATION BETWEEN PARTNERS AND PROCESS TO DEVELOP</a:t>
            </a:r>
          </a:p>
          <a:p>
            <a:r>
              <a:rPr lang="en-US" b="1"/>
              <a:t>   THE NATIONAL CAMPAIGNS</a:t>
            </a:r>
            <a:r>
              <a:rPr lang="en-US"/>
              <a:t> </a:t>
            </a:r>
            <a:r>
              <a:rPr lang="en-US" b="1"/>
              <a:t>OF THE LABOR INSPECTORATE</a:t>
            </a:r>
            <a:endParaRPr lang="fr-FR" b="1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539750" y="1347788"/>
            <a:ext cx="155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/>
              <a:t>3.1 Partners</a:t>
            </a:r>
            <a:r>
              <a:rPr lang="fr-FR"/>
              <a:t> 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1331913" y="2139950"/>
            <a:ext cx="6078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/>
              <a:t> Council of orientation on the working conditions (COCT)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042988" y="1419225"/>
            <a:ext cx="23828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/>
              <a:t> Labour Inspectors :</a:t>
            </a:r>
          </a:p>
        </p:txBody>
      </p:sp>
      <p:sp>
        <p:nvSpPr>
          <p:cNvPr id="35845" name="Text Box 7"/>
          <p:cNvSpPr txBox="1">
            <a:spLocks noChangeArrowheads="1"/>
          </p:cNvSpPr>
          <p:nvPr/>
        </p:nvSpPr>
        <p:spPr bwMode="auto">
          <a:xfrm>
            <a:off x="2916238" y="1995488"/>
            <a:ext cx="3870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/>
              <a:t> inspection companies (workplace)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40" name="Group 112"/>
          <p:cNvGraphicFramePr>
            <a:graphicFrameLocks noGrp="1"/>
          </p:cNvGraphicFramePr>
          <p:nvPr/>
        </p:nvGraphicFramePr>
        <p:xfrm>
          <a:off x="250825" y="788988"/>
          <a:ext cx="8893175" cy="4354514"/>
        </p:xfrm>
        <a:graphic>
          <a:graphicData uri="http://schemas.openxmlformats.org/drawingml/2006/table">
            <a:tbl>
              <a:tblPr/>
              <a:tblGrid>
                <a:gridCol w="3673475"/>
                <a:gridCol w="5219700"/>
              </a:tblGrid>
              <a:tr h="484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CAMPAIGN PROCESS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Choice of the theme</a:t>
                      </a: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Plans OSH / cancer 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…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statistics data AT/MP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studies/researches INVS/ANSE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…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PREPARATION 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5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 Elaboration of the tools campaign</a:t>
                      </a: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National Working group (OHS institutions / LI /DGT)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Choice of the sectors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Questionnaire et note  (exemple)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data entry questionnaire and data base (IT tool)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 Training LI 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INTEFP 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conception modulates de training 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2.3 Communication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 </a:t>
                      </a: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COCT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branches / sectors 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general public (web site travailler-mieux.gouv.fr)</a:t>
                      </a: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637" name="Rectangle 109"/>
          <p:cNvSpPr>
            <a:spLocks noChangeArrowheads="1"/>
          </p:cNvSpPr>
          <p:nvPr/>
        </p:nvSpPr>
        <p:spPr bwMode="auto">
          <a:xfrm>
            <a:off x="250825" y="268288"/>
            <a:ext cx="7200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3.1 Process to develop the national campaigns</a:t>
            </a:r>
            <a:r>
              <a:rPr lang="en-US"/>
              <a:t> </a:t>
            </a:r>
            <a:endParaRPr lang="fr-FR" b="1"/>
          </a:p>
        </p:txBody>
      </p:sp>
      <p:sp>
        <p:nvSpPr>
          <p:cNvPr id="22641" name="Rectangle 113"/>
          <p:cNvSpPr>
            <a:spLocks noChangeArrowheads="1"/>
          </p:cNvSpPr>
          <p:nvPr/>
        </p:nvSpPr>
        <p:spPr bwMode="auto">
          <a:xfrm>
            <a:off x="-396875" y="53800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818" name="Group 122"/>
          <p:cNvGraphicFramePr>
            <a:graphicFrameLocks noGrp="1"/>
          </p:cNvGraphicFramePr>
          <p:nvPr/>
        </p:nvGraphicFramePr>
        <p:xfrm>
          <a:off x="107950" y="2139950"/>
          <a:ext cx="9036050" cy="1438910"/>
        </p:xfrm>
        <a:graphic>
          <a:graphicData uri="http://schemas.openxmlformats.org/drawingml/2006/table">
            <a:tbl>
              <a:tblPr/>
              <a:tblGrid>
                <a:gridCol w="4608513"/>
                <a:gridCol w="4427537"/>
              </a:tblGrid>
              <a:tr h="792163">
                <a:tc>
                  <a:txBody>
                    <a:bodyPr/>
                    <a:lstStyle/>
                    <a:p>
                      <a:pPr marL="319088" marR="0" lvl="0" indent="-3190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PREPARATION OF THE LAUNCH OF THE CAMPAIGN BY REGIONS (DIRECCTE)</a:t>
                      </a:r>
                      <a:endParaRPr kumimoji="0" 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 : CRPRP et PO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9088" marR="0" lvl="0" indent="-3190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Institutions : CARSAT / ARACT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…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9088" marR="0" lvl="0" indent="-3190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Information + training campaign 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319088" marR="0" lvl="0" indent="-3190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INSPECTION COMPANIES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</a:t>
                      </a:r>
                    </a:p>
                    <a:p>
                      <a:pPr marL="319088" marR="0" lvl="0" indent="-3190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Technical personnel by CARSAT</a:t>
                      </a: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84" name="Rectangle 88"/>
          <p:cNvSpPr>
            <a:spLocks noChangeArrowheads="1"/>
          </p:cNvSpPr>
          <p:nvPr/>
        </p:nvSpPr>
        <p:spPr bwMode="auto">
          <a:xfrm>
            <a:off x="0" y="5581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graphicFrame>
        <p:nvGraphicFramePr>
          <p:cNvPr id="29814" name="Group 118"/>
          <p:cNvGraphicFramePr>
            <a:graphicFrameLocks noGrp="1"/>
          </p:cNvGraphicFramePr>
          <p:nvPr>
            <p:ph idx="4294967295"/>
          </p:nvPr>
        </p:nvGraphicFramePr>
        <p:xfrm>
          <a:off x="107950" y="1203325"/>
          <a:ext cx="9001125" cy="936625"/>
        </p:xfrm>
        <a:graphic>
          <a:graphicData uri="http://schemas.openxmlformats.org/drawingml/2006/table">
            <a:tbl>
              <a:tblPr/>
              <a:tblGrid>
                <a:gridCol w="4608513"/>
                <a:gridCol w="4392612"/>
              </a:tblGrid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CAMPAIGN PROCESS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602</Words>
  <Application>Microsoft Office PowerPoint</Application>
  <PresentationFormat>On-screen Show (16:9)</PresentationFormat>
  <Paragraphs>115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WidescreenPresentation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/>
  <cp:lastModifiedBy/>
  <cp:revision>22</cp:revision>
  <dcterms:created xsi:type="dcterms:W3CDTF">2011-10-21T14:13:20Z</dcterms:created>
  <dcterms:modified xsi:type="dcterms:W3CDTF">2011-12-05T17:55:28Z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