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9" r:id="rId19"/>
    <p:sldId id="292" r:id="rId20"/>
    <p:sldId id="280" r:id="rId21"/>
    <p:sldId id="293" r:id="rId22"/>
    <p:sldId id="294" r:id="rId23"/>
    <p:sldId id="295" r:id="rId24"/>
    <p:sldId id="296" r:id="rId25"/>
    <p:sldId id="286" r:id="rId26"/>
    <p:sldId id="297" r:id="rId27"/>
    <p:sldId id="298" r:id="rId28"/>
    <p:sldId id="299" r:id="rId29"/>
    <p:sldId id="288" r:id="rId30"/>
    <p:sldId id="290" r:id="rId31"/>
    <p:sldId id="291" r:id="rId32"/>
    <p:sldId id="289" r:id="rId33"/>
    <p:sldId id="287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10" r:id="rId44"/>
    <p:sldId id="309" r:id="rId45"/>
    <p:sldId id="311" r:id="rId46"/>
    <p:sldId id="312" r:id="rId47"/>
  </p:sldIdLst>
  <p:sldSz cx="9144000" cy="5143500" type="screen16x9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81764" autoAdjust="0"/>
  </p:normalViewPr>
  <p:slideViewPr>
    <p:cSldViewPr>
      <p:cViewPr varScale="1">
        <p:scale>
          <a:sx n="104" d="100"/>
          <a:sy n="104" d="100"/>
        </p:scale>
        <p:origin x="-78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&#225;ficos%20Labour%20Activities%20Campaig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Pr>
        <a:bodyPr/>
        <a:lstStyle/>
        <a:p>
          <a:pPr>
            <a:defRPr lang="pt-PT" sz="2800">
              <a:solidFill>
                <a:schemeClr val="accent2">
                  <a:lumMod val="75000"/>
                </a:schemeClr>
              </a:solidFill>
            </a:defRPr>
          </a:pPr>
          <a:endParaRPr lang="en-US"/>
        </a:p>
      </c:tx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283392910651307"/>
          <c:y val="0.16451620981815693"/>
          <c:w val="0.85039494383533243"/>
          <c:h val="0.66163267762962674"/>
        </c:manualLayout>
      </c:layout>
      <c:bar3DChart>
        <c:barDir val="col"/>
        <c:grouping val="clustered"/>
        <c:ser>
          <c:idx val="0"/>
          <c:order val="0"/>
          <c:tx>
            <c:v>Social Security Contributions</c:v>
          </c:tx>
          <c:cat>
            <c:strRef>
              <c:f>Sheet2!$A$2:$A$5</c:f>
              <c:strCache>
                <c:ptCount val="4"/>
                <c:pt idx="0">
                  <c:v>October 1998</c:v>
                </c:pt>
                <c:pt idx="1">
                  <c:v>Januay 1999</c:v>
                </c:pt>
                <c:pt idx="2">
                  <c:v>October 1999</c:v>
                </c:pt>
                <c:pt idx="3">
                  <c:v>January 2000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715469000</c:v>
                </c:pt>
                <c:pt idx="1">
                  <c:v>757159000</c:v>
                </c:pt>
                <c:pt idx="2">
                  <c:v>878609000</c:v>
                </c:pt>
                <c:pt idx="3">
                  <c:v>974675000</c:v>
                </c:pt>
              </c:numCache>
            </c:numRef>
          </c:val>
        </c:ser>
        <c:shape val="cylinder"/>
        <c:axId val="63762432"/>
        <c:axId val="63763968"/>
        <c:axId val="0"/>
      </c:bar3DChart>
      <c:catAx>
        <c:axId val="63762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PT"/>
            </a:pPr>
            <a:endParaRPr lang="en-US"/>
          </a:p>
        </c:txPr>
        <c:crossAx val="63763968"/>
        <c:crosses val="autoZero"/>
        <c:auto val="1"/>
        <c:lblAlgn val="ctr"/>
        <c:lblOffset val="100"/>
      </c:catAx>
      <c:valAx>
        <c:axId val="63763968"/>
        <c:scaling>
          <c:orientation val="minMax"/>
          <c:max val="1000000000"/>
          <c:min val="6000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t-PT"/>
            </a:pPr>
            <a:endParaRPr lang="en-US"/>
          </a:p>
        </c:txPr>
        <c:crossAx val="637624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677007060920609E-2"/>
                <c:y val="0.24295922545768359"/>
              </c:manualLayout>
            </c:layout>
            <c:tx>
              <c:rich>
                <a:bodyPr/>
                <a:lstStyle/>
                <a:p>
                  <a:pPr>
                    <a:defRPr lang="pt-PT"/>
                  </a:pPr>
                  <a:r>
                    <a:rPr lang="en-US"/>
                    <a:t>Millions $</a:t>
                  </a:r>
                </a:p>
              </c:rich>
            </c:tx>
          </c:dispUnitsLbl>
        </c:dispUnits>
      </c:valAx>
    </c:plotArea>
    <c:plotVisOnly val="1"/>
    <c:dispBlanksAs val="gap"/>
  </c:chart>
  <c:spPr>
    <a:noFill/>
    <a:ln w="19050"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A3C9E-575C-4169-9496-4A83083E20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CB8C-6133-4F39-80B8-7386A4E36E06}">
      <dgm:prSet phldrT="[Texto]" custT="1"/>
      <dgm:spPr/>
      <dgm:t>
        <a:bodyPr/>
        <a:lstStyle/>
        <a:p>
          <a:pPr algn="ctr"/>
          <a:r>
            <a:rPr lang="pt-PT" sz="2800" b="0" dirty="0" smtClean="0">
              <a:solidFill>
                <a:schemeClr val="bg2"/>
              </a:solidFill>
            </a:rPr>
            <a:t>  </a:t>
          </a:r>
          <a:r>
            <a:rPr lang="pt-PT" sz="2800" b="0" dirty="0" err="1" smtClean="0">
              <a:solidFill>
                <a:schemeClr val="bg2"/>
              </a:solidFill>
            </a:rPr>
            <a:t>Improvement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of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working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conditions</a:t>
          </a:r>
          <a:endParaRPr lang="en-US" sz="2800" b="0" dirty="0">
            <a:solidFill>
              <a:schemeClr val="bg2"/>
            </a:solidFill>
          </a:endParaRPr>
        </a:p>
      </dgm:t>
    </dgm:pt>
    <dgm:pt modelId="{680BB2AA-B2B8-47FB-AA66-D624219AB86B}" type="parTrans" cxnId="{5A82078C-5E75-4C55-88F7-0026D01DE5DA}">
      <dgm:prSet/>
      <dgm:spPr/>
      <dgm:t>
        <a:bodyPr/>
        <a:lstStyle/>
        <a:p>
          <a:endParaRPr lang="en-US"/>
        </a:p>
      </dgm:t>
    </dgm:pt>
    <dgm:pt modelId="{6F41102A-38DB-432D-8E26-DC1F00454BB1}" type="sibTrans" cxnId="{5A82078C-5E75-4C55-88F7-0026D01DE5DA}">
      <dgm:prSet/>
      <dgm:spPr/>
      <dgm:t>
        <a:bodyPr/>
        <a:lstStyle/>
        <a:p>
          <a:endParaRPr lang="en-US"/>
        </a:p>
      </dgm:t>
    </dgm:pt>
    <dgm:pt modelId="{B89CBF8B-C47F-44FE-9C95-89103248CB32}">
      <dgm:prSet phldrT="[Texto]" custT="1"/>
      <dgm:spPr/>
      <dgm:t>
        <a:bodyPr/>
        <a:lstStyle/>
        <a:p>
          <a:pPr algn="ctr"/>
          <a:r>
            <a:rPr lang="pt-PT" sz="2800" b="0" smtClean="0">
              <a:solidFill>
                <a:schemeClr val="bg2"/>
              </a:solidFill>
            </a:rPr>
            <a:t>Health and safety proactive</a:t>
          </a:r>
          <a:endParaRPr lang="en-US" sz="2800" b="0" dirty="0">
            <a:solidFill>
              <a:schemeClr val="bg2"/>
            </a:solidFill>
          </a:endParaRPr>
        </a:p>
      </dgm:t>
    </dgm:pt>
    <dgm:pt modelId="{C44D9B0E-1B8A-4E7B-A92F-C96963B59775}" type="parTrans" cxnId="{73A58909-7D9E-4ABF-812F-E0363A9265F8}">
      <dgm:prSet/>
      <dgm:spPr/>
      <dgm:t>
        <a:bodyPr/>
        <a:lstStyle/>
        <a:p>
          <a:endParaRPr lang="en-US"/>
        </a:p>
      </dgm:t>
    </dgm:pt>
    <dgm:pt modelId="{91182069-E478-4703-BA8B-ABDB4DB0C582}" type="sibTrans" cxnId="{73A58909-7D9E-4ABF-812F-E0363A9265F8}">
      <dgm:prSet/>
      <dgm:spPr/>
      <dgm:t>
        <a:bodyPr/>
        <a:lstStyle/>
        <a:p>
          <a:endParaRPr lang="en-US"/>
        </a:p>
      </dgm:t>
    </dgm:pt>
    <dgm:pt modelId="{31E43FF4-4A38-499D-B7FA-9EAF192493E8}">
      <dgm:prSet phldrT="[Texto]" custT="1"/>
      <dgm:spPr/>
      <dgm:t>
        <a:bodyPr/>
        <a:lstStyle/>
        <a:p>
          <a:pPr algn="ctr"/>
          <a:r>
            <a:rPr lang="pt-PT" sz="2800" b="0" dirty="0" err="1" smtClean="0">
              <a:solidFill>
                <a:schemeClr val="bg2"/>
              </a:solidFill>
            </a:rPr>
            <a:t>Decent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and</a:t>
          </a:r>
          <a:r>
            <a:rPr lang="pt-PT" sz="2800" b="0" dirty="0" smtClean="0">
              <a:solidFill>
                <a:schemeClr val="bg2"/>
              </a:solidFill>
            </a:rPr>
            <a:t> fair </a:t>
          </a:r>
          <a:r>
            <a:rPr lang="pt-PT" sz="2800" b="0" dirty="0" err="1" smtClean="0">
              <a:solidFill>
                <a:schemeClr val="bg2"/>
              </a:solidFill>
            </a:rPr>
            <a:t>work</a:t>
          </a:r>
          <a:endParaRPr lang="en-US" sz="2800" b="0" dirty="0">
            <a:solidFill>
              <a:schemeClr val="bg2"/>
            </a:solidFill>
          </a:endParaRPr>
        </a:p>
      </dgm:t>
    </dgm:pt>
    <dgm:pt modelId="{D75AC8B2-0647-477C-A9FF-6C6607C64A2B}" type="parTrans" cxnId="{8C15DD2D-84BB-4F80-AE5F-3E4685F974C5}">
      <dgm:prSet/>
      <dgm:spPr/>
      <dgm:t>
        <a:bodyPr/>
        <a:lstStyle/>
        <a:p>
          <a:endParaRPr lang="en-US"/>
        </a:p>
      </dgm:t>
    </dgm:pt>
    <dgm:pt modelId="{87D28C53-30C1-4BC9-AA77-125299E1BA77}" type="sibTrans" cxnId="{8C15DD2D-84BB-4F80-AE5F-3E4685F974C5}">
      <dgm:prSet/>
      <dgm:spPr/>
      <dgm:t>
        <a:bodyPr/>
        <a:lstStyle/>
        <a:p>
          <a:endParaRPr lang="en-US"/>
        </a:p>
      </dgm:t>
    </dgm:pt>
    <dgm:pt modelId="{7291FA25-34AF-4C39-8AE3-5133472C8987}">
      <dgm:prSet custT="1"/>
      <dgm:spPr/>
      <dgm:t>
        <a:bodyPr/>
        <a:lstStyle/>
        <a:p>
          <a:pPr algn="ctr"/>
          <a:r>
            <a:rPr lang="pt-PT" sz="2800" b="0" smtClean="0">
              <a:solidFill>
                <a:schemeClr val="bg2"/>
              </a:solidFill>
            </a:rPr>
            <a:t>Increasing motivation</a:t>
          </a:r>
          <a:endParaRPr lang="en-US" sz="2800" b="0" dirty="0">
            <a:solidFill>
              <a:schemeClr val="bg2"/>
            </a:solidFill>
          </a:endParaRPr>
        </a:p>
      </dgm:t>
    </dgm:pt>
    <dgm:pt modelId="{AAE2C595-3B4F-4C3D-A446-FAE945210C91}" type="parTrans" cxnId="{0131C3A8-9325-4A4F-81E3-31B4C0E521FC}">
      <dgm:prSet/>
      <dgm:spPr/>
      <dgm:t>
        <a:bodyPr/>
        <a:lstStyle/>
        <a:p>
          <a:endParaRPr lang="en-US"/>
        </a:p>
      </dgm:t>
    </dgm:pt>
    <dgm:pt modelId="{2D763055-7C3B-41D7-863C-1C5957D386D2}" type="sibTrans" cxnId="{0131C3A8-9325-4A4F-81E3-31B4C0E521FC}">
      <dgm:prSet/>
      <dgm:spPr/>
      <dgm:t>
        <a:bodyPr/>
        <a:lstStyle/>
        <a:p>
          <a:endParaRPr lang="en-US"/>
        </a:p>
      </dgm:t>
    </dgm:pt>
    <dgm:pt modelId="{FC43688B-7387-495C-8C9C-1C40284C47B4}">
      <dgm:prSet custT="1"/>
      <dgm:spPr/>
      <dgm:t>
        <a:bodyPr/>
        <a:lstStyle/>
        <a:p>
          <a:pPr algn="ctr"/>
          <a:r>
            <a:rPr lang="pt-PT" sz="2800" b="0" dirty="0" smtClean="0">
              <a:solidFill>
                <a:schemeClr val="bg2"/>
              </a:solidFill>
            </a:rPr>
            <a:t>Social </a:t>
          </a:r>
          <a:r>
            <a:rPr lang="pt-PT" sz="2800" b="0" dirty="0" err="1" smtClean="0">
              <a:solidFill>
                <a:schemeClr val="bg2"/>
              </a:solidFill>
            </a:rPr>
            <a:t>responsability</a:t>
          </a:r>
          <a:endParaRPr lang="en-US" sz="2800" b="0" dirty="0">
            <a:solidFill>
              <a:schemeClr val="bg2"/>
            </a:solidFill>
          </a:endParaRPr>
        </a:p>
      </dgm:t>
    </dgm:pt>
    <dgm:pt modelId="{50D1AD7F-07C1-4327-A1C8-FF31F55A598E}" type="parTrans" cxnId="{DA940A4F-9DA2-4D17-AE67-CC8743F514EF}">
      <dgm:prSet/>
      <dgm:spPr/>
      <dgm:t>
        <a:bodyPr/>
        <a:lstStyle/>
        <a:p>
          <a:endParaRPr lang="en-US"/>
        </a:p>
      </dgm:t>
    </dgm:pt>
    <dgm:pt modelId="{FF746242-A592-41F4-B16E-4C710F4A1CAB}" type="sibTrans" cxnId="{DA940A4F-9DA2-4D17-AE67-CC8743F514EF}">
      <dgm:prSet/>
      <dgm:spPr/>
      <dgm:t>
        <a:bodyPr/>
        <a:lstStyle/>
        <a:p>
          <a:endParaRPr lang="en-US"/>
        </a:p>
      </dgm:t>
    </dgm:pt>
    <dgm:pt modelId="{DDB71340-906B-4A94-946A-7BBE41AEE958}">
      <dgm:prSet custT="1"/>
      <dgm:spPr/>
      <dgm:t>
        <a:bodyPr/>
        <a:lstStyle/>
        <a:p>
          <a:pPr algn="ctr"/>
          <a:r>
            <a:rPr lang="pt-PT" sz="2800" b="0" dirty="0" err="1" smtClean="0">
              <a:solidFill>
                <a:schemeClr val="bg2"/>
              </a:solidFill>
            </a:rPr>
            <a:t>Promotion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of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employers</a:t>
          </a:r>
          <a:r>
            <a:rPr lang="pt-PT" sz="2800" b="0" dirty="0" smtClean="0">
              <a:solidFill>
                <a:schemeClr val="bg2"/>
              </a:solidFill>
            </a:rPr>
            <a:t>’ </a:t>
          </a:r>
          <a:r>
            <a:rPr lang="pt-PT" sz="2800" b="0" dirty="0" err="1" smtClean="0">
              <a:solidFill>
                <a:schemeClr val="bg2"/>
              </a:solidFill>
            </a:rPr>
            <a:t>rights</a:t>
          </a:r>
          <a:endParaRPr lang="en-US" sz="2800" b="0" dirty="0">
            <a:solidFill>
              <a:schemeClr val="bg2"/>
            </a:solidFill>
          </a:endParaRPr>
        </a:p>
      </dgm:t>
    </dgm:pt>
    <dgm:pt modelId="{622DD3F2-927A-4083-A3DB-7BA6AC954715}" type="parTrans" cxnId="{FED968BB-7628-46FA-B151-5FAA06577A27}">
      <dgm:prSet/>
      <dgm:spPr/>
      <dgm:t>
        <a:bodyPr/>
        <a:lstStyle/>
        <a:p>
          <a:endParaRPr lang="en-US"/>
        </a:p>
      </dgm:t>
    </dgm:pt>
    <dgm:pt modelId="{20D99C2D-8FCB-4C68-B7F9-671071E84F1C}" type="sibTrans" cxnId="{FED968BB-7628-46FA-B151-5FAA06577A27}">
      <dgm:prSet/>
      <dgm:spPr/>
      <dgm:t>
        <a:bodyPr/>
        <a:lstStyle/>
        <a:p>
          <a:endParaRPr lang="en-US"/>
        </a:p>
      </dgm:t>
    </dgm:pt>
    <dgm:pt modelId="{EAB83205-46F6-4F0E-8FB8-17E15EC7DE28}" type="pres">
      <dgm:prSet presAssocID="{96CA3C9E-575C-4169-9496-4A83083E20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E00EDB-7618-47A5-994D-5B7425BC4D0D}" type="pres">
      <dgm:prSet presAssocID="{B80ACB8C-6133-4F39-80B8-7386A4E36E0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88F22-1AF2-4561-B4FE-F140D8C1D6C0}" type="pres">
      <dgm:prSet presAssocID="{6F41102A-38DB-432D-8E26-DC1F00454BB1}" presName="spacer" presStyleCnt="0"/>
      <dgm:spPr/>
    </dgm:pt>
    <dgm:pt modelId="{7E61310B-F8C5-4968-A931-0A459DDB78A2}" type="pres">
      <dgm:prSet presAssocID="{DDB71340-906B-4A94-946A-7BBE41AEE95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FBE17-4146-48DA-9F96-A6D5C12AF27B}" type="pres">
      <dgm:prSet presAssocID="{20D99C2D-8FCB-4C68-B7F9-671071E84F1C}" presName="spacer" presStyleCnt="0"/>
      <dgm:spPr/>
    </dgm:pt>
    <dgm:pt modelId="{11E23635-4A35-4521-A511-CFAAF10703FD}" type="pres">
      <dgm:prSet presAssocID="{B89CBF8B-C47F-44FE-9C95-89103248CB3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3E068-68E4-4560-A3FA-2B6399CEDB46}" type="pres">
      <dgm:prSet presAssocID="{91182069-E478-4703-BA8B-ABDB4DB0C582}" presName="spacer" presStyleCnt="0"/>
      <dgm:spPr/>
    </dgm:pt>
    <dgm:pt modelId="{1C8372A6-E3F9-45D8-9EC4-8639F776AB47}" type="pres">
      <dgm:prSet presAssocID="{31E43FF4-4A38-499D-B7FA-9EAF192493E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78BE-C76E-40A9-91E5-C6098991573E}" type="pres">
      <dgm:prSet presAssocID="{87D28C53-30C1-4BC9-AA77-125299E1BA77}" presName="spacer" presStyleCnt="0"/>
      <dgm:spPr/>
    </dgm:pt>
    <dgm:pt modelId="{6B006AFE-D38C-4313-80C6-420DABBA10C5}" type="pres">
      <dgm:prSet presAssocID="{7291FA25-34AF-4C39-8AE3-5133472C898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6C2F6-9501-4AB1-8BA3-36BFA6907376}" type="pres">
      <dgm:prSet presAssocID="{2D763055-7C3B-41D7-863C-1C5957D386D2}" presName="spacer" presStyleCnt="0"/>
      <dgm:spPr/>
    </dgm:pt>
    <dgm:pt modelId="{13C66C1D-E42F-4BE9-8992-99869D948D6E}" type="pres">
      <dgm:prSet presAssocID="{FC43688B-7387-495C-8C9C-1C40284C47B4}" presName="parentText" presStyleLbl="node1" presStyleIdx="5" presStyleCnt="6" custLinFactY="24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DD7CA-BDA0-4307-819F-4607D539D5FA}" type="presOf" srcId="{DDB71340-906B-4A94-946A-7BBE41AEE958}" destId="{7E61310B-F8C5-4968-A931-0A459DDB78A2}" srcOrd="0" destOrd="0" presId="urn:microsoft.com/office/officeart/2005/8/layout/vList2"/>
    <dgm:cxn modelId="{0131C3A8-9325-4A4F-81E3-31B4C0E521FC}" srcId="{96CA3C9E-575C-4169-9496-4A83083E2010}" destId="{7291FA25-34AF-4C39-8AE3-5133472C8987}" srcOrd="4" destOrd="0" parTransId="{AAE2C595-3B4F-4C3D-A446-FAE945210C91}" sibTransId="{2D763055-7C3B-41D7-863C-1C5957D386D2}"/>
    <dgm:cxn modelId="{3F8A935D-AE9E-438D-8A44-8CBF7EB5B93B}" type="presOf" srcId="{7291FA25-34AF-4C39-8AE3-5133472C8987}" destId="{6B006AFE-D38C-4313-80C6-420DABBA10C5}" srcOrd="0" destOrd="0" presId="urn:microsoft.com/office/officeart/2005/8/layout/vList2"/>
    <dgm:cxn modelId="{E6635B83-F108-4675-A2DE-941FA4419EDC}" type="presOf" srcId="{96CA3C9E-575C-4169-9496-4A83083E2010}" destId="{EAB83205-46F6-4F0E-8FB8-17E15EC7DE28}" srcOrd="0" destOrd="0" presId="urn:microsoft.com/office/officeart/2005/8/layout/vList2"/>
    <dgm:cxn modelId="{8C15DD2D-84BB-4F80-AE5F-3E4685F974C5}" srcId="{96CA3C9E-575C-4169-9496-4A83083E2010}" destId="{31E43FF4-4A38-499D-B7FA-9EAF192493E8}" srcOrd="3" destOrd="0" parTransId="{D75AC8B2-0647-477C-A9FF-6C6607C64A2B}" sibTransId="{87D28C53-30C1-4BC9-AA77-125299E1BA77}"/>
    <dgm:cxn modelId="{A17E6196-E824-425E-8D49-450BD17805FC}" type="presOf" srcId="{FC43688B-7387-495C-8C9C-1C40284C47B4}" destId="{13C66C1D-E42F-4BE9-8992-99869D948D6E}" srcOrd="0" destOrd="0" presId="urn:microsoft.com/office/officeart/2005/8/layout/vList2"/>
    <dgm:cxn modelId="{5A82078C-5E75-4C55-88F7-0026D01DE5DA}" srcId="{96CA3C9E-575C-4169-9496-4A83083E2010}" destId="{B80ACB8C-6133-4F39-80B8-7386A4E36E06}" srcOrd="0" destOrd="0" parTransId="{680BB2AA-B2B8-47FB-AA66-D624219AB86B}" sibTransId="{6F41102A-38DB-432D-8E26-DC1F00454BB1}"/>
    <dgm:cxn modelId="{DA940A4F-9DA2-4D17-AE67-CC8743F514EF}" srcId="{96CA3C9E-575C-4169-9496-4A83083E2010}" destId="{FC43688B-7387-495C-8C9C-1C40284C47B4}" srcOrd="5" destOrd="0" parTransId="{50D1AD7F-07C1-4327-A1C8-FF31F55A598E}" sibTransId="{FF746242-A592-41F4-B16E-4C710F4A1CAB}"/>
    <dgm:cxn modelId="{3820523E-ACAF-47F6-AB8D-E1694E5CD50F}" type="presOf" srcId="{B89CBF8B-C47F-44FE-9C95-89103248CB32}" destId="{11E23635-4A35-4521-A511-CFAAF10703FD}" srcOrd="0" destOrd="0" presId="urn:microsoft.com/office/officeart/2005/8/layout/vList2"/>
    <dgm:cxn modelId="{6A00B8BE-D3A5-4E78-BBA5-37BF1354202A}" type="presOf" srcId="{31E43FF4-4A38-499D-B7FA-9EAF192493E8}" destId="{1C8372A6-E3F9-45D8-9EC4-8639F776AB47}" srcOrd="0" destOrd="0" presId="urn:microsoft.com/office/officeart/2005/8/layout/vList2"/>
    <dgm:cxn modelId="{DAA34A0A-AA6A-4047-A8C0-1ED3AB206A04}" type="presOf" srcId="{B80ACB8C-6133-4F39-80B8-7386A4E36E06}" destId="{65E00EDB-7618-47A5-994D-5B7425BC4D0D}" srcOrd="0" destOrd="0" presId="urn:microsoft.com/office/officeart/2005/8/layout/vList2"/>
    <dgm:cxn modelId="{FED968BB-7628-46FA-B151-5FAA06577A27}" srcId="{96CA3C9E-575C-4169-9496-4A83083E2010}" destId="{DDB71340-906B-4A94-946A-7BBE41AEE958}" srcOrd="1" destOrd="0" parTransId="{622DD3F2-927A-4083-A3DB-7BA6AC954715}" sibTransId="{20D99C2D-8FCB-4C68-B7F9-671071E84F1C}"/>
    <dgm:cxn modelId="{73A58909-7D9E-4ABF-812F-E0363A9265F8}" srcId="{96CA3C9E-575C-4169-9496-4A83083E2010}" destId="{B89CBF8B-C47F-44FE-9C95-89103248CB32}" srcOrd="2" destOrd="0" parTransId="{C44D9B0E-1B8A-4E7B-A92F-C96963B59775}" sibTransId="{91182069-E478-4703-BA8B-ABDB4DB0C582}"/>
    <dgm:cxn modelId="{479276C3-3B04-46DA-A431-6EC2484A7E7A}" type="presParOf" srcId="{EAB83205-46F6-4F0E-8FB8-17E15EC7DE28}" destId="{65E00EDB-7618-47A5-994D-5B7425BC4D0D}" srcOrd="0" destOrd="0" presId="urn:microsoft.com/office/officeart/2005/8/layout/vList2"/>
    <dgm:cxn modelId="{DBB8F7F6-B4D9-4237-8E93-B393A522E49E}" type="presParOf" srcId="{EAB83205-46F6-4F0E-8FB8-17E15EC7DE28}" destId="{30288F22-1AF2-4561-B4FE-F140D8C1D6C0}" srcOrd="1" destOrd="0" presId="urn:microsoft.com/office/officeart/2005/8/layout/vList2"/>
    <dgm:cxn modelId="{D1F0436B-5F91-4C2D-A5D7-6C95F6DE9F13}" type="presParOf" srcId="{EAB83205-46F6-4F0E-8FB8-17E15EC7DE28}" destId="{7E61310B-F8C5-4968-A931-0A459DDB78A2}" srcOrd="2" destOrd="0" presId="urn:microsoft.com/office/officeart/2005/8/layout/vList2"/>
    <dgm:cxn modelId="{132CD4B8-DD14-4007-85CB-9149A66CFA23}" type="presParOf" srcId="{EAB83205-46F6-4F0E-8FB8-17E15EC7DE28}" destId="{397FBE17-4146-48DA-9F96-A6D5C12AF27B}" srcOrd="3" destOrd="0" presId="urn:microsoft.com/office/officeart/2005/8/layout/vList2"/>
    <dgm:cxn modelId="{383CFB71-B240-432F-95FF-F93864CD6651}" type="presParOf" srcId="{EAB83205-46F6-4F0E-8FB8-17E15EC7DE28}" destId="{11E23635-4A35-4521-A511-CFAAF10703FD}" srcOrd="4" destOrd="0" presId="urn:microsoft.com/office/officeart/2005/8/layout/vList2"/>
    <dgm:cxn modelId="{0A3FA1D9-6A9B-4F65-B328-6BA0CE2E4895}" type="presParOf" srcId="{EAB83205-46F6-4F0E-8FB8-17E15EC7DE28}" destId="{8943E068-68E4-4560-A3FA-2B6399CEDB46}" srcOrd="5" destOrd="0" presId="urn:microsoft.com/office/officeart/2005/8/layout/vList2"/>
    <dgm:cxn modelId="{B2FA1E97-188D-41C1-80A2-102393130C9D}" type="presParOf" srcId="{EAB83205-46F6-4F0E-8FB8-17E15EC7DE28}" destId="{1C8372A6-E3F9-45D8-9EC4-8639F776AB47}" srcOrd="6" destOrd="0" presId="urn:microsoft.com/office/officeart/2005/8/layout/vList2"/>
    <dgm:cxn modelId="{B900EF33-596A-4AF3-A2F0-24351D3FB9EC}" type="presParOf" srcId="{EAB83205-46F6-4F0E-8FB8-17E15EC7DE28}" destId="{A59578BE-C76E-40A9-91E5-C6098991573E}" srcOrd="7" destOrd="0" presId="urn:microsoft.com/office/officeart/2005/8/layout/vList2"/>
    <dgm:cxn modelId="{39833BED-ED82-4A70-8C7F-921AB70AA34B}" type="presParOf" srcId="{EAB83205-46F6-4F0E-8FB8-17E15EC7DE28}" destId="{6B006AFE-D38C-4313-80C6-420DABBA10C5}" srcOrd="8" destOrd="0" presId="urn:microsoft.com/office/officeart/2005/8/layout/vList2"/>
    <dgm:cxn modelId="{C02BA499-C9C7-4BAA-A81C-4AEEEC7FF359}" type="presParOf" srcId="{EAB83205-46F6-4F0E-8FB8-17E15EC7DE28}" destId="{3CC6C2F6-9501-4AB1-8BA3-36BFA6907376}" srcOrd="9" destOrd="0" presId="urn:microsoft.com/office/officeart/2005/8/layout/vList2"/>
    <dgm:cxn modelId="{6BA315B0-2DF1-4C1C-A8EE-4E5BC98A36C0}" type="presParOf" srcId="{EAB83205-46F6-4F0E-8FB8-17E15EC7DE28}" destId="{13C66C1D-E42F-4BE9-8992-99869D948D6E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A3C9E-575C-4169-9496-4A83083E20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CB8C-6133-4F39-80B8-7386A4E36E06}">
      <dgm:prSet phldrT="[Texto]" custT="1"/>
      <dgm:spPr/>
      <dgm:t>
        <a:bodyPr/>
        <a:lstStyle/>
        <a:p>
          <a:pPr algn="ctr"/>
          <a:r>
            <a:rPr lang="pt-PT" sz="2800" b="0" dirty="0" smtClean="0">
              <a:solidFill>
                <a:schemeClr val="bg2"/>
              </a:solidFill>
            </a:rPr>
            <a:t>  </a:t>
          </a:r>
          <a:r>
            <a:rPr lang="pt-PT" sz="2800" b="0" dirty="0" err="1" smtClean="0">
              <a:solidFill>
                <a:schemeClr val="bg2"/>
              </a:solidFill>
            </a:rPr>
            <a:t>Key</a:t>
          </a:r>
          <a:r>
            <a:rPr lang="pt-PT" sz="2800" b="0" dirty="0" smtClean="0">
              <a:solidFill>
                <a:schemeClr val="bg2"/>
              </a:solidFill>
            </a:rPr>
            <a:t> role </a:t>
          </a:r>
          <a:r>
            <a:rPr lang="pt-PT" sz="2800" b="0" dirty="0" err="1" smtClean="0">
              <a:solidFill>
                <a:schemeClr val="bg2"/>
              </a:solidFill>
            </a:rPr>
            <a:t>of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labour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inspectors</a:t>
          </a:r>
          <a:endParaRPr lang="en-US" sz="2800" b="0" dirty="0">
            <a:solidFill>
              <a:schemeClr val="bg2"/>
            </a:solidFill>
          </a:endParaRPr>
        </a:p>
      </dgm:t>
    </dgm:pt>
    <dgm:pt modelId="{680BB2AA-B2B8-47FB-AA66-D624219AB86B}" type="parTrans" cxnId="{5A82078C-5E75-4C55-88F7-0026D01DE5DA}">
      <dgm:prSet/>
      <dgm:spPr/>
      <dgm:t>
        <a:bodyPr/>
        <a:lstStyle/>
        <a:p>
          <a:endParaRPr lang="en-US"/>
        </a:p>
      </dgm:t>
    </dgm:pt>
    <dgm:pt modelId="{6F41102A-38DB-432D-8E26-DC1F00454BB1}" type="sibTrans" cxnId="{5A82078C-5E75-4C55-88F7-0026D01DE5DA}">
      <dgm:prSet/>
      <dgm:spPr/>
      <dgm:t>
        <a:bodyPr/>
        <a:lstStyle/>
        <a:p>
          <a:endParaRPr lang="en-US"/>
        </a:p>
      </dgm:t>
    </dgm:pt>
    <dgm:pt modelId="{B89CBF8B-C47F-44FE-9C95-89103248CB32}">
      <dgm:prSet phldrT="[Texto]" custT="1"/>
      <dgm:spPr/>
      <dgm:t>
        <a:bodyPr/>
        <a:lstStyle/>
        <a:p>
          <a:pPr algn="ctr"/>
          <a:r>
            <a:rPr lang="pt-PT" sz="2800" b="0" dirty="0" smtClean="0">
              <a:solidFill>
                <a:schemeClr val="bg2"/>
              </a:solidFill>
            </a:rPr>
            <a:t>Social dialogue</a:t>
          </a:r>
          <a:endParaRPr lang="en-US" sz="2800" b="0" dirty="0">
            <a:solidFill>
              <a:schemeClr val="bg2"/>
            </a:solidFill>
          </a:endParaRPr>
        </a:p>
      </dgm:t>
    </dgm:pt>
    <dgm:pt modelId="{C44D9B0E-1B8A-4E7B-A92F-C96963B59775}" type="parTrans" cxnId="{73A58909-7D9E-4ABF-812F-E0363A9265F8}">
      <dgm:prSet/>
      <dgm:spPr/>
      <dgm:t>
        <a:bodyPr/>
        <a:lstStyle/>
        <a:p>
          <a:endParaRPr lang="en-US"/>
        </a:p>
      </dgm:t>
    </dgm:pt>
    <dgm:pt modelId="{91182069-E478-4703-BA8B-ABDB4DB0C582}" type="sibTrans" cxnId="{73A58909-7D9E-4ABF-812F-E0363A9265F8}">
      <dgm:prSet/>
      <dgm:spPr/>
      <dgm:t>
        <a:bodyPr/>
        <a:lstStyle/>
        <a:p>
          <a:endParaRPr lang="en-US"/>
        </a:p>
      </dgm:t>
    </dgm:pt>
    <dgm:pt modelId="{DDB71340-906B-4A94-946A-7BBE41AEE958}">
      <dgm:prSet custT="1"/>
      <dgm:spPr/>
      <dgm:t>
        <a:bodyPr/>
        <a:lstStyle/>
        <a:p>
          <a:pPr algn="ctr"/>
          <a:r>
            <a:rPr lang="pt-PT" sz="2800" b="0" dirty="0" err="1" smtClean="0">
              <a:solidFill>
                <a:schemeClr val="bg2"/>
              </a:solidFill>
            </a:rPr>
            <a:t>Employers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and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employees</a:t>
          </a:r>
          <a:r>
            <a:rPr lang="pt-PT" sz="2800" b="0" dirty="0" smtClean="0">
              <a:solidFill>
                <a:schemeClr val="bg2"/>
              </a:solidFill>
            </a:rPr>
            <a:t>’ </a:t>
          </a:r>
          <a:r>
            <a:rPr lang="pt-PT" sz="2800" b="0" dirty="0" err="1" smtClean="0">
              <a:solidFill>
                <a:schemeClr val="bg2"/>
              </a:solidFill>
            </a:rPr>
            <a:t>obligations</a:t>
          </a:r>
          <a:endParaRPr lang="en-US" sz="2800" b="0" dirty="0">
            <a:solidFill>
              <a:schemeClr val="bg2"/>
            </a:solidFill>
          </a:endParaRPr>
        </a:p>
      </dgm:t>
    </dgm:pt>
    <dgm:pt modelId="{622DD3F2-927A-4083-A3DB-7BA6AC954715}" type="parTrans" cxnId="{FED968BB-7628-46FA-B151-5FAA06577A27}">
      <dgm:prSet/>
      <dgm:spPr/>
      <dgm:t>
        <a:bodyPr/>
        <a:lstStyle/>
        <a:p>
          <a:endParaRPr lang="en-US"/>
        </a:p>
      </dgm:t>
    </dgm:pt>
    <dgm:pt modelId="{20D99C2D-8FCB-4C68-B7F9-671071E84F1C}" type="sibTrans" cxnId="{FED968BB-7628-46FA-B151-5FAA06577A27}">
      <dgm:prSet/>
      <dgm:spPr/>
      <dgm:t>
        <a:bodyPr/>
        <a:lstStyle/>
        <a:p>
          <a:endParaRPr lang="en-US"/>
        </a:p>
      </dgm:t>
    </dgm:pt>
    <dgm:pt modelId="{FC43688B-7387-495C-8C9C-1C40284C47B4}">
      <dgm:prSet custT="1"/>
      <dgm:spPr/>
      <dgm:t>
        <a:bodyPr/>
        <a:lstStyle/>
        <a:p>
          <a:pPr algn="ctr"/>
          <a:r>
            <a:rPr lang="pt-PT" sz="2800" b="0" dirty="0" err="1" smtClean="0">
              <a:solidFill>
                <a:schemeClr val="bg2"/>
              </a:solidFill>
            </a:rPr>
            <a:t>Healthy</a:t>
          </a:r>
          <a:r>
            <a:rPr lang="pt-PT" sz="2800" b="0" dirty="0" smtClean="0">
              <a:solidFill>
                <a:schemeClr val="bg2"/>
              </a:solidFill>
            </a:rPr>
            <a:t> </a:t>
          </a:r>
          <a:r>
            <a:rPr lang="pt-PT" sz="2800" b="0" dirty="0" err="1" smtClean="0">
              <a:solidFill>
                <a:schemeClr val="bg2"/>
              </a:solidFill>
            </a:rPr>
            <a:t>and</a:t>
          </a:r>
          <a:r>
            <a:rPr lang="pt-PT" sz="2800" b="0" dirty="0" smtClean="0">
              <a:solidFill>
                <a:schemeClr val="bg2"/>
              </a:solidFill>
            </a:rPr>
            <a:t> safe </a:t>
          </a:r>
          <a:r>
            <a:rPr lang="pt-PT" sz="2800" b="0" dirty="0" err="1" smtClean="0">
              <a:solidFill>
                <a:schemeClr val="bg2"/>
              </a:solidFill>
            </a:rPr>
            <a:t>work</a:t>
          </a:r>
          <a:endParaRPr lang="en-US" sz="2800" b="0" dirty="0">
            <a:solidFill>
              <a:schemeClr val="bg2"/>
            </a:solidFill>
          </a:endParaRPr>
        </a:p>
      </dgm:t>
    </dgm:pt>
    <dgm:pt modelId="{FF746242-A592-41F4-B16E-4C710F4A1CAB}" type="sibTrans" cxnId="{DA940A4F-9DA2-4D17-AE67-CC8743F514EF}">
      <dgm:prSet/>
      <dgm:spPr/>
      <dgm:t>
        <a:bodyPr/>
        <a:lstStyle/>
        <a:p>
          <a:endParaRPr lang="en-US"/>
        </a:p>
      </dgm:t>
    </dgm:pt>
    <dgm:pt modelId="{50D1AD7F-07C1-4327-A1C8-FF31F55A598E}" type="parTrans" cxnId="{DA940A4F-9DA2-4D17-AE67-CC8743F514EF}">
      <dgm:prSet/>
      <dgm:spPr/>
      <dgm:t>
        <a:bodyPr/>
        <a:lstStyle/>
        <a:p>
          <a:endParaRPr lang="en-US"/>
        </a:p>
      </dgm:t>
    </dgm:pt>
    <dgm:pt modelId="{7291FA25-34AF-4C39-8AE3-5133472C8987}">
      <dgm:prSet custT="1"/>
      <dgm:spPr>
        <a:noFill/>
      </dgm:spPr>
      <dgm:t>
        <a:bodyPr/>
        <a:lstStyle/>
        <a:p>
          <a:pPr algn="ctr"/>
          <a:endParaRPr lang="en-US" sz="2800" b="0" dirty="0">
            <a:solidFill>
              <a:schemeClr val="bg2"/>
            </a:solidFill>
          </a:endParaRPr>
        </a:p>
      </dgm:t>
    </dgm:pt>
    <dgm:pt modelId="{2D763055-7C3B-41D7-863C-1C5957D386D2}" type="sibTrans" cxnId="{0131C3A8-9325-4A4F-81E3-31B4C0E521FC}">
      <dgm:prSet/>
      <dgm:spPr/>
      <dgm:t>
        <a:bodyPr/>
        <a:lstStyle/>
        <a:p>
          <a:endParaRPr lang="en-US"/>
        </a:p>
      </dgm:t>
    </dgm:pt>
    <dgm:pt modelId="{AAE2C595-3B4F-4C3D-A446-FAE945210C91}" type="parTrans" cxnId="{0131C3A8-9325-4A4F-81E3-31B4C0E521FC}">
      <dgm:prSet/>
      <dgm:spPr/>
      <dgm:t>
        <a:bodyPr/>
        <a:lstStyle/>
        <a:p>
          <a:endParaRPr lang="en-US"/>
        </a:p>
      </dgm:t>
    </dgm:pt>
    <dgm:pt modelId="{31E43FF4-4A38-499D-B7FA-9EAF192493E8}">
      <dgm:prSet phldrT="[Texto]" custT="1"/>
      <dgm:spPr>
        <a:noFill/>
      </dgm:spPr>
      <dgm:t>
        <a:bodyPr/>
        <a:lstStyle/>
        <a:p>
          <a:pPr algn="ctr"/>
          <a:endParaRPr lang="en-US" sz="2800" b="0" dirty="0">
            <a:solidFill>
              <a:schemeClr val="bg2"/>
            </a:solidFill>
          </a:endParaRPr>
        </a:p>
      </dgm:t>
    </dgm:pt>
    <dgm:pt modelId="{87D28C53-30C1-4BC9-AA77-125299E1BA77}" type="sibTrans" cxnId="{8C15DD2D-84BB-4F80-AE5F-3E4685F974C5}">
      <dgm:prSet/>
      <dgm:spPr/>
      <dgm:t>
        <a:bodyPr/>
        <a:lstStyle/>
        <a:p>
          <a:endParaRPr lang="en-US"/>
        </a:p>
      </dgm:t>
    </dgm:pt>
    <dgm:pt modelId="{D75AC8B2-0647-477C-A9FF-6C6607C64A2B}" type="parTrans" cxnId="{8C15DD2D-84BB-4F80-AE5F-3E4685F974C5}">
      <dgm:prSet/>
      <dgm:spPr/>
      <dgm:t>
        <a:bodyPr/>
        <a:lstStyle/>
        <a:p>
          <a:endParaRPr lang="en-US"/>
        </a:p>
      </dgm:t>
    </dgm:pt>
    <dgm:pt modelId="{F605B42A-F206-48C6-9D33-097C39432046}">
      <dgm:prSet/>
      <dgm:spPr/>
      <dgm:t>
        <a:bodyPr/>
        <a:lstStyle/>
        <a:p>
          <a:endParaRPr lang="en-US" b="0" dirty="0">
            <a:solidFill>
              <a:schemeClr val="bg2"/>
            </a:solidFill>
          </a:endParaRPr>
        </a:p>
      </dgm:t>
    </dgm:pt>
    <dgm:pt modelId="{D19A91EE-266D-42C8-AA09-88E060235C07}" type="parTrans" cxnId="{EFDE9729-E714-4A1F-A4B0-08A0897C8114}">
      <dgm:prSet/>
      <dgm:spPr/>
      <dgm:t>
        <a:bodyPr/>
        <a:lstStyle/>
        <a:p>
          <a:endParaRPr lang="en-US"/>
        </a:p>
      </dgm:t>
    </dgm:pt>
    <dgm:pt modelId="{D946E4B9-AE9C-4A52-9D9E-5A6F17C9E8EA}" type="sibTrans" cxnId="{EFDE9729-E714-4A1F-A4B0-08A0897C8114}">
      <dgm:prSet/>
      <dgm:spPr/>
      <dgm:t>
        <a:bodyPr/>
        <a:lstStyle/>
        <a:p>
          <a:endParaRPr lang="en-US"/>
        </a:p>
      </dgm:t>
    </dgm:pt>
    <dgm:pt modelId="{EAB83205-46F6-4F0E-8FB8-17E15EC7DE28}" type="pres">
      <dgm:prSet presAssocID="{96CA3C9E-575C-4169-9496-4A83083E20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E00EDB-7618-47A5-994D-5B7425BC4D0D}" type="pres">
      <dgm:prSet presAssocID="{B80ACB8C-6133-4F39-80B8-7386A4E36E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88F22-1AF2-4561-B4FE-F140D8C1D6C0}" type="pres">
      <dgm:prSet presAssocID="{6F41102A-38DB-432D-8E26-DC1F00454BB1}" presName="spacer" presStyleCnt="0"/>
      <dgm:spPr/>
    </dgm:pt>
    <dgm:pt modelId="{7E61310B-F8C5-4968-A931-0A459DDB78A2}" type="pres">
      <dgm:prSet presAssocID="{DDB71340-906B-4A94-946A-7BBE41AEE95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FBE17-4146-48DA-9F96-A6D5C12AF27B}" type="pres">
      <dgm:prSet presAssocID="{20D99C2D-8FCB-4C68-B7F9-671071E84F1C}" presName="spacer" presStyleCnt="0"/>
      <dgm:spPr/>
    </dgm:pt>
    <dgm:pt modelId="{11E23635-4A35-4521-A511-CFAAF10703FD}" type="pres">
      <dgm:prSet presAssocID="{B89CBF8B-C47F-44FE-9C95-89103248CB3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3E068-68E4-4560-A3FA-2B6399CEDB46}" type="pres">
      <dgm:prSet presAssocID="{91182069-E478-4703-BA8B-ABDB4DB0C582}" presName="spacer" presStyleCnt="0"/>
      <dgm:spPr/>
    </dgm:pt>
    <dgm:pt modelId="{1C8372A6-E3F9-45D8-9EC4-8639F776AB47}" type="pres">
      <dgm:prSet presAssocID="{31E43FF4-4A38-499D-B7FA-9EAF192493E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78BE-C76E-40A9-91E5-C6098991573E}" type="pres">
      <dgm:prSet presAssocID="{87D28C53-30C1-4BC9-AA77-125299E1BA77}" presName="spacer" presStyleCnt="0"/>
      <dgm:spPr/>
    </dgm:pt>
    <dgm:pt modelId="{6B006AFE-D38C-4313-80C6-420DABBA10C5}" type="pres">
      <dgm:prSet presAssocID="{7291FA25-34AF-4C39-8AE3-5133472C898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6C2F6-9501-4AB1-8BA3-36BFA6907376}" type="pres">
      <dgm:prSet presAssocID="{2D763055-7C3B-41D7-863C-1C5957D386D2}" presName="spacer" presStyleCnt="0"/>
      <dgm:spPr/>
    </dgm:pt>
    <dgm:pt modelId="{13C66C1D-E42F-4BE9-8992-99869D948D6E}" type="pres">
      <dgm:prSet presAssocID="{FC43688B-7387-495C-8C9C-1C40284C47B4}" presName="parentText" presStyleLbl="node1" presStyleIdx="5" presStyleCnt="7" custScaleX="68345" custScaleY="99103" custLinFactY="84562" custLinFactNeighborX="460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A143A-8258-447D-952E-DC2D950C0828}" type="pres">
      <dgm:prSet presAssocID="{FF746242-A592-41F4-B16E-4C710F4A1CAB}" presName="spacer" presStyleCnt="0"/>
      <dgm:spPr/>
    </dgm:pt>
    <dgm:pt modelId="{76DAB3A4-83D9-4026-A4CB-D8FE33913551}" type="pres">
      <dgm:prSet presAssocID="{F605B42A-F206-48C6-9D33-097C39432046}" presName="parentText" presStyleLbl="node1" presStyleIdx="6" presStyleCnt="7" custScaleX="65958" custScaleY="99103" custLinFactY="-12302" custLinFactNeighborX="-496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716BE-558C-4560-A7E1-F122533595E1}" type="presOf" srcId="{DDB71340-906B-4A94-946A-7BBE41AEE958}" destId="{7E61310B-F8C5-4968-A931-0A459DDB78A2}" srcOrd="0" destOrd="0" presId="urn:microsoft.com/office/officeart/2005/8/layout/vList2"/>
    <dgm:cxn modelId="{BDCDCC18-F8AE-457F-A028-AAD1271DC2BC}" type="presOf" srcId="{F605B42A-F206-48C6-9D33-097C39432046}" destId="{76DAB3A4-83D9-4026-A4CB-D8FE33913551}" srcOrd="0" destOrd="0" presId="urn:microsoft.com/office/officeart/2005/8/layout/vList2"/>
    <dgm:cxn modelId="{5A80CC5A-CF37-45B0-886E-F7FA4479C2EF}" type="presOf" srcId="{96CA3C9E-575C-4169-9496-4A83083E2010}" destId="{EAB83205-46F6-4F0E-8FB8-17E15EC7DE28}" srcOrd="0" destOrd="0" presId="urn:microsoft.com/office/officeart/2005/8/layout/vList2"/>
    <dgm:cxn modelId="{5A82078C-5E75-4C55-88F7-0026D01DE5DA}" srcId="{96CA3C9E-575C-4169-9496-4A83083E2010}" destId="{B80ACB8C-6133-4F39-80B8-7386A4E36E06}" srcOrd="0" destOrd="0" parTransId="{680BB2AA-B2B8-47FB-AA66-D624219AB86B}" sibTransId="{6F41102A-38DB-432D-8E26-DC1F00454BB1}"/>
    <dgm:cxn modelId="{FED968BB-7628-46FA-B151-5FAA06577A27}" srcId="{96CA3C9E-575C-4169-9496-4A83083E2010}" destId="{DDB71340-906B-4A94-946A-7BBE41AEE958}" srcOrd="1" destOrd="0" parTransId="{622DD3F2-927A-4083-A3DB-7BA6AC954715}" sibTransId="{20D99C2D-8FCB-4C68-B7F9-671071E84F1C}"/>
    <dgm:cxn modelId="{DA940A4F-9DA2-4D17-AE67-CC8743F514EF}" srcId="{96CA3C9E-575C-4169-9496-4A83083E2010}" destId="{FC43688B-7387-495C-8C9C-1C40284C47B4}" srcOrd="5" destOrd="0" parTransId="{50D1AD7F-07C1-4327-A1C8-FF31F55A598E}" sibTransId="{FF746242-A592-41F4-B16E-4C710F4A1CAB}"/>
    <dgm:cxn modelId="{EBC195E9-D942-4468-8C87-2D1FD4CDD3A2}" type="presOf" srcId="{B89CBF8B-C47F-44FE-9C95-89103248CB32}" destId="{11E23635-4A35-4521-A511-CFAAF10703FD}" srcOrd="0" destOrd="0" presId="urn:microsoft.com/office/officeart/2005/8/layout/vList2"/>
    <dgm:cxn modelId="{68225CE4-F6B4-42F4-BDB7-9AD57AE56CF1}" type="presOf" srcId="{7291FA25-34AF-4C39-8AE3-5133472C8987}" destId="{6B006AFE-D38C-4313-80C6-420DABBA10C5}" srcOrd="0" destOrd="0" presId="urn:microsoft.com/office/officeart/2005/8/layout/vList2"/>
    <dgm:cxn modelId="{18916524-61BF-4288-B09E-3F7CEE7E866A}" type="presOf" srcId="{31E43FF4-4A38-499D-B7FA-9EAF192493E8}" destId="{1C8372A6-E3F9-45D8-9EC4-8639F776AB47}" srcOrd="0" destOrd="0" presId="urn:microsoft.com/office/officeart/2005/8/layout/vList2"/>
    <dgm:cxn modelId="{0131C3A8-9325-4A4F-81E3-31B4C0E521FC}" srcId="{96CA3C9E-575C-4169-9496-4A83083E2010}" destId="{7291FA25-34AF-4C39-8AE3-5133472C8987}" srcOrd="4" destOrd="0" parTransId="{AAE2C595-3B4F-4C3D-A446-FAE945210C91}" sibTransId="{2D763055-7C3B-41D7-863C-1C5957D386D2}"/>
    <dgm:cxn modelId="{EFDE9729-E714-4A1F-A4B0-08A0897C8114}" srcId="{96CA3C9E-575C-4169-9496-4A83083E2010}" destId="{F605B42A-F206-48C6-9D33-097C39432046}" srcOrd="6" destOrd="0" parTransId="{D19A91EE-266D-42C8-AA09-88E060235C07}" sibTransId="{D946E4B9-AE9C-4A52-9D9E-5A6F17C9E8EA}"/>
    <dgm:cxn modelId="{AAA7C1A7-B4C2-4A80-A9A6-46E4FF39A632}" type="presOf" srcId="{FC43688B-7387-495C-8C9C-1C40284C47B4}" destId="{13C66C1D-E42F-4BE9-8992-99869D948D6E}" srcOrd="0" destOrd="0" presId="urn:microsoft.com/office/officeart/2005/8/layout/vList2"/>
    <dgm:cxn modelId="{8C15DD2D-84BB-4F80-AE5F-3E4685F974C5}" srcId="{96CA3C9E-575C-4169-9496-4A83083E2010}" destId="{31E43FF4-4A38-499D-B7FA-9EAF192493E8}" srcOrd="3" destOrd="0" parTransId="{D75AC8B2-0647-477C-A9FF-6C6607C64A2B}" sibTransId="{87D28C53-30C1-4BC9-AA77-125299E1BA77}"/>
    <dgm:cxn modelId="{8DBF2486-031D-4972-B127-8A886BD2102C}" type="presOf" srcId="{B80ACB8C-6133-4F39-80B8-7386A4E36E06}" destId="{65E00EDB-7618-47A5-994D-5B7425BC4D0D}" srcOrd="0" destOrd="0" presId="urn:microsoft.com/office/officeart/2005/8/layout/vList2"/>
    <dgm:cxn modelId="{73A58909-7D9E-4ABF-812F-E0363A9265F8}" srcId="{96CA3C9E-575C-4169-9496-4A83083E2010}" destId="{B89CBF8B-C47F-44FE-9C95-89103248CB32}" srcOrd="2" destOrd="0" parTransId="{C44D9B0E-1B8A-4E7B-A92F-C96963B59775}" sibTransId="{91182069-E478-4703-BA8B-ABDB4DB0C582}"/>
    <dgm:cxn modelId="{C5F3D797-F051-4F85-8288-16340AE72955}" type="presParOf" srcId="{EAB83205-46F6-4F0E-8FB8-17E15EC7DE28}" destId="{65E00EDB-7618-47A5-994D-5B7425BC4D0D}" srcOrd="0" destOrd="0" presId="urn:microsoft.com/office/officeart/2005/8/layout/vList2"/>
    <dgm:cxn modelId="{0F68E2B8-8F0E-427A-817F-36F840A55093}" type="presParOf" srcId="{EAB83205-46F6-4F0E-8FB8-17E15EC7DE28}" destId="{30288F22-1AF2-4561-B4FE-F140D8C1D6C0}" srcOrd="1" destOrd="0" presId="urn:microsoft.com/office/officeart/2005/8/layout/vList2"/>
    <dgm:cxn modelId="{384732C3-437A-4BE7-A94A-324222D7A99E}" type="presParOf" srcId="{EAB83205-46F6-4F0E-8FB8-17E15EC7DE28}" destId="{7E61310B-F8C5-4968-A931-0A459DDB78A2}" srcOrd="2" destOrd="0" presId="urn:microsoft.com/office/officeart/2005/8/layout/vList2"/>
    <dgm:cxn modelId="{25594B21-1AE8-451F-BBED-993A403406C2}" type="presParOf" srcId="{EAB83205-46F6-4F0E-8FB8-17E15EC7DE28}" destId="{397FBE17-4146-48DA-9F96-A6D5C12AF27B}" srcOrd="3" destOrd="0" presId="urn:microsoft.com/office/officeart/2005/8/layout/vList2"/>
    <dgm:cxn modelId="{FAE08DAA-7E9E-4F35-B75F-1B8459DC4954}" type="presParOf" srcId="{EAB83205-46F6-4F0E-8FB8-17E15EC7DE28}" destId="{11E23635-4A35-4521-A511-CFAAF10703FD}" srcOrd="4" destOrd="0" presId="urn:microsoft.com/office/officeart/2005/8/layout/vList2"/>
    <dgm:cxn modelId="{A3B1D091-93DF-4B69-A312-F3538F9E1EA5}" type="presParOf" srcId="{EAB83205-46F6-4F0E-8FB8-17E15EC7DE28}" destId="{8943E068-68E4-4560-A3FA-2B6399CEDB46}" srcOrd="5" destOrd="0" presId="urn:microsoft.com/office/officeart/2005/8/layout/vList2"/>
    <dgm:cxn modelId="{FE5F4B34-537B-4396-A30D-EB34D8FD8EE6}" type="presParOf" srcId="{EAB83205-46F6-4F0E-8FB8-17E15EC7DE28}" destId="{1C8372A6-E3F9-45D8-9EC4-8639F776AB47}" srcOrd="6" destOrd="0" presId="urn:microsoft.com/office/officeart/2005/8/layout/vList2"/>
    <dgm:cxn modelId="{0BAF433B-FB20-4951-BF93-519400162B15}" type="presParOf" srcId="{EAB83205-46F6-4F0E-8FB8-17E15EC7DE28}" destId="{A59578BE-C76E-40A9-91E5-C6098991573E}" srcOrd="7" destOrd="0" presId="urn:microsoft.com/office/officeart/2005/8/layout/vList2"/>
    <dgm:cxn modelId="{8E21838A-3C84-44C4-9780-9680B45E789A}" type="presParOf" srcId="{EAB83205-46F6-4F0E-8FB8-17E15EC7DE28}" destId="{6B006AFE-D38C-4313-80C6-420DABBA10C5}" srcOrd="8" destOrd="0" presId="urn:microsoft.com/office/officeart/2005/8/layout/vList2"/>
    <dgm:cxn modelId="{1B5B0115-C963-4D68-9CBC-D800969AC472}" type="presParOf" srcId="{EAB83205-46F6-4F0E-8FB8-17E15EC7DE28}" destId="{3CC6C2F6-9501-4AB1-8BA3-36BFA6907376}" srcOrd="9" destOrd="0" presId="urn:microsoft.com/office/officeart/2005/8/layout/vList2"/>
    <dgm:cxn modelId="{7495B639-2CE2-4D0B-AE9A-50F7DCFF1037}" type="presParOf" srcId="{EAB83205-46F6-4F0E-8FB8-17E15EC7DE28}" destId="{13C66C1D-E42F-4BE9-8992-99869D948D6E}" srcOrd="10" destOrd="0" presId="urn:microsoft.com/office/officeart/2005/8/layout/vList2"/>
    <dgm:cxn modelId="{92E41BF1-43D7-4224-80A6-7E60F71ACF18}" type="presParOf" srcId="{EAB83205-46F6-4F0E-8FB8-17E15EC7DE28}" destId="{DDBA143A-8258-447D-952E-DC2D950C0828}" srcOrd="11" destOrd="0" presId="urn:microsoft.com/office/officeart/2005/8/layout/vList2"/>
    <dgm:cxn modelId="{BFC605B5-0FB0-474B-917E-DF468FD631CD}" type="presParOf" srcId="{EAB83205-46F6-4F0E-8FB8-17E15EC7DE28}" destId="{76DAB3A4-83D9-4026-A4CB-D8FE33913551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F04C4-5149-41C4-AFF6-CE0DAA6952F6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0FC35-FC5A-4DCB-8185-A93BDDAE8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84408" tIns="42204" rIns="84408" bIns="42204"/>
          <a:lstStyle/>
          <a:p>
            <a:fld id="{484999FD-B518-477A-9C2C-9D0BB15EE4D9}" type="slidenum">
              <a:rPr lang="en-US"/>
              <a:pPr/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84408" tIns="42204" rIns="84408" bIns="42204"/>
          <a:lstStyle/>
          <a:p>
            <a:pPr eaLnBrk="1" hangingPunct="1"/>
            <a:endParaRPr lang="pt-PT" smtClean="0">
              <a:latin typeface="Gill Sans" pitchFamily="8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12/5/2011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501254"/>
            <a:ext cx="4699489" cy="248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734607">
              <a:defRPr/>
            </a:pPr>
            <a:r>
              <a:rPr lang="pt-PT" sz="1700" dirty="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-29308" y="758429"/>
            <a:ext cx="9120554" cy="244078"/>
            <a:chOff x="0" y="0"/>
            <a:chExt cx="6382" cy="228"/>
          </a:xfrm>
        </p:grpSpPr>
        <p:sp>
          <p:nvSpPr>
            <p:cNvPr id="4" name="Rectangle 6"/>
            <p:cNvSpPr>
              <a:spLocks/>
            </p:cNvSpPr>
            <p:nvPr/>
          </p:nvSpPr>
          <p:spPr bwMode="auto">
            <a:xfrm>
              <a:off x="0" y="196"/>
              <a:ext cx="6159" cy="32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PT"/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430" y="0"/>
              <a:ext cx="1952" cy="228"/>
              <a:chOff x="0" y="0"/>
              <a:chExt cx="1952" cy="228"/>
            </a:xfrm>
          </p:grpSpPr>
          <p:sp>
            <p:nvSpPr>
              <p:cNvPr id="6" name="Rectangle 8"/>
              <p:cNvSpPr>
                <a:spLocks/>
              </p:cNvSpPr>
              <p:nvPr/>
            </p:nvSpPr>
            <p:spPr bwMode="auto">
              <a:xfrm>
                <a:off x="0" y="0"/>
                <a:ext cx="19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l" defTabSz="734607">
                  <a:defRPr/>
                </a:pPr>
                <a:r>
                  <a:rPr lang="pt-PT" sz="1400" dirty="0">
                    <a:solidFill>
                      <a:srgbClr val="FFFFFF"/>
                    </a:solidFill>
                    <a:ea typeface="ヒラギノ角ゴ Pro W3" pitchFamily="1" charset="-128"/>
                    <a:cs typeface="Arial" charset="0"/>
                    <a:sym typeface="Arial" charset="0"/>
                  </a:rPr>
                  <a:t>12 de Dezembro de 2008</a:t>
                </a:r>
              </a:p>
            </p:txBody>
          </p:sp>
          <p:sp>
            <p:nvSpPr>
              <p:cNvPr id="7" name="Rectangle 9"/>
              <p:cNvSpPr>
                <a:spLocks/>
              </p:cNvSpPr>
              <p:nvPr/>
            </p:nvSpPr>
            <p:spPr bwMode="auto">
              <a:xfrm>
                <a:off x="20" y="196"/>
                <a:ext cx="1667" cy="3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pt-PT"/>
              </a:p>
            </p:txBody>
          </p:sp>
        </p:grpSp>
      </p:grpSp>
      <p:sp>
        <p:nvSpPr>
          <p:cNvPr id="8" name="Rectangle 5"/>
          <p:cNvSpPr>
            <a:spLocks/>
          </p:cNvSpPr>
          <p:nvPr userDrawn="1"/>
        </p:nvSpPr>
        <p:spPr bwMode="auto">
          <a:xfrm>
            <a:off x="994997" y="1183481"/>
            <a:ext cx="7246326" cy="3049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5301" tIns="265301" rIns="265301" bIns="265301" anchor="ctr">
            <a:normAutofit/>
          </a:bodyPr>
          <a:lstStyle/>
          <a:p>
            <a:pPr marL="75761" indent="-75761" algn="l" defTabSz="734607">
              <a:lnSpc>
                <a:spcPts val="2014"/>
              </a:lnSpc>
              <a:buClr>
                <a:srgbClr val="5AA426"/>
              </a:buClr>
              <a:buFont typeface="Times" pitchFamily="80" charset="0"/>
              <a:buNone/>
            </a:pPr>
            <a:r>
              <a:rPr lang="pt-PT" sz="1900" dirty="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19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77" y="4438650"/>
            <a:ext cx="6740769" cy="53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13" descr="logoAC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514850"/>
            <a:ext cx="1195754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12/5/2011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gif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1.png"/><Relationship Id="rId9" Type="http://schemas.microsoft.com/office/2007/relationships/diagramDrawing" Target="../diagrams/drawing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1.png"/><Relationship Id="rId9" Type="http://schemas.microsoft.com/office/2007/relationships/diagramDrawing" Target="../diagrams/drawing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27584" y="1419622"/>
            <a:ext cx="7933690" cy="203835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Campaigns as a strategy for sustainable change : Portuguese experiences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Maria José Tiago - Portugal</a:t>
            </a:r>
            <a:endParaRPr lang="en-US" dirty="0"/>
          </a:p>
        </p:txBody>
      </p:sp>
      <p:pic>
        <p:nvPicPr>
          <p:cNvPr id="7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14296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643452"/>
            <a:ext cx="2089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Skopje, 29/30 November 2011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5. </a:t>
            </a:r>
            <a:r>
              <a:rPr lang="pt-PT" sz="2000" dirty="0" err="1" smtClean="0">
                <a:latin typeface="Verdana" pitchFamily="34" charset="0"/>
              </a:rPr>
              <a:t>After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due</a:t>
            </a:r>
            <a:r>
              <a:rPr lang="pt-PT" sz="2000" dirty="0" smtClean="0">
                <a:latin typeface="Verdana" pitchFamily="34" charset="0"/>
              </a:rPr>
              <a:t> date,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inspection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visits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were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conducted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on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companies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that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didn’t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sign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for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the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self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regulation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process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.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infractions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were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rigorousely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detected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sanctioned</a:t>
            </a:r>
            <a:r>
              <a:rPr lang="pt-PT" sz="2000" dirty="0" smtClean="0">
                <a:latin typeface="Verdana" pitchFamily="34" charset="0"/>
              </a:rPr>
              <a:t>.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14338" name="Picture 2" descr="http://t2.gstatic.com/images?q=tbn:ANd9GcSN10U6nBzZsFDzwDT5xTdhtIW8-ayuvzEj9QziboHhXVGKW5K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7854"/>
            <a:ext cx="2209800" cy="1457326"/>
          </a:xfrm>
          <a:prstGeom prst="rect">
            <a:avLst/>
          </a:prstGeom>
          <a:noFill/>
        </p:spPr>
      </p:pic>
      <p:pic>
        <p:nvPicPr>
          <p:cNvPr id="14340" name="Picture 4" descr="http://t0.gstatic.com/images?q=tbn:ANd9GcQ5r2dZUcECkH1xxhGmIgbSWrfIXP26Tdf9nwmoOsXxgwM8h7KL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507854"/>
            <a:ext cx="1872208" cy="1565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6.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Periodic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evaluation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just">
              <a:lnSpc>
                <a:spcPct val="250000"/>
              </a:lnSpc>
            </a:pPr>
            <a:r>
              <a:rPr lang="pt-PT" sz="2000" dirty="0" smtClean="0">
                <a:latin typeface="Verdana" pitchFamily="34" charset="0"/>
              </a:rPr>
              <a:t>      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results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.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10" name="Picture 4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5646"/>
            <a:ext cx="2572722" cy="2613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899592" y="1621125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Quantitative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evaluation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of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results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pt-PT" sz="2000" b="1" dirty="0" smtClean="0">
              <a:latin typeface="Verdana" pitchFamily="34" charset="0"/>
            </a:endParaRPr>
          </a:p>
          <a:p>
            <a:r>
              <a:rPr lang="pt-PT" sz="2000" dirty="0" err="1" smtClean="0">
                <a:latin typeface="Verdana" pitchFamily="34" charset="0"/>
              </a:rPr>
              <a:t>From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Oct</a:t>
            </a:r>
            <a:r>
              <a:rPr lang="pt-PT" sz="2000" dirty="0" smtClean="0">
                <a:latin typeface="Verdana" pitchFamily="34" charset="0"/>
              </a:rPr>
              <a:t> ‘98 to Jan ‘00</a:t>
            </a:r>
          </a:p>
          <a:p>
            <a:endParaRPr lang="pt-PT" sz="2000" dirty="0" smtClean="0">
              <a:latin typeface="Verdana" pitchFamily="34" charset="0"/>
            </a:endParaRPr>
          </a:p>
          <a:p>
            <a:r>
              <a:rPr lang="pt-PT" sz="2000" dirty="0" err="1" smtClean="0">
                <a:latin typeface="Verdana" pitchFamily="34" charset="0"/>
              </a:rPr>
              <a:t>Criteria</a:t>
            </a:r>
            <a:r>
              <a:rPr lang="pt-PT" sz="2000" dirty="0" smtClean="0">
                <a:latin typeface="Verdana" pitchFamily="34" charset="0"/>
              </a:rPr>
              <a:t> for </a:t>
            </a:r>
            <a:r>
              <a:rPr lang="pt-PT" sz="2000" dirty="0" err="1" smtClean="0">
                <a:latin typeface="Verdana" pitchFamily="34" charset="0"/>
              </a:rPr>
              <a:t>evaluation</a:t>
            </a:r>
            <a:r>
              <a:rPr lang="pt-PT" sz="2000" dirty="0" smtClean="0">
                <a:latin typeface="Verdana" pitchFamily="34" charset="0"/>
              </a:rPr>
              <a:t>: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Number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employees</a:t>
            </a:r>
            <a:endParaRPr lang="pt-PT" sz="2000" dirty="0" smtClean="0">
              <a:latin typeface="Verdana" pitchFamily="34" charset="0"/>
            </a:endParaRPr>
          </a:p>
          <a:p>
            <a:pPr marL="1828800" lvl="3" indent="-457200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marL="1828800" lvl="3" indent="-4572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Monthly</a:t>
            </a:r>
            <a:r>
              <a:rPr lang="pt-PT" sz="2000" dirty="0" smtClean="0">
                <a:latin typeface="Verdana" pitchFamily="34" charset="0"/>
              </a:rPr>
              <a:t> Social </a:t>
            </a:r>
            <a:r>
              <a:rPr lang="pt-PT" sz="2000" dirty="0" err="1" smtClean="0">
                <a:latin typeface="Verdana" pitchFamily="34" charset="0"/>
              </a:rPr>
              <a:t>Security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contributions</a:t>
            </a:r>
            <a:endParaRPr lang="pt-PT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15232966"/>
              </p:ext>
            </p:extLst>
          </p:nvPr>
        </p:nvGraphicFramePr>
        <p:xfrm>
          <a:off x="107504" y="1419622"/>
          <a:ext cx="7630672" cy="3200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07668"/>
                <a:gridCol w="1907668"/>
                <a:gridCol w="1907668"/>
                <a:gridCol w="1907668"/>
              </a:tblGrid>
              <a:tr h="967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Entities</a:t>
                      </a:r>
                      <a:r>
                        <a:rPr lang="en-GB" sz="20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Companies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Date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</a:t>
                      </a:r>
                      <a:r>
                        <a:rPr lang="en-GB" sz="2000" dirty="0" smtClean="0">
                          <a:effectLst/>
                        </a:rPr>
                        <a:t>of employees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Social security contributions </a:t>
                      </a: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in </a:t>
                      </a:r>
                      <a:r>
                        <a:rPr lang="en-GB" sz="1600" dirty="0">
                          <a:effectLst/>
                        </a:rPr>
                        <a:t>$</a:t>
                      </a:r>
                      <a:endParaRPr lang="pt-PT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(1€ = 200.48$)</a:t>
                      </a:r>
                      <a:endParaRPr lang="pt-P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</a:tr>
              <a:tr h="368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50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October 1998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19.101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715.469.000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  <a:tr h="368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50</a:t>
                      </a:r>
                      <a:endParaRPr lang="pt-PT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January 1999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20.361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757.159.000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  <a:tr h="368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50</a:t>
                      </a:r>
                      <a:endParaRPr lang="pt-PT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October 1999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20.702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878.609.000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  <a:tr h="368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January 2000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22.768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974.675.000</a:t>
                      </a:r>
                      <a:endParaRPr lang="pt-P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graphicFrame>
        <p:nvGraphicFramePr>
          <p:cNvPr id="12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1608866"/>
              </p:ext>
            </p:extLst>
          </p:nvPr>
        </p:nvGraphicFramePr>
        <p:xfrm>
          <a:off x="179512" y="1419622"/>
          <a:ext cx="7915490" cy="350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755576" y="1417875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Qualitative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evaluation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of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results</a:t>
            </a:r>
            <a:endParaRPr lang="pt-PT" sz="2000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Positive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outcomes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pt-PT" sz="2000" dirty="0" smtClean="0">
              <a:latin typeface="Verdan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Prevention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professional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risks</a:t>
            </a:r>
            <a:endParaRPr lang="pt-PT" sz="2000" dirty="0" smtClean="0">
              <a:latin typeface="Verdan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Job’s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quality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quantity</a:t>
            </a:r>
            <a:endParaRPr lang="pt-PT" sz="2000" dirty="0" smtClean="0">
              <a:latin typeface="Verdan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Increase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Social </a:t>
            </a:r>
            <a:r>
              <a:rPr lang="pt-PT" sz="2000" dirty="0" err="1" smtClean="0">
                <a:latin typeface="Verdana" pitchFamily="34" charset="0"/>
              </a:rPr>
              <a:t>Security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contributions</a:t>
            </a:r>
            <a:endParaRPr lang="pt-PT" sz="2000" dirty="0" smtClean="0">
              <a:latin typeface="Verdan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Increase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tax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payment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by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companies</a:t>
            </a:r>
            <a:endParaRPr lang="pt-PT" sz="2000" dirty="0" smtClean="0">
              <a:latin typeface="Verdan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Healthy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competition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between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companies</a:t>
            </a:r>
            <a:endParaRPr lang="pt-PT" sz="2000" dirty="0" smtClean="0">
              <a:latin typeface="Verdana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Social </a:t>
            </a:r>
            <a:r>
              <a:rPr lang="pt-PT" sz="2000" dirty="0" err="1" smtClean="0">
                <a:latin typeface="Verdana" pitchFamily="34" charset="0"/>
              </a:rPr>
              <a:t>cohesion</a:t>
            </a:r>
            <a:endParaRPr lang="pt-PT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467544" y="2211710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6"/>
                </a:solidFill>
                <a:latin typeface="Verdana" pitchFamily="34" charset="0"/>
              </a:rPr>
              <a:t>Risk prevention campaign for agriculture and forestry sector</a:t>
            </a:r>
            <a:endParaRPr lang="en-US" sz="2400" b="1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73730" name="AutoShape 2" descr="data:image/jpeg;base64,/9j/4AAQSkZJRgABAQAAAQABAAD/2wCEAAkGBhQSEBUUEhQUFRUUFhUWFRYUFxQXFRUYFhQVFBQUFRgXGyYeFxkjGRgXIC8gIykpLC0sFR4xNTAqNSYrLCkBCQoKDgwOGQ8PGiokHyQ1LiwqLy4vLCwsLCwtLCwsLCosLiovLSosKSwsNCosNSwpLSwsLC8sKSwsLCwsLCwtLP/AABEIAOEA4AMBIgACEQEDEQH/xAAcAAEAAgMBAQEAAAAAAAAAAAAABQYCAwQHAQj/xABIEAACAQIDBQUEBgYGCgMAAAABAgADEQQSIQUGMUFREyJhcYEykaGxBxQjUsHRQlNiktLhFRYkQ3KiM0SCk6OywtPw8Rdjw//EABoBAQACAwEAAAAAAAAAAAAAAAADBAECBQb/xAA2EQACAQIEAQoGAQMFAAAAAAAAAQIDEQQSITFBBRNRYXGBkbHR8BQiMqHB4ZJCovEVI1Jicv/aAAwDAQACEQMRAD8A9uiImDIiIgCIiAIiIAiIgCIiAIiIAiIgCIiAIiIAiIgCIiAIiIAiIgCIiAIiIAiIgCJqw2JFRcy8LsB45WK394mwsL25nh6cZlpp2MKSaujVi8alIZqjqgJABY2FzykXS3voNVNNS5OtiqMwYjiFy3J93KSeNpsyEJlDciwuF/atzMhcLuTRVFBLlwc3aKcrX04dALSxSVHK+cvfqKGJlis6VBK3G/l7XeWBWuAeuuuh9x4T7NdCkVUAszW5tlufPKAPhNkrsvq9tThxeOy4ijT4CoKvqVVSB8T7plhdpCrUdUsVp6Mw4Fz+ip52HHzEit4N1TXsUqMDmJs5ZlFwAcvNeA0GmnKSmx8B2NIU7KMvNb979o34E9NZYkqappp6/vcoQliHXlGStHe+99ErdWuv2O2IiVjoCIiAIiIAiIgCIiAIiIAiIgCIiAIiIAmNQ2B62NvdMpw7Q2PTrFWbMGT2XRirL4jl8JtG19SOo5KPyK77bepAbtbyUqeDAqNZqZYZeLNclhlHPjb0knu9VeuWxFQZQ/dpL91Abk+JY21/ZHK0rlLcasK2oR6YN+8xXOL+ybAlSZeMITkW6dmbWyXBC20ABGlrS/inSV3Td3Lfq6vfYcXk5YieWNdWUFZKz1tpdvbTh48DbE11q4XxJ4AcTNfYFtah/wBkaAefWcSpiLSyU1mlx4Jdr/Gr6j0CjxZk+LQfpD01+Ux+vp4+4zE4qmvD4D8Zj/Sa9D8Jzp4/K7SrQXYm/vm9CVU/+rPtfEsR9lkY9GJB9BIivtyuhsyqD0Kn4d7WTAq0342v46H3z5icLdbMM69D7Q8VM6OGxqtmkozj0x4dq1+zZTr0Jy+iTT6HsRCbztzRT5Ej8510d5aZ9pWX3EfDX4SI2js00yCDmRvZb8D4zincjSo1YqUdn0HHeJr0pZZPxLrh8aj+wwPhz93GbpRAZI4TbtRNCc46Nx9Dx995FPCv+llmnygnpNFqiceB2qlXQGzfdPH06zslSUXF2Z0ozjNXixERNTYREQBERAEREAREQBERAEREATGpUCgk8plObFd5lTlxPkJWxVV0qbcd3ou16I2irvUURYGo/E/AcgJw4jFFz0HIfnOjaVXgvqfwmGBw2Y3PAfEzy+LlUrVVgaD0/qfS923737i1CyXOSNVHBs2oFh1MyqYBgL6HynRi8dY2XjzP4CaqG0Dfvaj5SKVDk6nLmJSk5bOWlk/fb2mylUazI00sMzC4HynRhMUVOVuHDyP5TusFBPmTIQmZxFH/AEp05U5PM736Gl6mIy526exI4ikAbH2H0PgeokBicPlYqeXx6GWCqc1G/gD7uMjdqLdUfn7J9OH4ybHxV81PTRTj2N2a7nZrouyJK617CKNETW2H6ToiV8PyzjKG0210PXz18GV6mCo1N427NDjIIPSTOzd4CLLV1HJuY8+vnxnCVvNL4fpPU4Pl/D4q1PELK+nh48O/TrObPB1sO89F3XvxLorAi4NweBE+yqbK2saRsblDxHMeI/KWmnUDAEG4OoInTqU3B9RaoV41l18UZRESIsCIiAIiIAiIgCIiAIiIAnOg+1bwUD3zomhRaqfFQfcbSniVeVP/ANfh/mxvHiR2La7t5/LSSNPuU/IX9eMjsUvfbz+eskavepac1nneTrqtiZ/1K9vF/mxZqfTFcCJJiJvwdDM3gNT+U87RpSrVFTjuyzJqKuzuxbWpnyA98ipIbTfQDqb+7/3OXC4fMfAcfynb5XUq+MVGGrSS/JBRtGGZnYRah6fM/wA5wYgf2c+Dj8p17SrcFHmfwE59p9ygBzLD8TLGISlVnGO1OGXv9+RGvpu+LIiJjnjPPPmxlE+ZozQDGpSv5zq2PtI0myv7B/ynr5dZz3mLqDPQcl8sSw/+zW1p/ePWurq8OuhiMLmfOU9JefaXGJFbAxhZCjcU4eK8vdw90lZ6524O64dYhPPG4iImDcREQBERAEREAREQDTjMR2aMx5D3nkPfI/ZGLzoCTdkJVvJtQf8AzoZq3mxNlVOpzHyGg+PykRs/H9k+Y6qdGHUH8ZLUoKeHk27cU+i2pz5YlxxKjw28SxbSo6hvQ/hPuBxYAyt6H8Jvo1VZQLhlYd08mH5zlr7PI9nUfH+c8jiKVahX+Mwyvf6l59z3uu3Y7UXGUcku46HwCE34eRFp8TFIpCrw5nl/PzkaRbjE5z5VVOWajSUHx4t9WysmS8zdfM7kxWw6ta/Kaa2LVBZLX8OA/ORwF9J14bAE6toOnM/lLkeUK2Lk1hqSjJ7y3+9lY0dOMF8z06D5g8MWOZuHzMjt4sZeoEH6A18z/K3vkttPaK0Kd9L8EXqfyEpj1ySSdSTcnqTM4uEMJQ+Gg7yesn79+Jom5vMzf2kt+DwKrTClQbgZrgakjWVLZmG7WqqcjqfIan8vWWra2YUGyGxA5dBxHuvJOSaShCpWlG6S083+DWo9Uir1XGY24XNvK+kkNh4ZajNm1sAQPM25SE7Sd2xa7CsoQ+0bHpbifgJysLl5+LlG6vt2kklod22sEKbKV0DX06ESO7SWHeHCZqWYcUubdRz/AD9JVc8n5Tw6pYh5VZPVe+01g7oltjVrVl8br7xf5gS0SmbKf7en/iEuc7nIs5Og4t7PQiqJJ6CIidsjEREAREQBERAERBMAqW26+au37NlHpx+N5D4yraw9Z2VHzMT1JPvN5C4mvdz5292kj5brczhFTW8tO7j6d5ysBDnsQ6j4a+hLbJ26aPdIzUzxXp4r0MtmC2kKgvSYOOanR1855z2kySsQbgkEcCDYieRo4qdPTXu0a8011NNHoHFM9MbGL+kpHmLzH6xS6D93+Uo9DejEKLdoSP2gG+JF5u/rhX6oP9gS38c3u0+2F39pLyRrk93/AEXZK4/RUnyFh8ZH7R3iSlcXDP8AdU3A/wATSnYrbtapo9RiOg0HuW004OgajhFtc8MxAB8LnnEuUaj+Wnv2JeCV/u32Dm1xOrGbQaq5Zzc/ADoByE0553Dd91Wq1Xu9mtwOOcn2bHpf8pEl9bTmVaVSLzVN307kia4Fi3TF658Eb5qPxluq08ykdQR7xaUjdGqfrIA5q1/K1/naXasxCkjiASPO2k9HyVb4Z9rK9X6ih/0dVzZezfMOWUn1kpuvg37XOVYKFbUiwJNhbX1nCN8K973Tyy6efG8kt3NvVa1bI5BGVj7IB0tbh5zl4WnhlXjlcnrpou7iSSzWZYMet6VQdUb/AJTPPxUl82u5GHqkcQjfLX4XnneeTctK84dhilsyY2DriafmT7lJl3lN3Pp5q5b7qH3sQB8Ly5S9yPDLQb6X+jSruIiJ1yIREQBERAEREAT4wuJ9iAUDENlVj90H3j+crvaS2b54M0wzD2XIPkSRmH4+spmecjl2pzlSCW1r+L/RFybR5uM773t4f5O/A089RFPAsMx6LxY+i3PpL+N0MNb2Drzzvp8ZRtjhCtie9VqU6IGmiF1Z2PnYL6melHaVMCocwtSzZ7alcoDHTwBHykHJ1Gm4t1En295dqt30I/8AqhhtO4dP23189ZFbe3PAQvh76alCSbjqpOt/D/wzWG3mw9R1RKgZnvYANyBOtxpwnTW2tRUKWqIAzZQ1xlJ6XGgPnL88PhakGko9qsRqUkzyztJJbAUtXAFIVRY5kOUaHnc6Ag2MsG8W7VBUqYgFxwYqpXKbkXy9L3468TpKfs56faDts4TmUtmXodQbjwnBnh5YeqlL35lhSUloW+olRKmRe6DVpdnnbOKWYMGU6kEjiByzAyM23QxLl3qi6U2K5u4q6G1xwLX9ZhSWlSWqwdqtHPSKFRYmoM9gwNrEcfEW6zn29tGnUC9nWxFTmRVPdB5kePkLSxVcXTabt1XXS+5rsNEtTo3RqH62luYe/lkJnoTDQyg7h0M2JZvuIfexyj4Xl0w+0A/akEZaTFb+KqGf3E29J0OTPlo68W/Ijq/UeYB5YtyDfEN4U2/5klV7SWLcXEWxRH3qbAeYKt8gZxMGkq8O0nn9LLhvAT9Vq2+4fdz+F55v2k9FXECuMRQJ1QlT/hdbqfmPSeaUVLMFXVmIAHiTYfGXeVVnlGS614MjpbMvu5WFtRZz+m2nkunzzSwzRgcIKVNKY4IoHnbifU6+s3zuYelzVKMOggk7u4iIk5gREQBERAEREAREQDm2ls9K9Jqb+yw5cQeIYeIMo5+jitf/AEtK3L2/lbSegzGqpKkKcpsbG17Hkbc5WrYanWd5rY3jNx2KPgPo/qpVR2qUyFdWIGa5CsDYXHhOjB7k1kriq1ZGuxLizXdWJzqT4gmSK0dpX/0mE8O7U99rTclDH86uF/3VU/8AUJVjhqStaEvfebuculEZs/cRqWIWotUZVLFRlOYAhgut7XFx7owu4rClUpvWDB7MtlPcqD9PVtbgkHr6SaShi+dXD+lGp/3ZvSliOdSj6UX/AO7JY4Wl/wAHx49Pea530kYu7lT6o2GesrA2CsUN0AIIW2bWxGnSQ5+jduVcetM/xy4LTq83T0psP/0m1Q3Mj0Uj/qM2lhKU7Zo7ab/swptbMp43DqCi9MVUJZ0a+VgLItQW/wA/wnGfo7rfraX+f8pf4mr5PoPh9zPOyK5unu5UwrVDUZDnCgZS3Ik63A6z5sLZFalhq9OqBmcuVswOYtTsdeWo59ZZIkscNCKSXC/3NXNs8rbdbFj+4b0Kn5GTO52w66YkPUpsiqrC7aXJFgAOcvcStT5NpwmpJvQ3dVtWKxsOi4xmMqMrAX7twQGszWy9dF5dZE7jbIZqxrVFIFP2QwIu7Dx6D5iX2JL8HG8W3s2/F3MZ9xERLpGIiIAiIgCIiAIiIAiIgCIiAcm09l08RTNOqtweHIqfvKeRnlG9G7GKwZLLepR5VFuMvhUF+6fHgfhPYp8ZQRYi4OhB4EdDK9bDwq6tam8ZuJ+fv6SrdW/eb84/pWr1f9556htn6NqNRi9EtTPHItshP7Nx3fLh5Sl43Y9Gi+Ss1ek3R0GvipUEMPETnvCzW6j428yR14rg+5X8iD/pip1f95pvpb0114Vao8qrj8ZJLgMIf9YPqLfMTYNjYc8MSPen5zMcJPgo9016kbxdNbp/xfocSb9Yof31X1e/zE6E+kXFj++f1FM/NZu/q7RPDEL/AMP+KfDuxS/Xp7k/ikqwlfgv716mvxlDp/tfofB9JeL/AFp/cpfwzP8A+TcV+s/4dL8prO69P9fT9y/xzBt2aX6+l/l/ih4fELg/5r1CxVB8fs/Q3H6S8V+tP+7pflMD9I2K/XP+5S/hmg7vUR/rFH4fxSw7p7g06ris7JUpKdAAbOw5XJ1UHj14dZpzNZuzb/kvUkVak9vJ+hadyfrD0e2xFRz2gHZo1hZeTkAcTy8POWSInShDJHKRt3dxERNzAiIgCIiAIiIAiIgCIiAIiIAiIgCc+N2fTrIUqorqeTAEeY6HxE6Ihq+jBQds/RUjXbC1Ch+5Uuy+QYd4et5Sdq7q4rD37Si2Ufpp3087rw9bT3SJSqYKnLbQljWktz86Z4zT3jaG7GFr61aFNj962Vv3lsfjK/i/opwrew1Wn5MGH+cE/GU5YCa2aZMq8eJ5Pmn3PPRH+h8X0xRt40gT8HEl9kfRjhaJDVM1dh9+wT9wcfUmaLBVW9VYy60Sn7m7lvi2FSpdaAPHgan7KeHVvdrw9coUVRQqAKqgAACwAHAATJVAAAFgNABwA5AT7OrQoRoqy3K05uTEREnNBERAEREAREQBETjqDLUzNmsSApDGy6WysvQnn4yOpPIk7frrMo7Ikdh8d3mLE5WBYXBFgvIE8brY6TZs6uTcNe/tagj2uIF+QNx7pBDFwm0lxv770Mp2xI3Bn+14j/DQ+VSRGMr/AFXEvWxJqlGLGlUSoxphRRJOHqUr2B7rMGsbki5BllyFi0xKrhd+e0sq4djUZ0VVDjKc6VGF3KgAr2ZzCxtcWvM6u9qt2dhUSzIa1in2ZzuhovcG+tOpe1jZRbiJjOhlZZ4kAu8lQrTP1Y3r27BTVS7Aq1Qmpp9nZBfTNxA4zoG8QGGeq1Ng1JjTalcFu0zKgQNwIJZbHo3KZzIWZLxKW287UMRXNWlao7UFVO0ugtSdi2cLwtYeze59ZM4veL+w/WEVgzqBTRgS3aMciqVGps3S9wNJhTQysm4lU2JvCwpJQVXrV1Z6f2l6RanTCstapnGZbo9McCSxPLWdq70NfM1BhTSotKo+dCUqMVUgLxZFdgpYeJAIEypoWZPRKwN9G7MO2HYB6fa0++DdRUp02L5V+zA7RWJ17t+YtMae/aGqidmTmNIOVdXymrYjJkBFRQGUlgRoeBsZjPEZWWmJQ93NsPRGYoXp9lgg7ZxdM+ZAQp9rUgnhp1ktU3zKp2hoN2b06tSk2dbutIX1W3cLCxGp0OtuEKasZyss0Svf1qdXK1aBQJUp06jCorZTVUNTIAF2FiL8LX0vOTC7/CoO7QYljS7MZh3u1qCmockWRhdSRroeJtGeJjKy2RKnV3vqCst6JChayOgdCTWWtRpIFJAuL1FF9NKtz7MnNm7UNRqiVKfZVKeUsMwdSr5srKwAuO6w1AsVmVJMWZIRKVs/e7LUrVanaNTqq1SipR1t2bCmiIXAVjUQo+hsDmkm+9FRX7I4Y9rnpoFFVCp7SnVqBs9tFApG+l/PnhTRnKyxRKxsXb1RksqNVYfaV2eoqinnqOAlMWNwFQkDTQDUkzm21vG1TCm9Jqa16Zag+dSWAyvZgNabFO8Brpe9jpGdWuMrLhEg8LvIXq0x2JFKrUq06dTOuppioSSlrqD2bW8tbScmydzWwnPVwKsSTfXiLkC9rXt1nRE1nCM1aSuDXVwysACNFII8LcJkaYLBuYBHobX+QnxawLFQdVAJHTNe3ymcKMHqkv8AHoDjw+DK16tQ2s4pAde4HBv7xOapuzQaoXYMwYsxpl3NLO6lGfs75cxUkX8SeOskqNYMoZTcEXBhKwIJB0BIPhlJB+Uz8r8xcjsJu3RpsrDtGZCpU1KlRyuVXRVGY+yBUbTxvNh2DRuxyC71VrNx1dVCgnwsOHDU9Z0nGrkD3OVrWsCb34aAXmVLEhjbUEC9mBBt11mqlDZNGbsgMFulYuKjv2alfqwWtVLUAoYdxjbLcEC2ulxciwEquw6QoNQyko1y12YsxY5i5cnMXza5r3uBOwVe9lsdBcm2g6C/M+U+iqCSOYsT63sfgfdMrKLshxulR1N62csG7Xtana5lUoCHvcd0kW4W5Tup7IpgUlANqJzUwWY2bKy5mue8bM2pvqbzqSoDexvY2PmOIgVRmK8wAT5EkD5GZ+UXI7Hbu0qtXtTnWrYAPTdkYAZuhtwYg9RboJgm69EOG+0NirlTUqFHdLZarqTZ37oNzxIBNzJaJnKhdkXU3bolKaDOvZJkplKjqyjMjaMDcm6Lx6eM10d06CFcodQuUlRUqBKhQ5laot7OwOtzx0ve0mIjKhdkZT3coKhQKcrCkCMzcKJzU9b8j75oO6GHN7ioQVqKFNSpkRantrTW9lB8OHKTURlQuzirbGpMzMy3LvTqNqbFqQUIbdO6NOc5cPutQQi3aHIUKBqlRhTFNg6KgJ7qggaeAHASXmD1gCoJ1YkAdbC5+Ew8q1YuyPrbt0GzZkJz9pfvN/ePTdiLHQ5qaEEcMukyobBpLTqJ327YEVHd2aowylQM5NxYEgWta5kjMWe1tDqbaC/qeg8YslqLkbtvYSV6HZ5V7g+yzZsqsEKLfIQctiRYGcWw92TTqNVrHM5dGX7SpUsUp1KeZncAtcVGFrWFhxOssMRlV7i72IkbsUQQU7RLCxyVHXOM7OFex7wBZvRiOExXdLDgEWcrlKqpqOVpqxBZaQJ7gNhw5C3DSSi4gEKeT2y+NxcfCbISi9hdkXR3borVFUZ7qzui9o/Zo1QN2hVL5RfMT66WkpETKSWxgTXXqEKSoLHkBzPK/QeM2RDV0CPoYR0ZWJDE3D5Rb2tcxJOtiAPAGbcarPZF0B1ZiDa33NCLk/LznXEiVGKi4q9n7+4OGgXp3Uqzi5IKBQO9qRYt96/vE1/V6hUJYLmLO5Oq95iwpixF/Hy8ZJRNeYVrXdvx0AjWoOEyf/YpDAC1i2c6X0s1/S07aOHC34knix1J6eQ8BpNsTeFGMXcHBToOKjm2rGwY2yhNLWF7k6cDYfG+3FowZWQXOqm/Q8GPkdfImdUTCopJq76QRtXCOLKoJC5SCWygnNmcm2pY8OFhczJ+1BchO8wWxBWygAi2trtqTwtrJCJr8OuDa8PQEWcI4AyF1u47pbNlW2rNqdb62vadWKBSi9ibhTYkkm54a+c6p8ZQRYi46GFQUU1HiCMOHqgki+uUNYguwuczDXKnGw6CfTSrBVUADv3uGLWBJPPkNOPG0k4mvwyWzYI2ph6mbQMQpUqWc6jQtz1Ym41FgB4zorh8nUki4Qi4XmFJtc+OnEzqibqglezeoOXB4YqLktzIXNcKCdB42E5nw1R71NAdCiEd4BTcLe9gW56c7cpJxDoRcVHgvfvgCHrB2JYDUrVKWbW2UKgFtBxB8/ITqam6FT3345gDpcjSwJACjX4cZ1pRUEkKATxIABPn1mc0jh7XbbuCNyVMr2Uiowa5Ld3S+UJrxsRY6ePSbKlKqcxFhmXKAxN1tfXTQk366WHGd0TbmF0sEVUouzLYMoVGyrce0qhRcrwvmI48jwg4WoEJXOD9mLM1yxzDO7WJtpyB4LJWJr8LHV3ftWBro0sotcseZY3/APXkJsiJZSSVkBERMg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63500" y="-679450"/>
            <a:ext cx="139065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2" name="Picture 4" descr="http://2.bp.blogspot.com/_k2byoaNhpAs/ShKhb3UWyGI/AAAAAAAAAq4/PKMXv34ukDs/s320/Agricultura_trabalhad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4415" y="1635646"/>
            <a:ext cx="337443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379040" y="11811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dirty="0" smtClean="0">
                <a:solidFill>
                  <a:schemeClr val="accent6"/>
                </a:solidFill>
                <a:latin typeface="Verdana" pitchFamily="34" charset="0"/>
              </a:rPr>
              <a:t>Risk prevention campaign for agriculture and forestry sector</a:t>
            </a:r>
            <a:endParaRPr lang="en-US" sz="2000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915816" y="1628095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Agriculture is one of the most dangerous human activities, among the </a:t>
            </a: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main economic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activities</a:t>
            </a:r>
          </a:p>
        </p:txBody>
      </p:sp>
      <p:sp>
        <p:nvSpPr>
          <p:cNvPr id="13" name="Rectângulo 9"/>
          <p:cNvSpPr>
            <a:spLocks noChangeArrowheads="1"/>
          </p:cNvSpPr>
          <p:nvPr/>
        </p:nvSpPr>
        <p:spPr bwMode="auto">
          <a:xfrm>
            <a:off x="683568" y="3212271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Health is a precious resource that must be preserved and should not be affected by accidents caused by human or mechanical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failures</a:t>
            </a:r>
          </a:p>
        </p:txBody>
      </p:sp>
      <p:pic>
        <p:nvPicPr>
          <p:cNvPr id="14" name="Imagem 7" descr="Imagem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80" y="1491630"/>
            <a:ext cx="15029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755576" y="1491630"/>
            <a:ext cx="71278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Verdana" pitchFamily="34" charset="0"/>
              </a:rPr>
              <a:t>Summary</a:t>
            </a:r>
            <a:r>
              <a:rPr lang="en-US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</a:p>
          <a:p>
            <a:pPr algn="ctr">
              <a:defRPr/>
            </a:pPr>
            <a:endParaRPr lang="en-US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Verdana" pitchFamily="34" charset="0"/>
              </a:rPr>
              <a:t> Areas </a:t>
            </a:r>
            <a:r>
              <a:rPr lang="en-US" sz="2000" dirty="0">
                <a:latin typeface="Verdana" pitchFamily="34" charset="0"/>
              </a:rPr>
              <a:t>of possible intervention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</a:rPr>
              <a:t> Characterize the agricultural activity and its main problems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</a:rPr>
              <a:t> Defining priorities: what and with whom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</a:rPr>
              <a:t> Designing the planning of operations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</a:rPr>
              <a:t> Perspective the products expected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</a:rPr>
              <a:t> Some examples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</a:rPr>
              <a:t> Evaluate successes and failures</a:t>
            </a:r>
          </a:p>
        </p:txBody>
      </p:sp>
      <p:pic>
        <p:nvPicPr>
          <p:cNvPr id="9" name="Imagem 6" descr="Imagem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9622"/>
            <a:ext cx="7909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8"/>
          <p:cNvSpPr txBox="1">
            <a:spLocks noChangeArrowheads="1"/>
          </p:cNvSpPr>
          <p:nvPr/>
        </p:nvSpPr>
        <p:spPr bwMode="auto">
          <a:xfrm>
            <a:off x="3840773" y="2895600"/>
            <a:ext cx="157437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endParaRPr lang="en-US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17989" y="1387807"/>
          <a:ext cx="8641373" cy="3560207"/>
        </p:xfrm>
        <a:graphic>
          <a:graphicData uri="http://schemas.openxmlformats.org/drawingml/2006/table">
            <a:tbl>
              <a:tblPr/>
              <a:tblGrid>
                <a:gridCol w="4319954"/>
                <a:gridCol w="4321419"/>
              </a:tblGrid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 pitchFamily="80" charset="-128"/>
                          <a:sym typeface="Gill Sans" pitchFamily="80" charset="0"/>
                        </a:rPr>
                        <a:t>About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 pitchFamily="80" charset="-128"/>
                          <a:sym typeface="Gill Sans" pitchFamily="80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 pitchFamily="80" charset="-128"/>
                          <a:sym typeface="Gill Sans" pitchFamily="80" charset="0"/>
                        </a:rPr>
                        <a:t>what</a:t>
                      </a:r>
                      <a:endParaRPr kumimoji="0" lang="pt-P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 pitchFamily="80" charset="-128"/>
                        <a:sym typeface="Gill Sans" pitchFamily="80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 pitchFamily="80" charset="-128"/>
                          <a:sym typeface="Gill Sans" pitchFamily="80" charset="0"/>
                        </a:rPr>
                        <a:t>With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 pitchFamily="80" charset="-128"/>
                          <a:sym typeface="Gill Sans" pitchFamily="80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 pitchFamily="80" charset="-128"/>
                          <a:sym typeface="Gill Sans" pitchFamily="80" charset="0"/>
                        </a:rPr>
                        <a:t>whom</a:t>
                      </a:r>
                      <a:endParaRPr kumimoji="0" lang="pt-P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 pitchFamily="80" charset="-128"/>
                        <a:sym typeface="Gill Sans" pitchFamily="80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ヒラギノ角ゴ Pro W3" pitchFamily="80" charset="-128"/>
                        <a:sym typeface="Gill Sans" pitchFamily="80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Material elements of work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    - Equipment and tools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    - Products and raw materials</a:t>
                      </a: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- Information System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- Research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- Production and sale</a:t>
                      </a: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E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80" charset="-128"/>
                          <a:sym typeface="Gill Sans" pitchFamily="80" charset="0"/>
                        </a:rPr>
                        <a:t>Man</a:t>
                      </a: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80" charset="-128"/>
                          <a:sym typeface="Gill Sans" pitchFamily="80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- Education system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 - Information System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 - Surveillance and health</a:t>
                      </a: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7"/>
                    </a:solidFill>
                  </a:tcPr>
                </a:tc>
              </a:tr>
              <a:tr h="13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The relationship: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Man / material elements of work /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social relationship inside and outside of farm</a:t>
                      </a: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Social dialogue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  - Participation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  - Management and organization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  - Organization of prevention at      workplace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E54"/>
                          </a:solidFill>
                          <a:effectLst/>
                          <a:latin typeface="Verdana" pitchFamily="34" charset="0"/>
                          <a:ea typeface="ヒラギノ角ゴ Pro W3" pitchFamily="80" charset="-128"/>
                          <a:sym typeface="Gill Sans" pitchFamily="80" charset="0"/>
                        </a:rPr>
                        <a:t>  - Training System</a:t>
                      </a: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ヒラギノ角ゴ Pro W3" pitchFamily="80" charset="-128"/>
                        <a:sym typeface="Gill Sans" pitchFamily="80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 W3" pitchFamily="80" charset="-128"/>
                        <a:sym typeface="Gill Sans" pitchFamily="80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7"/>
                    </a:solidFill>
                  </a:tcPr>
                </a:tc>
              </a:tr>
            </a:tbl>
          </a:graphicData>
        </a:graphic>
      </p:graphicFrame>
      <p:sp>
        <p:nvSpPr>
          <p:cNvPr id="9" name="Rectângulo 8"/>
          <p:cNvSpPr/>
          <p:nvPr/>
        </p:nvSpPr>
        <p:spPr>
          <a:xfrm>
            <a:off x="1381399" y="755579"/>
            <a:ext cx="6646985" cy="448019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</a:rPr>
              <a:t>WHAT IS PREVENTION OF OCCUPATIONAL RISKS?</a:t>
            </a:r>
          </a:p>
        </p:txBody>
      </p:sp>
      <p:pic>
        <p:nvPicPr>
          <p:cNvPr id="7193" name="Imagem 6" descr="Image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627534"/>
            <a:ext cx="8788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716802" y="4623979"/>
            <a:ext cx="6048672" cy="23257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</a:rPr>
              <a:t>Risk prevention campaign for agriculture and forestry sector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95536" y="19548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dirty="0"/>
          </a:p>
        </p:txBody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logoA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493096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</a:rPr>
              <a:t>Summary</a:t>
            </a:r>
            <a:endParaRPr lang="en-US" sz="20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3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 smtClean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1347614"/>
            <a:ext cx="8713788" cy="31683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 algn="just"/>
            <a:endParaRPr lang="en-GB" b="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b="0" dirty="0" smtClean="0">
                <a:solidFill>
                  <a:srgbClr val="0070C0"/>
                </a:solidFill>
                <a:latin typeface="Verdana" pitchFamily="34" charset="0"/>
              </a:rPr>
              <a:t> Private </a:t>
            </a:r>
            <a:r>
              <a:rPr lang="en-GB" b="0" smtClean="0">
                <a:solidFill>
                  <a:srgbClr val="0070C0"/>
                </a:solidFill>
                <a:latin typeface="Verdana" pitchFamily="34" charset="0"/>
              </a:rPr>
              <a:t>security sector </a:t>
            </a:r>
            <a:r>
              <a:rPr lang="en-GB" b="0" dirty="0" smtClean="0">
                <a:solidFill>
                  <a:srgbClr val="0070C0"/>
                </a:solidFill>
                <a:latin typeface="Verdana" pitchFamily="34" charset="0"/>
              </a:rPr>
              <a:t>(Oct 98/Jan 00)</a:t>
            </a:r>
          </a:p>
          <a:p>
            <a:pPr algn="just">
              <a:buFont typeface="Wingdings" pitchFamily="2" charset="2"/>
              <a:buChar char="Ø"/>
            </a:pPr>
            <a:endParaRPr lang="en-GB" b="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b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latin typeface="Verdana" pitchFamily="34" charset="0"/>
              </a:rPr>
              <a:t>Risk prevention campaign for agriculture and forestry sector (1997/1998 and 2006)</a:t>
            </a:r>
          </a:p>
          <a:p>
            <a:pPr algn="just"/>
            <a:endParaRPr lang="en-US" b="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70C0"/>
                </a:solidFill>
                <a:latin typeface="Verdana" pitchFamily="34" charset="0"/>
              </a:rPr>
              <a:t>Undeclared</a:t>
            </a: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70C0"/>
                </a:solidFill>
                <a:latin typeface="Verdana" pitchFamily="34" charset="0"/>
              </a:rPr>
              <a:t>work</a:t>
            </a: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70C0"/>
                </a:solidFill>
                <a:latin typeface="Verdana" pitchFamily="34" charset="0"/>
              </a:rPr>
              <a:t>campaign</a:t>
            </a: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(2011/2012)</a:t>
            </a:r>
          </a:p>
          <a:p>
            <a:pPr algn="just"/>
            <a:endParaRPr lang="pt-PT" b="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70C0"/>
                </a:solidFill>
                <a:latin typeface="Verdana" pitchFamily="34" charset="0"/>
              </a:rPr>
              <a:t>Campaign</a:t>
            </a: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70C0"/>
                </a:solidFill>
                <a:latin typeface="Verdana" pitchFamily="34" charset="0"/>
              </a:rPr>
              <a:t>on</a:t>
            </a: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social </a:t>
            </a:r>
            <a:r>
              <a:rPr lang="pt-PT" b="0" dirty="0" err="1" smtClean="0">
                <a:solidFill>
                  <a:srgbClr val="0070C0"/>
                </a:solidFill>
                <a:latin typeface="Verdana" pitchFamily="34" charset="0"/>
              </a:rPr>
              <a:t>responsibility</a:t>
            </a: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70C0"/>
                </a:solidFill>
                <a:latin typeface="Verdana" pitchFamily="34" charset="0"/>
              </a:rPr>
              <a:t>of</a:t>
            </a: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70C0"/>
                </a:solidFill>
                <a:latin typeface="Verdana" pitchFamily="34" charset="0"/>
              </a:rPr>
              <a:t>hiring</a:t>
            </a:r>
            <a:r>
              <a:rPr lang="pt-PT" b="0" dirty="0" smtClean="0">
                <a:solidFill>
                  <a:srgbClr val="0070C0"/>
                </a:solidFill>
                <a:latin typeface="Verdana" pitchFamily="34" charset="0"/>
              </a:rPr>
              <a:t> networks (2011/2012)</a:t>
            </a:r>
            <a:endParaRPr lang="en-US" b="0" dirty="0" smtClean="0">
              <a:solidFill>
                <a:srgbClr val="0070C0"/>
              </a:solidFill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b="0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1115616" y="1275606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6"/>
                </a:solidFill>
                <a:latin typeface="Verdana" pitchFamily="34" charset="0"/>
              </a:rPr>
              <a:t>WHAT IS AGRICULTURE</a:t>
            </a:r>
            <a:r>
              <a:rPr lang="en-US" sz="2000" b="1" dirty="0" smtClean="0">
                <a:solidFill>
                  <a:schemeClr val="accent6"/>
                </a:solidFill>
                <a:latin typeface="Verdana" pitchFamily="34" charset="0"/>
              </a:rPr>
              <a:t>?</a:t>
            </a:r>
          </a:p>
          <a:p>
            <a:pPr>
              <a:defRPr/>
            </a:pP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A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whole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of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productive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activities</a:t>
            </a: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Agricultural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production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Cattle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production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Forestry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production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A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whole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of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productive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activities</a:t>
            </a: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Polyvalent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Productive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cycles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that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contain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Dispersion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workplaces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Diversity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products</a:t>
            </a:r>
            <a:r>
              <a:rPr lang="pt-PT" sz="2000" dirty="0" smtClean="0">
                <a:latin typeface="Verdana" pitchFamily="34" charset="0"/>
              </a:rPr>
              <a:t>, </a:t>
            </a:r>
            <a:r>
              <a:rPr lang="pt-PT" sz="2000" dirty="0" err="1" smtClean="0">
                <a:latin typeface="Verdana" pitchFamily="34" charset="0"/>
              </a:rPr>
              <a:t>equipment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tools</a:t>
            </a:r>
            <a:r>
              <a:rPr lang="pt-PT" sz="2000" dirty="0" smtClean="0">
                <a:latin typeface="Verdana" pitchFamily="34" charset="0"/>
              </a:rPr>
              <a:t> </a:t>
            </a:r>
          </a:p>
          <a:p>
            <a:pPr>
              <a:defRPr/>
            </a:pPr>
            <a:endParaRPr lang="en-US" sz="2000" b="1" dirty="0">
              <a:latin typeface="Verdana" pitchFamily="34" charset="0"/>
            </a:endParaRPr>
          </a:p>
        </p:txBody>
      </p:sp>
      <p:pic>
        <p:nvPicPr>
          <p:cNvPr id="10" name="Imagem 6" descr="Imagem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9622"/>
            <a:ext cx="790993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1187624" y="1357848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Verdana" pitchFamily="34" charset="0"/>
              </a:rPr>
              <a:t>Agriculture…</a:t>
            </a:r>
          </a:p>
          <a:p>
            <a:pPr>
              <a:defRPr/>
            </a:pP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Supposes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a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techical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and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technological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support</a:t>
            </a: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pt-PT" sz="2000" dirty="0" smtClean="0">
                <a:latin typeface="Verdana" pitchFamily="34" charset="0"/>
              </a:rPr>
              <a:t>Staff training</a:t>
            </a: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Advice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Research</a:t>
            </a: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Management </a:t>
            </a:r>
            <a:r>
              <a:rPr lang="pt-PT" sz="2000" dirty="0" err="1" smtClean="0">
                <a:latin typeface="Verdana" pitchFamily="34" charset="0"/>
              </a:rPr>
              <a:t>strategies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And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a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regulatory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framework</a:t>
            </a: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pt-PT" sz="2000" dirty="0" smtClean="0">
                <a:latin typeface="Verdana" pitchFamily="34" charset="0"/>
              </a:rPr>
              <a:t>Social dialogue</a:t>
            </a: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Action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state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administration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endParaRPr lang="en-US" sz="2000" b="1" dirty="0">
              <a:latin typeface="Verdana" pitchFamily="34" charset="0"/>
            </a:endParaRPr>
          </a:p>
        </p:txBody>
      </p:sp>
      <p:pic>
        <p:nvPicPr>
          <p:cNvPr id="10" name="Imagem 6" descr="Imagem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9623"/>
            <a:ext cx="792088" cy="6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27584" y="1357848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Verdana" pitchFamily="34" charset="0"/>
              </a:rPr>
              <a:t>A Strategic Plan of Action</a:t>
            </a: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Clear </a:t>
            </a: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Objectives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:</a:t>
            </a: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Priorities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corresponding</a:t>
            </a:r>
            <a:r>
              <a:rPr lang="pt-PT" sz="2000" dirty="0" smtClean="0">
                <a:latin typeface="Verdana" pitchFamily="34" charset="0"/>
              </a:rPr>
              <a:t> to </a:t>
            </a:r>
            <a:r>
              <a:rPr lang="pt-PT" sz="2000" dirty="0" err="1" smtClean="0">
                <a:latin typeface="Verdana" pitchFamily="34" charset="0"/>
              </a:rPr>
              <a:t>serious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dysfunction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endParaRPr lang="pt-PT" sz="20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err="1" smtClean="0">
                <a:solidFill>
                  <a:schemeClr val="accent6"/>
                </a:solidFill>
                <a:latin typeface="Verdana" pitchFamily="34" charset="0"/>
              </a:rPr>
              <a:t>Stakeholders</a:t>
            </a: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:</a:t>
            </a:r>
          </a:p>
          <a:p>
            <a:pPr>
              <a:defRPr/>
            </a:pPr>
            <a:r>
              <a:rPr lang="pt-PT" sz="2000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Organizations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with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capacity</a:t>
            </a:r>
            <a:r>
              <a:rPr lang="pt-PT" sz="2000" dirty="0" smtClean="0">
                <a:latin typeface="Verdana" pitchFamily="34" charset="0"/>
              </a:rPr>
              <a:t> for </a:t>
            </a:r>
            <a:r>
              <a:rPr lang="pt-PT" sz="2000" dirty="0" err="1" smtClean="0">
                <a:latin typeface="Verdana" pitchFamily="34" charset="0"/>
              </a:rPr>
              <a:t>strategic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intervention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target </a:t>
            </a:r>
            <a:r>
              <a:rPr lang="pt-PT" sz="2000" dirty="0" err="1" smtClean="0">
                <a:latin typeface="Verdana" pitchFamily="34" charset="0"/>
              </a:rPr>
              <a:t>groups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needing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a </a:t>
            </a:r>
            <a:r>
              <a:rPr lang="pt-PT" sz="2000" dirty="0" err="1" smtClean="0">
                <a:latin typeface="Verdana" pitchFamily="34" charset="0"/>
              </a:rPr>
              <a:t>strong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specific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approach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Synergy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</a:p>
          <a:p>
            <a:pPr>
              <a:defRPr/>
            </a:pP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	</a:t>
            </a:r>
            <a:r>
              <a:rPr lang="pt-PT" sz="2000" dirty="0" err="1" smtClean="0">
                <a:latin typeface="Verdana" pitchFamily="34" charset="0"/>
              </a:rPr>
              <a:t>Development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a </a:t>
            </a:r>
            <a:r>
              <a:rPr lang="pt-PT" sz="2000" dirty="0" err="1" smtClean="0">
                <a:latin typeface="Verdana" pitchFamily="34" charset="0"/>
              </a:rPr>
              <a:t>stakeholders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relationship</a:t>
            </a:r>
            <a:endParaRPr lang="pt-PT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pt-PT" sz="2000" dirty="0" err="1" smtClean="0">
                <a:latin typeface="Verdana" pitchFamily="34" charset="0"/>
              </a:rPr>
              <a:t>able</a:t>
            </a:r>
            <a:r>
              <a:rPr lang="pt-PT" sz="2000" dirty="0" smtClean="0">
                <a:latin typeface="Verdana" pitchFamily="34" charset="0"/>
              </a:rPr>
              <a:t> to </a:t>
            </a:r>
            <a:r>
              <a:rPr lang="pt-PT" sz="2000" dirty="0" err="1" smtClean="0">
                <a:latin typeface="Verdana" pitchFamily="34" charset="0"/>
              </a:rPr>
              <a:t>increase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each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one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action</a:t>
            </a:r>
            <a:endParaRPr lang="pt-PT" sz="2000" dirty="0" smtClean="0">
              <a:solidFill>
                <a:srgbClr val="0070C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</a:p>
          <a:p>
            <a:pPr>
              <a:defRPr/>
            </a:pPr>
            <a:r>
              <a:rPr lang="pt-PT" sz="2000" dirty="0" smtClean="0">
                <a:latin typeface="Verdana" pitchFamily="34" charset="0"/>
              </a:rPr>
              <a:t>	</a:t>
            </a:r>
            <a:endParaRPr lang="en-US" sz="2000" b="1" dirty="0">
              <a:latin typeface="Verdana" pitchFamily="34" charset="0"/>
            </a:endParaRPr>
          </a:p>
        </p:txBody>
      </p:sp>
      <p:pic>
        <p:nvPicPr>
          <p:cNvPr id="10" name="Imagem 6" descr="Imagem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8724"/>
            <a:ext cx="792088" cy="6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661679"/>
            <a:ext cx="683568" cy="28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27584" y="1357848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2000" b="1" dirty="0" smtClean="0">
                <a:solidFill>
                  <a:schemeClr val="accent6"/>
                </a:solidFill>
                <a:latin typeface="Verdana" pitchFamily="34" charset="0"/>
              </a:rPr>
              <a:t>   </a:t>
            </a:r>
            <a:r>
              <a:rPr lang="pt-PT" sz="2000" b="1" dirty="0" err="1" smtClean="0">
                <a:solidFill>
                  <a:schemeClr val="accent6"/>
                </a:solidFill>
                <a:latin typeface="Verdana" pitchFamily="34" charset="0"/>
              </a:rPr>
              <a:t>Bad</a:t>
            </a:r>
            <a:r>
              <a:rPr lang="pt-PT" sz="2000" b="1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chemeClr val="accent6"/>
                </a:solidFill>
                <a:latin typeface="Verdana" pitchFamily="34" charset="0"/>
              </a:rPr>
              <a:t>practice</a:t>
            </a:r>
            <a:r>
              <a:rPr lang="pt-PT" sz="2000" b="1" dirty="0" smtClean="0">
                <a:solidFill>
                  <a:schemeClr val="accent6"/>
                </a:solidFill>
                <a:latin typeface="Verdana" pitchFamily="34" charset="0"/>
              </a:rPr>
              <a:t>                     </a:t>
            </a:r>
            <a:r>
              <a:rPr lang="pt-PT" sz="2000" b="1" dirty="0" err="1" smtClean="0">
                <a:solidFill>
                  <a:schemeClr val="accent6"/>
                </a:solidFill>
                <a:latin typeface="Verdana" pitchFamily="34" charset="0"/>
              </a:rPr>
              <a:t>Good</a:t>
            </a:r>
            <a:r>
              <a:rPr lang="pt-PT" sz="2000" b="1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chemeClr val="accent6"/>
                </a:solidFill>
                <a:latin typeface="Verdana" pitchFamily="34" charset="0"/>
              </a:rPr>
              <a:t>Practices</a:t>
            </a:r>
            <a:r>
              <a:rPr lang="pt-PT" sz="2000" dirty="0" smtClean="0">
                <a:latin typeface="Verdana" pitchFamily="34" charset="0"/>
              </a:rPr>
              <a:t>	</a:t>
            </a:r>
            <a:endParaRPr lang="en-US" sz="2000" b="1" dirty="0">
              <a:latin typeface="Verdana" pitchFamily="34" charset="0"/>
            </a:endParaRPr>
          </a:p>
        </p:txBody>
      </p:sp>
      <p:pic>
        <p:nvPicPr>
          <p:cNvPr id="10" name="Imagem 6" descr="Imagem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8724"/>
            <a:ext cx="792088" cy="6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7" descr="Imagem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9380" y="1779662"/>
            <a:ext cx="21867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8" descr="Imagem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851670"/>
            <a:ext cx="255498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9" descr="Imagem4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7853" y="1779662"/>
            <a:ext cx="2231295" cy="332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10" name="Imagem 6" descr="Imagem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8724"/>
            <a:ext cx="792088" cy="6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1043608" y="141962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Availability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of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a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number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of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technical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information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tools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proper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to Portuguese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reality</a:t>
            </a:r>
            <a:endParaRPr lang="en-US" sz="20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8" name="Picture 16" descr="DSC049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39992">
            <a:off x="342964" y="2096795"/>
            <a:ext cx="1664315" cy="1248891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" name="Picture 17" descr="DSC049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26639">
            <a:off x="1906800" y="2737538"/>
            <a:ext cx="1589338" cy="1193371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" name="Picture 18" descr="DSC049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61133">
            <a:off x="545143" y="3687811"/>
            <a:ext cx="1699969" cy="1274654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" name="Rectângulo 11"/>
          <p:cNvSpPr/>
          <p:nvPr/>
        </p:nvSpPr>
        <p:spPr>
          <a:xfrm>
            <a:off x="3995936" y="2355726"/>
            <a:ext cx="4896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i="1" dirty="0" err="1" smtClean="0">
                <a:solidFill>
                  <a:srgbClr val="0070C0"/>
                </a:solidFill>
                <a:latin typeface="Verdana" pitchFamily="34" charset="0"/>
              </a:rPr>
              <a:t>Risk</a:t>
            </a:r>
            <a:r>
              <a:rPr lang="pt-PT" sz="2000" b="1" i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Verdana" pitchFamily="34" charset="0"/>
              </a:rPr>
              <a:t>Prevention</a:t>
            </a:r>
            <a:r>
              <a:rPr lang="pt-PT" sz="2000" b="1" i="1" dirty="0" smtClean="0">
                <a:solidFill>
                  <a:srgbClr val="0070C0"/>
                </a:solidFill>
                <a:latin typeface="Verdana" pitchFamily="34" charset="0"/>
              </a:rPr>
              <a:t> Data </a:t>
            </a:r>
            <a:r>
              <a:rPr lang="pt-PT" sz="2000" b="1" i="1" dirty="0" err="1" smtClean="0">
                <a:solidFill>
                  <a:srgbClr val="0070C0"/>
                </a:solidFill>
                <a:latin typeface="Verdana" pitchFamily="34" charset="0"/>
              </a:rPr>
              <a:t>Sheets</a:t>
            </a:r>
            <a:r>
              <a:rPr lang="pt-PT" sz="2000" b="1" i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Verdana" pitchFamily="34" charset="0"/>
              </a:rPr>
              <a:t>on</a:t>
            </a:r>
            <a:r>
              <a:rPr lang="pt-PT" sz="2000" b="1" i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Verdana" pitchFamily="34" charset="0"/>
              </a:rPr>
              <a:t>Farm</a:t>
            </a:r>
            <a:r>
              <a:rPr lang="pt-PT" sz="2000" b="1" i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Verdana" pitchFamily="34" charset="0"/>
              </a:rPr>
              <a:t>Work</a:t>
            </a:r>
            <a:endParaRPr lang="pt-PT" sz="2000" b="1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endParaRPr lang="pt-PT" sz="2000" b="1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/>
            <a:r>
              <a:rPr lang="en-US" sz="2000" dirty="0" smtClean="0">
                <a:latin typeface="Verdana" pitchFamily="34" charset="0"/>
              </a:rPr>
              <a:t>They are an informative document and sensitizer for all agricultural workers and family members, directors or employees</a:t>
            </a:r>
          </a:p>
          <a:p>
            <a:pPr algn="ctr"/>
            <a:endParaRPr lang="pt-PT" sz="2000" b="1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endParaRPr lang="pt-PT" sz="20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31990"/>
            <a:ext cx="720080" cy="3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10" name="Imagem 7" descr="Imagem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7614"/>
            <a:ext cx="3691651" cy="29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8" descr="Imagem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635646"/>
            <a:ext cx="3888432" cy="304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107504" y="4279999"/>
            <a:ext cx="427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 b="1" dirty="0" err="1">
                <a:solidFill>
                  <a:schemeClr val="tx1"/>
                </a:solidFill>
                <a:latin typeface="Verdana" pitchFamily="34" charset="0"/>
              </a:rPr>
              <a:t>Organized</a:t>
            </a:r>
            <a:r>
              <a:rPr lang="pt-PT" sz="14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PT" sz="1400" b="1" dirty="0" err="1">
                <a:solidFill>
                  <a:schemeClr val="tx1"/>
                </a:solidFill>
                <a:latin typeface="Verdana" pitchFamily="34" charset="0"/>
              </a:rPr>
              <a:t>cutting</a:t>
            </a:r>
            <a:r>
              <a:rPr lang="pt-PT" sz="14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PT" sz="1400" b="1" dirty="0" err="1">
                <a:solidFill>
                  <a:schemeClr val="tx1"/>
                </a:solidFill>
                <a:latin typeface="Verdana" pitchFamily="34" charset="0"/>
              </a:rPr>
              <a:t>of</a:t>
            </a:r>
            <a:r>
              <a:rPr lang="pt-PT" sz="14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PT" sz="1400" b="1" dirty="0" err="1">
                <a:solidFill>
                  <a:schemeClr val="tx1"/>
                </a:solidFill>
                <a:latin typeface="Verdana" pitchFamily="34" charset="0"/>
              </a:rPr>
              <a:t>trees</a:t>
            </a:r>
            <a:r>
              <a:rPr lang="pt-PT" sz="1400" b="1" dirty="0">
                <a:solidFill>
                  <a:schemeClr val="tx1"/>
                </a:solidFill>
                <a:latin typeface="Verdana" pitchFamily="34" charset="0"/>
              </a:rPr>
              <a:t>. Safe </a:t>
            </a:r>
            <a:r>
              <a:rPr lang="pt-PT" sz="1400" b="1" dirty="0" err="1">
                <a:solidFill>
                  <a:schemeClr val="tx1"/>
                </a:solidFill>
                <a:latin typeface="Verdana" pitchFamily="34" charset="0"/>
              </a:rPr>
              <a:t>working</a:t>
            </a:r>
            <a:endParaRPr lang="en-US" sz="14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5252121" y="4731990"/>
            <a:ext cx="3424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 b="1" dirty="0" err="1" smtClean="0">
                <a:solidFill>
                  <a:schemeClr val="tx1"/>
                </a:solidFill>
                <a:latin typeface="Verdana" pitchFamily="34" charset="0"/>
              </a:rPr>
              <a:t>Protected</a:t>
            </a:r>
            <a:r>
              <a:rPr lang="pt-PT" sz="14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Verdana" pitchFamily="34" charset="0"/>
              </a:rPr>
              <a:t>cardan</a:t>
            </a:r>
            <a:r>
              <a:rPr lang="pt-PT" sz="1400" b="1" dirty="0" smtClean="0">
                <a:solidFill>
                  <a:schemeClr val="tx1"/>
                </a:solidFill>
                <a:latin typeface="Verdana" pitchFamily="34" charset="0"/>
              </a:rPr>
              <a:t>.  </a:t>
            </a:r>
            <a:r>
              <a:rPr lang="pt-PT" sz="1400" b="1" dirty="0">
                <a:solidFill>
                  <a:schemeClr val="tx1"/>
                </a:solidFill>
                <a:latin typeface="Verdana" pitchFamily="34" charset="0"/>
              </a:rPr>
              <a:t>Safe </a:t>
            </a:r>
            <a:r>
              <a:rPr lang="pt-PT" sz="1400" b="1" dirty="0" err="1">
                <a:solidFill>
                  <a:schemeClr val="tx1"/>
                </a:solidFill>
                <a:latin typeface="Verdana" pitchFamily="34" charset="0"/>
              </a:rPr>
              <a:t>working</a:t>
            </a:r>
            <a:endParaRPr lang="en-US" sz="1400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31990"/>
            <a:ext cx="720080" cy="3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107504" y="4279999"/>
            <a:ext cx="3174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 b="1" dirty="0" err="1">
                <a:solidFill>
                  <a:schemeClr val="tx1"/>
                </a:solidFill>
                <a:latin typeface="Verdana" pitchFamily="34" charset="0"/>
              </a:rPr>
              <a:t>Organized</a:t>
            </a:r>
            <a:r>
              <a:rPr lang="pt-PT" sz="14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Verdana" pitchFamily="34" charset="0"/>
              </a:rPr>
              <a:t>area</a:t>
            </a:r>
            <a:r>
              <a:rPr lang="pt-PT" sz="1400" b="1" dirty="0" smtClean="0">
                <a:solidFill>
                  <a:schemeClr val="tx1"/>
                </a:solidFill>
                <a:latin typeface="Verdana" pitchFamily="34" charset="0"/>
              </a:rPr>
              <a:t>. </a:t>
            </a:r>
            <a:r>
              <a:rPr lang="pt-PT" sz="1400" b="1" dirty="0">
                <a:solidFill>
                  <a:schemeClr val="tx1"/>
                </a:solidFill>
                <a:latin typeface="Verdana" pitchFamily="34" charset="0"/>
              </a:rPr>
              <a:t>Safe </a:t>
            </a:r>
            <a:r>
              <a:rPr lang="pt-PT" sz="1400" b="1" dirty="0" err="1">
                <a:solidFill>
                  <a:schemeClr val="tx1"/>
                </a:solidFill>
                <a:latin typeface="Verdana" pitchFamily="34" charset="0"/>
              </a:rPr>
              <a:t>working</a:t>
            </a:r>
            <a:endParaRPr lang="en-US" sz="14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5" name="Imagem 6" descr="Imagem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7614"/>
            <a:ext cx="3969841" cy="28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7" descr="Imagem1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3" y="1271734"/>
            <a:ext cx="2664295" cy="382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7452320" y="2408570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latin typeface="Verdana" pitchFamily="34" charset="0"/>
              </a:rPr>
              <a:t>Agricultural</a:t>
            </a:r>
            <a:r>
              <a:rPr lang="pt-PT" sz="1400" b="1" dirty="0" smtClean="0">
                <a:latin typeface="Verdana" pitchFamily="34" charset="0"/>
              </a:rPr>
              <a:t> </a:t>
            </a:r>
            <a:r>
              <a:rPr lang="pt-PT" sz="1400" b="1" dirty="0" err="1" smtClean="0">
                <a:latin typeface="Verdana" pitchFamily="34" charset="0"/>
              </a:rPr>
              <a:t>pesticid</a:t>
            </a:r>
            <a:r>
              <a:rPr lang="pt-PT" sz="1400" b="1" dirty="0" smtClean="0">
                <a:latin typeface="Verdana" pitchFamily="34" charset="0"/>
              </a:rPr>
              <a:t> use</a:t>
            </a:r>
            <a:endParaRPr lang="en-US" sz="1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31990"/>
            <a:ext cx="720080" cy="3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12" name="Imagem 6" descr="Imagem1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742623"/>
            <a:ext cx="3631902" cy="32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7" descr="Imagem1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0784" y="1347614"/>
            <a:ext cx="2501656" cy="37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>
            <a:off x="251520" y="1347614"/>
            <a:ext cx="5726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Verdana" pitchFamily="34" charset="0"/>
              </a:rPr>
              <a:t>Working demonstration in agricultural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Verdana" pitchFamily="34" charset="0"/>
              </a:rPr>
              <a:t> fairs</a:t>
            </a:r>
            <a:endParaRPr lang="en-US" sz="2000" b="1" dirty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31990"/>
            <a:ext cx="720080" cy="3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Risk prevention campaign for agriculture and forestry sector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2237607" y="1347614"/>
            <a:ext cx="4206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Verdana" pitchFamily="34" charset="0"/>
              </a:rPr>
              <a:t>Evaluation of the Campaign </a:t>
            </a:r>
            <a:endParaRPr lang="en-US" sz="2000" b="1" dirty="0">
              <a:solidFill>
                <a:schemeClr val="accent6"/>
              </a:solidFill>
              <a:latin typeface="Verdana" pitchFamily="34" charset="0"/>
            </a:endParaRPr>
          </a:p>
        </p:txBody>
      </p:sp>
      <p:pic>
        <p:nvPicPr>
          <p:cNvPr id="13" name="Imagem 9" descr="Imagem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51670"/>
            <a:ext cx="3793250" cy="30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1" descr="Imagem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34033"/>
            <a:ext cx="3839074" cy="311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1851670"/>
            <a:ext cx="3312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pt-PT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Verdana" pitchFamily="34" charset="0"/>
              </a:rPr>
              <a:t>Undeclared</a:t>
            </a:r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Verdana" pitchFamily="34" charset="0"/>
              </a:rPr>
              <a:t>work</a:t>
            </a:r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Verdana" pitchFamily="34" charset="0"/>
              </a:rPr>
              <a:t>campaign</a:t>
            </a:r>
            <a:endParaRPr lang="pt-PT" sz="24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(2011 / 2012)</a:t>
            </a:r>
          </a:p>
        </p:txBody>
      </p:sp>
      <p:pic>
        <p:nvPicPr>
          <p:cNvPr id="22536" name="Picture 8" descr="http://t1.gstatic.com/images?q=tbn:ANd9GcTGXmyrY-PFxL0gAGnnNEhe7Bk8nqQuL2Hewj_YY8uuKpzDYc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621" y="1779662"/>
            <a:ext cx="522297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560" y="1923678"/>
            <a:ext cx="3096344" cy="23762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 algn="just"/>
            <a:endParaRPr lang="en-GB" b="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  <a:r>
              <a:rPr lang="en-GB" sz="2400" dirty="0" smtClean="0">
                <a:solidFill>
                  <a:srgbClr val="0070C0"/>
                </a:solidFill>
                <a:latin typeface="Verdana" pitchFamily="34" charset="0"/>
              </a:rPr>
              <a:t>Private Security Sector</a:t>
            </a:r>
          </a:p>
          <a:p>
            <a:pPr algn="ctr"/>
            <a:r>
              <a:rPr lang="en-GB" sz="24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just"/>
            <a:r>
              <a:rPr lang="en-GB" sz="2400" dirty="0" smtClean="0">
                <a:solidFill>
                  <a:srgbClr val="0070C0"/>
                </a:solidFill>
                <a:latin typeface="Verdana" pitchFamily="34" charset="0"/>
              </a:rPr>
              <a:t> (Oct 98/Jan 00)</a:t>
            </a:r>
          </a:p>
          <a:p>
            <a:pPr algn="just">
              <a:buFont typeface="Wingdings" pitchFamily="2" charset="2"/>
              <a:buChar char="Ø"/>
            </a:pPr>
            <a:endParaRPr lang="en-GB" b="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/>
            <a:endParaRPr lang="en-US" b="0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b="0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QSERQUERQVFRUVFxcVFRQWFhUXFBQUFRgWFRUUFRUYHSYeGBkjGhQUHy8gIycpLCwsFR8xNTAqNSYrLCkBCQoKDAwNDQwMDSkYHhgpKSkpKSkpKSkpKSkpKSkpKSkpKSkpKSkpKSkpKSkpKSkpKSkpKSkpKSkpKSkpKSkpKf/AABEIAOQA3QMBIgACEQEDEQH/xAAcAAEAAQUBAQAAAAAAAAAAAAAACAECBQYHAwT/xABGEAACAQIDBQYDBQQHBgcAAAABAgADEQQSIQUGBzFBE1FhcYGRIjKhFEJSscEjYtHwFTNygrLh8Rd0kpOisyQlNUNTY3P/xAAVAQEBAAAAAAAAAAAAAAAAAAAAAf/EABQRAQAAAAAAAAAAAAAAAAAAAAD/2gAMAwEAAhEDEQA/AO4RLS8ugIiICIiAlDGaYjebeOng8O1aroF+UXsWb8Iv15+0D6tp7Wo4dDUrOEVeZN/oBqfQTlO8vHpQWTBUsxBI7WoDkYcgygFWHr3zmu92+VfaFUtULZPuUwTZRfov+Ux+zd369dgtKmzFiBaxtrpAy21eJG0K989dwhPyLov1v+c1+tjXc/ExPXW07PT4Jg4DL2h7fRgD8oOvwc9NSNb9OU0ivwhxik5gqhdSzFVWw/fLWlRpqYtwdGt3eEzuzuIOPoACniagUfd0t+UweMw4RiAbkTxtA6xsDj3WSy4umtRfxU7ip5ks+X2E6buzxBwmNH7OoFfmab3BHT5iAp9CZFuKbFTdTlPQjSxgTLRx0N5fI+bhcYa2GPZ4wvWpk6Ozkunqb3GnLTnO7bL2xSxFNalFg6NyIPrYjodeRkV9sSgMXgViIgIiICIiAiIgcf3k4zPhNoVaIRatKmclrhTfncNlN+Y9p0rdjboxmGSuqlQ4BselwD+sj/xQ3DfAVu1DF6VU/Cx55tbg+ij3nV+C211rbNRRYNSOQjrZVVVY+dj7QN/iWiXQERECxl+sj7xw2xWbG9gxIpUwCg5Amwu3ibsRJBznnFvcQ42h2tJb1qQ0A5uut1Hjr9IEeKT2YHxEkxwyqUq2BpVFpIjAZCwVbnKBck2Bub85GaqhU2IsevnJE8Eqo/o4L1DEn1t/CB0ETQeMO3uwwRpqRmq6EX+5rc+9p0CcH48bVV69Ompuaa5WHQ3Ob8jA5TmvrErEqEREClptO5G/tfZ9UZWLUibOhOlu9RY2OvTnpNXiBLfd3eCnjKC1aTAqegtceBtyPhMsJGLhrvu2AxIDEmjUIFReii9s48gSZJjDVw6hgbhgCPIi4+kivaIiAiIgIiICIiBqHE3d/wC17PqqFu6AOngQy5j/AMAacn4Hbw9hjGoubLiAOfQoKhX3LiSCq0wykHqCPQi0i/vRs87N2q2QWFOqKtMf/WKhKD2WBKIS+Y7YW0hiMPSqgg50Vjb8RUZh6G49JkYCIiBQiUYc5dLXMCK/EZwdpYkKMqrUIVfDTT85tnBrfanhXejiCQKmUIfug3PP3E1TiUw/pTFEWINU2ty5Ca0hIOmhGo8PGESd3y4i0MHSbK2erb4VXoSLhj4SN219rPiKrVKhuWN/KfLUrM3zMT5m5nmZRdERAREQERECh85I/gxtw4jABW1NE5Ce++Zh7cpHEISQBzOluZN+4d8kZwV2A+GwOaoCDWbPlIIK5brqD385B0KIiFIiICIiAiIgWmcb4/bvXFHFKOWZKjeHwCn9WadjLTAb97OTEYCvSqH7jMvjUUFqY/4gIGmcCd4jVwr4ZiL0Tde8q5dmPpp7zqsjBw1279h2knaEKpY0ahPyqpdQzHyy8/GScSqCAQb3Fx4jvgXxKZovAtM0biZxBXZ9LIlmrv8AKOYQfiYdeX1m9ESOe/26e0q+MqVHoVKlz8JRSyhQAAPpA0GviGd2ZjdmNyT1bqZZMptndnE4VVbE0XpBzZcwIue7XrMZKhERAREQEREAJ6YWjndU5ZmAv5m36zzmR3b2e9bFUkpi7F18tCCfpA75uZwrwuGSnVZe1q2DZm+UXFxZTexHfN/UTywdErTRTa6qAe64Fp7ASKrERAREQEREBERA+Lam0Ew9J6tQ5UQXY+eg9yQPWR24gcTauPcpSJSgDcAHVrG4LW8hykiNsYFa1CpTYAhlIse+1x9QJEbaGAahVqUn+amzIfNSVP5GB85b87+vPnM5sjfXGYY3o13ToRo2n94GYO0rKiRHCXf+pj1qU69u1pgG/wCJTYX97zoltecjBwv2/wDZdoUixslQ5H7iCGyg/wB4rJNmst7ZgCeQuL+0ivSUKy+UgabxQ3VGNwbAEB6fxoTy0te/oD7yMroQbHmND5yYW0/6mr39m/8AhMh/Wa7EnneBZERKhERAREQE6FwP2Wam0RUtdaStm8MysFPuJz206/wW21gsLSqGrWC1qpsVIa2RdVN7W5k9YHbxE8qVYMqspurAEHwIuD7S8SKuiIgIiICIiAiIgWtqJG/jNsXsNos6j4aw7S/77Mxcel195I5pG7i/vI2Jx707WTDs9MDvYMVZvXKvtA0aIiVF1KoVZWHNSGHmDcTZn4jYpsXTxDvcpkGXXKVQ9RfVrdZq8pAmHsvG9rRpVDp2lNHt/aUN+s+u85HwU34auGwldiWRQaX/AOa6MD5XUCdbSRXliqOZHX8SlfcEfrIk7zbO+z4uvSP3KjL7EiS9tI9cc9hdljlrKtkqrz76nNjf1EDm0SiysqEREBKXlZdTpEkBdSen6QPfZuz3r1Fp01JZjbQTIb17CTC1RSV8zBR2g6LUucyg3sRoNROj7C2ANkYBsXiQBXqC1JWspUnxPI2vpOS43FtVdqjEksb876k35wO5cKuIlL7F2eKqqr0dAXYAsmuUC/OwUTZsRxV2cnOvfyVm/ISL7HvgD6wJMf7Zdmf/ADP/AMqp/CXLxj2Yf/eb/lVP4SM0WgS62VvRhsSAaNZHv90MM3qvMTJh5DjB46pRYNSdkbvUlST5gzt3DnjEtbJh8ZZagGUViQFdr/CGuAF+G2t+njIrrcSiGVgIiIFrCRS3+/8AU8b/ALxW/wC40laxkVOIVMjaeMv1r1T6Go1jA16IiVCIiBnNyNqnD46hUvYB1z+KXGYeUlfRe4BHUA++okNaZ1B6/rJibN/qaf8AYT/CJFfTNE4ubs/a8C7KLvRu6k30A1fl4L1m9zzq0wwIIuCCD5HQiBDQCUvNu4lbpNg8bUAU9m5Low5a2Zl79LgazXMPsx3Bygkg8uR185UfMJS89auFZfmUjzmY3Y3Qr458tFbjS5uLAHqbwMPhcO1RgqC5Jt/rO4cM+Fa0LYjFreoNURr2X988r8uWvOZ3cnhXQwSh6gFSte+bWynpbQG/fMrv9vGMFhKj3AYiyXBIDW5kDpaRXHeMe9RxGJ7JCclPTT5T+9331A9JzoiemIrl3Zm5k305SyVFLRaViAiJQmBWUVrHnbxGlpWZfYm6eJxRtQpFr8uQueX3iIHXODnEM11+yYh71FBNNja7rocg7yLOdenlOshv58Okjd/si2igDrRYMpzaPSuLa3HxefsZ03hjv7VxTPh8WFFWkq2YAjtR8WZjqdfhJ6SK6NEoGlYFjCR942bs9hihiF1XEZr8vnBBbXp/WDnJC2mvb8brpjsK9JlBexNMm1w9rizcwCVW9oEUf9PKVnttDBNRqvScWZGZW81JHtpznjKhERAye6uyDicZRogGzOoYjopIBJ95LXC0sqqo6ADXw0/Scd4DbtoRUxTWZ75Esb5RchrjvuosfOdmB0kVdPGtWVAS7BQOZJCj1J0mo8Q+IdPZ1MqNa7LemmljrbMedho3TpOD7d4gY3GE9rWYKdMiEolvFVNjA7ZvZxJ2bSBWplxDjkgUsp/vhSonKMHvQlbaor0qQpU3K/sjZlsAFN7AXBtymkfzefZseoVrU7fiEqOmcacVQpmnRoUqan5nKKAQe429PeeXA3eIU67UXNhUHMn8NyALzWOJ4f8ApCqWva/jbl08JiN2qFftkfDi7qwIAGYmxufhHPQQJbCcH437y9pXFBDpT0Nr2YkX8us6phN52+wNiKqNTdEOYOMuZlGtgQOZBkZtubQNeu9Qkm7Ei99NZFfADKxEqEREBKESspb+f84HWOGHDGniVTEVmDKGByWBzEai/Pu7us7Zgdn06KZKSBFHRQBf0E4xwP3ryVDhqjaPbLc/e1AUA+LdO6dvH0kVblFpxHfui+zNr08XS0V2DO3TK7MrqLa3Ct4853AzQuMWyqdXAlmKhk1TMQt7lQefO3OBumzcctamlRDdXVWB8GANvMXn1ict4GbxtVwz4d7nsbWbUizFza/S2WwnUU5QLpa4l0o0DkvF3hz24+1YZGNZR8SKLh1A1b+0Motprc3nDGFiQeYNj4GTB2lj6dFGqVWCogJZjyAAvqBqeR0HdI08RayVsU1eihSk5Fgba2Frix6lSYGqWlCZ7YbCNUOVFLHu/Uzqm4vBl3yVsWxRL3CaZ2XQjoRY+8DG8It8mwdUUGS6YioihyTZCSQT7tJAudLjuv6d847xeoYSjSo06JC1KV8qLc2J1FzrrpMVwn35damIp13JzoXXN1cZFAHoT7SjT+IW2vtWPrVASUuQl+gv0+s14S6s12a56mWwihM+vZQvWp+Ynyz2wD2qKe4wNm4mYztMY/n+kyPBatbaKZtVysLeLKQJrW9dXPXLfiF59nDzHdnjqNvvOq+5Agdi40baFHBikDlaobjlqF/1keSZ0njdtvtMX2YsVQaeBsM35Tm0BEXl9KgzGyqSYHmTF5mdnbo4ms2WnSa/iP4mbZsvgti6gvVtR8WK29ecDnZlJk949ljDVmpg3t1HI+MxggfdsXaLUK1OomhVlPsQb/SSBTi7g0o02qF7lQGACk35H7w7pHAypcmBJbZXF3AV2yhnTxcKB9GM0XjjvCHNOlTa65QwI+U3Nz+QnIgbcjrPWtiGexck20F+gEDr/AHbFMdvhyLVDlcN+JVz3uOlswtbnedpTlIlbobdOExlGsOQcZx3pmBYewkscHXD01ccmAb3F5Fe0teXS2obD3gc746H/wArOtj2qG3W2V7zXd2NwqW0sHSJbKaZykcwVNz76/SadxS30qYzFPTBK0qLMipyu6HKzHv+JWt3Zpgtm74YqgmSjWdB3KzAfQwJC7H3UwGzVzDLca5nKlh5cjNW334xoiFMFZmOYZ9dO4jlqNfacc2jvDiK5/a1WY+ZufDnNj3B4d1cdUu4K0hYlze3iB38hKjKcNt132jiWxGMDGmhLMzH4SxYG2vMGzazU94EShjG7B7qGNsugHgJ0rf/AH4o4Kh9gwIGawDspFrW1Bt1N/pNBxW5NVMAMY/33yqB1BBuT6qRINXMSlpWUIQ6xKQPt2o92XvCz13dxPZ4im/4Tm9Qb/pMe7k84RrG8DI7yYntcRUcm5Ylvck2mNlXYkykD69kBe2TP8t9fKdjXenZGEpqUorWcczYZgfO04iDKHv5/SB1vafHRx8OGpIq+IOYeRFpp+1OJeNrEg1WyH7uY2/OaoIgetbEM5uxJPjPOIgIiIFLSsRApb6i36SQ3BrexauB7Oq6q1Bil2YAsGLODrz0YD0kebT2oYx0vlYi/dAmTKGVlGkVGjfzdfLtetRUn9oRUBtperZ29i8yeB4HYqpYllVet9Dbw0my8d9mlfs2LUfISjkdS2Up9KZmkYniLtGugUMxS1hYDppzAvA3mhw52dgAXxlYMeeQmxJ/d11mB3u4sDsxh9np2dMAjNazNawF+46TVMLu3j8aQMrvryPMeM6Lu9wgoYVRW2hVGmpX7tj+PrfyhGr8P+HrY6ocRi2AoqQz/Ebvc359BYNc30nvxW32WplwmFIFGnbRQLEgEXuOXMj6y/fziaH/APD4D9nRQFLqB8QAC38tDbvvNSrbs1aeEOIrLl7Q3QH5iNRfyuDA10yspKyhERAREQEREBERAREQEREBERAREQERECZ0o0rEitX4jbCGL2fWp82VTUQd7orZfqZxbcHfWhgQ64mjnIJCnqDceMkgRIv797uDC7SqUzfsywdSfvZlBPnqze0Dctq8dja2HpLbvI1HiNZoW1d5MZj3+JnfnYDoD0nQ9j8K8CqB62Kpsp1AzKrZenO56d0+l98Nl7LGXC0+1dTlzH5ltYc8usI+fh/wpFNRiceF1AYI/LKddfG01/izvpTxNXsKGU06VlDAEA21t6Xt6TG728UcRjbi5Sn+Fbi46X110mlkk6mUUECLSsBERAREQEREBERAREQEREBERAREQERECZ0REik5Dx82DmpUcUvNGFM6clId8x9QB6zr0w+9WxBi8JWoH762B7jcG49oEUK2PdrXY26anQTwJvqdT498uq08rEHQjS0tlRSAJWICIiAiIgIiICIiAiIgIiICIiAiIgIiICIiBM6IiRSWN/PnL5QrAjPxe2CcNtFyAMlYdqtugJZbf9H1mkWkieNe7Ir4E1gP2lEhgRzILKtvIZiZHdpUViIgIiICIiAiIgIiICIiAiIgIiICIiAiIgIiIEzoiJFIiIHw7bw6vh6qsAQUfQ+CkiRBrr8ZA016REqLYiICIiAiIgIiICIiAiIgIiICIiAiIgIiICIiB//Z"/>
          <p:cNvSpPr>
            <a:spLocks noChangeAspect="1" noChangeArrowheads="1"/>
          </p:cNvSpPr>
          <p:nvPr/>
        </p:nvSpPr>
        <p:spPr bwMode="auto">
          <a:xfrm>
            <a:off x="63500" y="-1046163"/>
            <a:ext cx="210502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images02.olx.pt/ui/7/09/25/1286897376_128050425_1-Seguranca-Privada-Portugal-1286897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91630"/>
            <a:ext cx="27717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31640" y="1563638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Key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ideas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</a:p>
          <a:p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2000" b="1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Decent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</a:t>
            </a:r>
            <a:endParaRPr lang="pt-PT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2000" dirty="0" smtClean="0">
                <a:latin typeface="Verdana" pitchFamily="34" charset="0"/>
              </a:rPr>
              <a:t> Fair </a:t>
            </a:r>
            <a:r>
              <a:rPr lang="pt-PT" sz="2000" dirty="0" err="1" smtClean="0">
                <a:latin typeface="Verdana" pitchFamily="34" charset="0"/>
              </a:rPr>
              <a:t>globalization</a:t>
            </a:r>
            <a:endParaRPr lang="pt-PT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quality</a:t>
            </a:r>
            <a:endParaRPr lang="pt-PT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Competitivity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employment</a:t>
            </a: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20482" name="Picture 2" descr="http://3.bp.blogspot.com/-0GDRaP-zC9g/TnoJHedItsI/AAAAAAAACIA/_iy130z-6RA/s1600/empregad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347614"/>
            <a:ext cx="2813338" cy="294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7584" y="1635646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Development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axis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and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target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audience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r>
              <a:rPr lang="pt-PT" sz="2000" dirty="0" smtClean="0">
                <a:latin typeface="Verdana" pitchFamily="34" charset="0"/>
              </a:rPr>
              <a:t>I – </a:t>
            </a:r>
            <a:r>
              <a:rPr lang="pt-PT" sz="2000" dirty="0" err="1" smtClean="0">
                <a:latin typeface="Verdana" pitchFamily="34" charset="0"/>
              </a:rPr>
              <a:t>Awarness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information</a:t>
            </a:r>
            <a:r>
              <a:rPr lang="pt-PT" sz="2000" dirty="0" smtClean="0">
                <a:latin typeface="Verdana" pitchFamily="34" charset="0"/>
              </a:rPr>
              <a:t> – general </a:t>
            </a:r>
            <a:r>
              <a:rPr lang="pt-PT" sz="2000" dirty="0" err="1" smtClean="0">
                <a:latin typeface="Verdana" pitchFamily="34" charset="0"/>
              </a:rPr>
              <a:t>public</a:t>
            </a:r>
            <a:endParaRPr lang="pt-PT" sz="2000" dirty="0" smtClean="0">
              <a:latin typeface="Verdana" pitchFamily="34" charset="0"/>
            </a:endParaRPr>
          </a:p>
          <a:p>
            <a:endParaRPr lang="pt-PT" sz="2000" dirty="0" smtClean="0">
              <a:latin typeface="Verdana" pitchFamily="34" charset="0"/>
            </a:endParaRPr>
          </a:p>
          <a:p>
            <a:r>
              <a:rPr lang="pt-PT" sz="2000" dirty="0" smtClean="0">
                <a:latin typeface="Verdana" pitchFamily="34" charset="0"/>
              </a:rPr>
              <a:t>II – </a:t>
            </a:r>
            <a:r>
              <a:rPr lang="pt-PT" sz="2000" dirty="0" err="1" smtClean="0">
                <a:latin typeface="Verdana" pitchFamily="34" charset="0"/>
              </a:rPr>
              <a:t>Education</a:t>
            </a:r>
            <a:r>
              <a:rPr lang="pt-PT" sz="2000" dirty="0" smtClean="0">
                <a:latin typeface="Verdana" pitchFamily="34" charset="0"/>
              </a:rPr>
              <a:t> – </a:t>
            </a:r>
            <a:r>
              <a:rPr lang="pt-PT" sz="2000" dirty="0" err="1" smtClean="0">
                <a:latin typeface="Verdana" pitchFamily="34" charset="0"/>
              </a:rPr>
              <a:t>students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students</a:t>
            </a:r>
            <a:endParaRPr lang="pt-PT" sz="2000" dirty="0" smtClean="0">
              <a:latin typeface="Verdana" pitchFamily="34" charset="0"/>
            </a:endParaRPr>
          </a:p>
          <a:p>
            <a:endParaRPr lang="pt-PT" sz="2000" dirty="0" smtClean="0">
              <a:latin typeface="Verdana" pitchFamily="34" charset="0"/>
            </a:endParaRPr>
          </a:p>
          <a:p>
            <a:r>
              <a:rPr lang="pt-PT" sz="2000" dirty="0" smtClean="0">
                <a:latin typeface="Verdana" pitchFamily="34" charset="0"/>
              </a:rPr>
              <a:t>III – </a:t>
            </a:r>
            <a:r>
              <a:rPr lang="pt-PT" sz="2000" dirty="0" err="1" smtClean="0">
                <a:latin typeface="Verdana" pitchFamily="34" charset="0"/>
              </a:rPr>
              <a:t>Integration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 </a:t>
            </a:r>
            <a:r>
              <a:rPr lang="pt-PT" sz="2000" dirty="0" err="1" smtClean="0">
                <a:latin typeface="Verdana" pitchFamily="34" charset="0"/>
              </a:rPr>
              <a:t>enforcement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18434" name="Picture 2" descr="http://db3.stb.s-msn.com/i/FD/CC87C96764B34215FC6BF5BBCEB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389846"/>
            <a:ext cx="2232248" cy="148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1491630"/>
            <a:ext cx="66247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Specific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aims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endParaRPr lang="pt-PT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342900" indent="-342900" algn="just">
              <a:buAutoNum type="arabicParenR"/>
            </a:pPr>
            <a:r>
              <a:rPr lang="pt-PT" sz="2000" dirty="0" err="1" smtClean="0">
                <a:latin typeface="Verdana" pitchFamily="34" charset="0"/>
              </a:rPr>
              <a:t>Undeclared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informal </a:t>
            </a:r>
            <a:r>
              <a:rPr lang="pt-PT" sz="2000" dirty="0" err="1" smtClean="0">
                <a:latin typeface="Verdana" pitchFamily="34" charset="0"/>
              </a:rPr>
              <a:t>employers</a:t>
            </a:r>
            <a:endParaRPr lang="pt-PT" sz="2000" dirty="0" smtClean="0">
              <a:latin typeface="Verdana" pitchFamily="34" charset="0"/>
            </a:endParaRPr>
          </a:p>
          <a:p>
            <a:pPr marL="342900" indent="-342900" algn="just">
              <a:buAutoNum type="arabicParenR"/>
            </a:pPr>
            <a:endParaRPr lang="pt-PT" sz="2000" dirty="0" smtClean="0">
              <a:latin typeface="Verdana" pitchFamily="34" charset="0"/>
            </a:endParaRPr>
          </a:p>
          <a:p>
            <a:pPr marL="342900" indent="-342900" algn="just">
              <a:buAutoNum type="arabicParenR"/>
            </a:pPr>
            <a:r>
              <a:rPr lang="pt-PT" sz="2000" dirty="0" err="1" smtClean="0">
                <a:latin typeface="Verdana" pitchFamily="34" charset="0"/>
              </a:rPr>
              <a:t>Undeclared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formal </a:t>
            </a:r>
            <a:r>
              <a:rPr lang="pt-PT" sz="2000" dirty="0" err="1" smtClean="0">
                <a:latin typeface="Verdana" pitchFamily="34" charset="0"/>
              </a:rPr>
              <a:t>employers</a:t>
            </a:r>
            <a:endParaRPr lang="pt-PT" sz="2000" dirty="0" smtClean="0">
              <a:latin typeface="Verdana" pitchFamily="34" charset="0"/>
            </a:endParaRPr>
          </a:p>
          <a:p>
            <a:pPr marL="342900" indent="-342900" algn="just">
              <a:buAutoNum type="arabicParenR"/>
            </a:pPr>
            <a:endParaRPr lang="pt-PT" sz="2000" dirty="0" smtClean="0">
              <a:latin typeface="Verdana" pitchFamily="34" charset="0"/>
            </a:endParaRPr>
          </a:p>
          <a:p>
            <a:pPr marL="342900" indent="-342900" algn="just">
              <a:buAutoNum type="arabicParenR"/>
            </a:pPr>
            <a:r>
              <a:rPr lang="pt-PT" sz="2000" dirty="0" err="1" smtClean="0">
                <a:latin typeface="Verdana" pitchFamily="34" charset="0"/>
              </a:rPr>
              <a:t>Dissimulation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labour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contract</a:t>
            </a:r>
            <a:endParaRPr lang="pt-PT" sz="2000" dirty="0" smtClean="0">
              <a:latin typeface="Verdana" pitchFamily="34" charset="0"/>
            </a:endParaRPr>
          </a:p>
          <a:p>
            <a:pPr marL="342900" indent="-342900" algn="just">
              <a:buAutoNum type="arabicParenR"/>
            </a:pPr>
            <a:endParaRPr lang="pt-PT" sz="2000" dirty="0" smtClean="0">
              <a:latin typeface="Verdana" pitchFamily="34" charset="0"/>
            </a:endParaRPr>
          </a:p>
          <a:p>
            <a:pPr marL="342900" indent="-342900" algn="just">
              <a:buAutoNum type="arabicParenR"/>
            </a:pPr>
            <a:endParaRPr lang="pt-PT" dirty="0" smtClean="0">
              <a:latin typeface="Verdana" pitchFamily="34" charset="0"/>
            </a:endParaRPr>
          </a:p>
          <a:p>
            <a:endParaRPr lang="pt-PT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2" name="Picture 6" descr="http://3.bp.blogspot.com/_mwhXqGaGx4E/Sd4XZu90JaI/AAAAAAAAARk/bHmzoUJeZek/s400/42528229Isinformalnorm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283718"/>
            <a:ext cx="270029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156363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Strategic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aims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457200" indent="-457200" algn="just">
              <a:buAutoNum type="alphaUcParenR"/>
            </a:pPr>
            <a:r>
              <a:rPr lang="pt-PT" sz="2000" dirty="0" smtClean="0">
                <a:latin typeface="Verdana" pitchFamily="34" charset="0"/>
              </a:rPr>
              <a:t>Improve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regulatory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capacity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administration</a:t>
            </a:r>
            <a:endParaRPr lang="pt-PT" sz="2000" dirty="0" smtClean="0">
              <a:latin typeface="Verdana" pitchFamily="34" charset="0"/>
            </a:endParaRPr>
          </a:p>
          <a:p>
            <a:pPr marL="457200" indent="-457200" algn="just">
              <a:buAutoNum type="alphaUcParenR"/>
            </a:pPr>
            <a:endParaRPr lang="pt-PT" sz="2000" dirty="0" smtClean="0">
              <a:latin typeface="Verdana" pitchFamily="34" charset="0"/>
            </a:endParaRPr>
          </a:p>
          <a:p>
            <a:pPr marL="457200" indent="-457200" algn="just">
              <a:buAutoNum type="alphaUcParenR"/>
            </a:pPr>
            <a:r>
              <a:rPr lang="pt-PT" sz="2000" dirty="0" err="1" smtClean="0">
                <a:latin typeface="Verdana" pitchFamily="34" charset="0"/>
              </a:rPr>
              <a:t>Contribute</a:t>
            </a:r>
            <a:r>
              <a:rPr lang="pt-PT" sz="2000" dirty="0" smtClean="0">
                <a:latin typeface="Verdana" pitchFamily="34" charset="0"/>
              </a:rPr>
              <a:t> to </a:t>
            </a:r>
            <a:r>
              <a:rPr lang="pt-PT" sz="2000" dirty="0" err="1" smtClean="0">
                <a:latin typeface="Verdana" pitchFamily="34" charset="0"/>
              </a:rPr>
              <a:t>increase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quantity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quality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employment</a:t>
            </a:r>
            <a:endParaRPr lang="pt-PT" sz="2000" dirty="0" smtClean="0">
              <a:latin typeface="Verdana" pitchFamily="34" charset="0"/>
            </a:endParaRPr>
          </a:p>
          <a:p>
            <a:pPr marL="457200" indent="-457200" algn="just">
              <a:buAutoNum type="alphaUcParenR"/>
            </a:pPr>
            <a:endParaRPr lang="pt-PT" sz="2000" dirty="0" smtClean="0">
              <a:latin typeface="Verdana" pitchFamily="34" charset="0"/>
            </a:endParaRPr>
          </a:p>
          <a:p>
            <a:pPr marL="457200" indent="-457200" algn="just">
              <a:buAutoNum type="alphaUcParenR"/>
            </a:pPr>
            <a:r>
              <a:rPr lang="pt-PT" sz="2000" dirty="0" err="1" smtClean="0">
                <a:latin typeface="Verdana" pitchFamily="34" charset="0"/>
              </a:rPr>
              <a:t>Contribute</a:t>
            </a:r>
            <a:r>
              <a:rPr lang="pt-PT" sz="2000" dirty="0" smtClean="0">
                <a:latin typeface="Verdana" pitchFamily="34" charset="0"/>
              </a:rPr>
              <a:t> to </a:t>
            </a:r>
            <a:r>
              <a:rPr lang="pt-PT" sz="2000" dirty="0" err="1" smtClean="0">
                <a:latin typeface="Verdana" pitchFamily="34" charset="0"/>
              </a:rPr>
              <a:t>improving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well-being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</a:t>
            </a: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779662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Methodologies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Social dialogue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and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joint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work</a:t>
            </a:r>
            <a:endParaRPr lang="pt-PT" sz="20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between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the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institutional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and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social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partners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– </a:t>
            </a:r>
            <a:r>
              <a:rPr lang="pt-PT" sz="2000" dirty="0" err="1" smtClean="0">
                <a:latin typeface="Verdana" pitchFamily="34" charset="0"/>
              </a:rPr>
              <a:t>creation</a:t>
            </a:r>
            <a:r>
              <a:rPr lang="pt-PT" sz="2000" dirty="0" smtClean="0">
                <a:latin typeface="Verdana" pitchFamily="34" charset="0"/>
              </a:rPr>
              <a:t> </a:t>
            </a:r>
          </a:p>
          <a:p>
            <a:pPr algn="ctr"/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subgroups</a:t>
            </a:r>
            <a:r>
              <a:rPr lang="pt-PT" sz="2000" dirty="0" smtClean="0">
                <a:latin typeface="Verdana" pitchFamily="34" charset="0"/>
              </a:rPr>
              <a:t> to </a:t>
            </a:r>
          </a:p>
          <a:p>
            <a:pPr algn="ctr"/>
            <a:r>
              <a:rPr lang="pt-PT" sz="2000" dirty="0" err="1" smtClean="0">
                <a:latin typeface="Verdana" pitchFamily="34" charset="0"/>
              </a:rPr>
              <a:t>develop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campaign</a:t>
            </a:r>
            <a:r>
              <a:rPr lang="pt-PT" sz="2000" dirty="0" smtClean="0">
                <a:latin typeface="Verdana" pitchFamily="34" charset="0"/>
              </a:rPr>
              <a:t> axes</a:t>
            </a:r>
          </a:p>
        </p:txBody>
      </p:sp>
      <p:pic>
        <p:nvPicPr>
          <p:cNvPr id="12290" name="Picture 2" descr="http://t0.gstatic.com/images?q=tbn:ANd9GcS_TRRn3KAy6iI1LfsTxOM6B00vK3Xe_Ee1XoEOuCEGNZHHdqGH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1171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1419622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Methodologies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/>
            <a:endParaRPr lang="pt-PT" sz="2000" dirty="0" smtClean="0">
              <a:latin typeface="Verdana" pitchFamily="34" charset="0"/>
            </a:endParaRPr>
          </a:p>
          <a:p>
            <a:pPr algn="just"/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Subgroups</a:t>
            </a:r>
            <a:r>
              <a:rPr lang="pt-PT" sz="20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0070C0"/>
                </a:solidFill>
                <a:latin typeface="Verdana" pitchFamily="34" charset="0"/>
              </a:rPr>
              <a:t>functions</a:t>
            </a:r>
            <a:endParaRPr lang="pt-PT" sz="20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/>
            <a:endParaRPr lang="pt-PT" sz="20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/>
            <a:r>
              <a:rPr lang="pt-PT" sz="2000" dirty="0" err="1" smtClean="0">
                <a:latin typeface="Verdana" pitchFamily="34" charset="0"/>
              </a:rPr>
              <a:t>Develop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specific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aims</a:t>
            </a:r>
            <a:r>
              <a:rPr lang="pt-PT" sz="2000" dirty="0" smtClean="0">
                <a:latin typeface="Verdana" pitchFamily="34" charset="0"/>
              </a:rPr>
              <a:t> in </a:t>
            </a:r>
            <a:r>
              <a:rPr lang="pt-PT" sz="2000" dirty="0" err="1" smtClean="0">
                <a:latin typeface="Verdana" pitchFamily="34" charset="0"/>
              </a:rPr>
              <a:t>order</a:t>
            </a:r>
            <a:r>
              <a:rPr lang="pt-PT" sz="2000" dirty="0" smtClean="0">
                <a:latin typeface="Verdana" pitchFamily="34" charset="0"/>
              </a:rPr>
              <a:t> to </a:t>
            </a:r>
            <a:r>
              <a:rPr lang="pt-PT" sz="2000" dirty="0" err="1" smtClean="0">
                <a:latin typeface="Verdana" pitchFamily="34" charset="0"/>
              </a:rPr>
              <a:t>reach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campaign</a:t>
            </a:r>
            <a:r>
              <a:rPr lang="pt-PT" sz="2000" dirty="0" smtClean="0">
                <a:latin typeface="Verdana" pitchFamily="34" charset="0"/>
              </a:rPr>
              <a:t>’ axes </a:t>
            </a:r>
            <a:r>
              <a:rPr lang="pt-PT" sz="2000" dirty="0" err="1" smtClean="0">
                <a:latin typeface="Verdana" pitchFamily="34" charset="0"/>
              </a:rPr>
              <a:t>regarding</a:t>
            </a:r>
            <a:endParaRPr lang="pt-PT" sz="2000" dirty="0" smtClean="0">
              <a:latin typeface="Verdana" pitchFamily="34" charset="0"/>
            </a:endParaRPr>
          </a:p>
          <a:p>
            <a:pPr algn="just"/>
            <a:r>
              <a:rPr lang="pt-PT" sz="2000" dirty="0" smtClean="0">
                <a:latin typeface="Verdana" pitchFamily="34" charset="0"/>
              </a:rPr>
              <a:t>	-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target </a:t>
            </a:r>
            <a:r>
              <a:rPr lang="pt-PT" sz="2000" dirty="0" err="1" smtClean="0">
                <a:latin typeface="Verdana" pitchFamily="34" charset="0"/>
              </a:rPr>
              <a:t>audience</a:t>
            </a:r>
            <a:endParaRPr lang="pt-PT" sz="2000" dirty="0" smtClean="0">
              <a:latin typeface="Verdana" pitchFamily="34" charset="0"/>
            </a:endParaRPr>
          </a:p>
          <a:p>
            <a:pPr algn="just"/>
            <a:r>
              <a:rPr lang="pt-PT" sz="2000" dirty="0" smtClean="0">
                <a:latin typeface="Verdana" pitchFamily="34" charset="0"/>
              </a:rPr>
              <a:t>	- </a:t>
            </a:r>
            <a:r>
              <a:rPr lang="pt-PT" sz="2000" dirty="0" err="1" smtClean="0">
                <a:latin typeface="Verdana" pitchFamily="34" charset="0"/>
              </a:rPr>
              <a:t>subjects</a:t>
            </a:r>
            <a:r>
              <a:rPr lang="pt-PT" sz="2000" dirty="0" smtClean="0">
                <a:latin typeface="Verdana" pitchFamily="34" charset="0"/>
              </a:rPr>
              <a:t> to </a:t>
            </a:r>
            <a:r>
              <a:rPr lang="pt-PT" sz="2000" dirty="0" err="1" smtClean="0">
                <a:latin typeface="Verdana" pitchFamily="34" charset="0"/>
              </a:rPr>
              <a:t>develop</a:t>
            </a:r>
            <a:endParaRPr lang="pt-PT" sz="2000" dirty="0" smtClean="0">
              <a:latin typeface="Verdana" pitchFamily="34" charset="0"/>
            </a:endParaRPr>
          </a:p>
          <a:p>
            <a:pPr algn="just"/>
            <a:r>
              <a:rPr lang="pt-PT" sz="2000" dirty="0" smtClean="0">
                <a:latin typeface="Verdana" pitchFamily="34" charset="0"/>
              </a:rPr>
              <a:t>	- final </a:t>
            </a:r>
            <a:r>
              <a:rPr lang="pt-PT" sz="2000" dirty="0" err="1" smtClean="0">
                <a:latin typeface="Verdana" pitchFamily="34" charset="0"/>
              </a:rPr>
              <a:t>products</a:t>
            </a:r>
            <a:r>
              <a:rPr lang="pt-PT" sz="2000" dirty="0" smtClean="0">
                <a:latin typeface="Verdana" pitchFamily="34" charset="0"/>
              </a:rPr>
              <a:t> to </a:t>
            </a:r>
            <a:r>
              <a:rPr lang="pt-PT" sz="2000" dirty="0" err="1" smtClean="0">
                <a:latin typeface="Verdana" pitchFamily="34" charset="0"/>
              </a:rPr>
              <a:t>make</a:t>
            </a:r>
            <a:endParaRPr lang="pt-PT" sz="2000" dirty="0" smtClean="0">
              <a:latin typeface="Verdana" pitchFamily="34" charset="0"/>
            </a:endParaRPr>
          </a:p>
          <a:p>
            <a:pPr algn="just"/>
            <a:r>
              <a:rPr lang="pt-PT" sz="2000" dirty="0" smtClean="0">
                <a:latin typeface="Verdana" pitchFamily="34" charset="0"/>
              </a:rPr>
              <a:t>	- timing</a:t>
            </a:r>
          </a:p>
          <a:p>
            <a:pPr algn="just">
              <a:buFont typeface="Courier New" pitchFamily="49" charset="0"/>
              <a:buChar char="o"/>
            </a:pP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10242" name="Picture 2" descr="http://n.i.uol.com.br/empregos/empregocerto/dinamica_de_grup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75806"/>
            <a:ext cx="2232248" cy="1927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1347614"/>
            <a:ext cx="7776864" cy="345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Stages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of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development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Identification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partners</a:t>
            </a:r>
            <a:r>
              <a:rPr lang="pt-PT" sz="2000" dirty="0" smtClean="0">
                <a:latin typeface="Verdana" pitchFamily="34" charset="0"/>
              </a:rPr>
              <a:t>’ </a:t>
            </a:r>
            <a:r>
              <a:rPr lang="pt-PT" sz="2000" dirty="0" err="1" smtClean="0">
                <a:latin typeface="Verdana" pitchFamily="34" charset="0"/>
              </a:rPr>
              <a:t>representatives</a:t>
            </a:r>
            <a:r>
              <a:rPr lang="pt-PT" sz="2000" dirty="0" smtClean="0">
                <a:latin typeface="Verdana" pitchFamily="34" charset="0"/>
              </a:rPr>
              <a:t> for </a:t>
            </a:r>
            <a:r>
              <a:rPr lang="pt-PT" sz="2000" dirty="0" err="1" smtClean="0">
                <a:latin typeface="Verdana" pitchFamily="34" charset="0"/>
              </a:rPr>
              <a:t>each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subgroup</a:t>
            </a:r>
            <a:r>
              <a:rPr lang="pt-PT" sz="2000" dirty="0" smtClean="0">
                <a:latin typeface="Verdana" pitchFamily="34" charset="0"/>
              </a:rPr>
              <a:t> (</a:t>
            </a:r>
            <a:r>
              <a:rPr lang="pt-PT" sz="2000" dirty="0" err="1" smtClean="0">
                <a:latin typeface="Verdana" pitchFamily="34" charset="0"/>
              </a:rPr>
              <a:t>until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June</a:t>
            </a:r>
            <a:r>
              <a:rPr lang="pt-PT" sz="2000" dirty="0" smtClean="0">
                <a:latin typeface="Verdana" pitchFamily="34" charset="0"/>
              </a:rPr>
              <a:t> 2011)</a:t>
            </a: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Development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forms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action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by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subgroups</a:t>
            </a:r>
            <a:endParaRPr lang="pt-PT" sz="2000" dirty="0" smtClean="0">
              <a:latin typeface="Verdana" pitchFamily="34" charset="0"/>
            </a:endParaRPr>
          </a:p>
          <a:p>
            <a:pPr algn="just"/>
            <a:r>
              <a:rPr lang="pt-PT" sz="2000" dirty="0" smtClean="0">
                <a:latin typeface="Verdana" pitchFamily="34" charset="0"/>
              </a:rPr>
              <a:t>(</a:t>
            </a:r>
            <a:r>
              <a:rPr lang="pt-PT" sz="2000" dirty="0" err="1" smtClean="0">
                <a:latin typeface="Verdana" pitchFamily="34" charset="0"/>
              </a:rPr>
              <a:t>until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September</a:t>
            </a:r>
            <a:r>
              <a:rPr lang="pt-PT" sz="2000" dirty="0" smtClean="0">
                <a:latin typeface="Verdana" pitchFamily="34" charset="0"/>
              </a:rPr>
              <a:t> 2011)</a:t>
            </a: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Preparation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implementations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products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Undeclared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Campaign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announcement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its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accomplishment</a:t>
            </a: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12" name="Picture 4" descr="http://t1.gstatic.com/images?q=tbn:ANd9GcRC4-3OnknwcZYZ8eGk9bh9ZXHW3WC55s_FypT4vZtd4yRNH_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355726"/>
            <a:ext cx="2127633" cy="1409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1347614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Undeclared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work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key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words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ctr"/>
            <a:r>
              <a:rPr lang="pt-PT" sz="2000" dirty="0" err="1" smtClean="0">
                <a:solidFill>
                  <a:srgbClr val="FF0000"/>
                </a:solidFill>
                <a:latin typeface="Verdana" pitchFamily="34" charset="0"/>
              </a:rPr>
              <a:t>Declared</a:t>
            </a:r>
            <a:r>
              <a:rPr lang="pt-PT" sz="2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Verdana" pitchFamily="34" charset="0"/>
              </a:rPr>
              <a:t>work</a:t>
            </a:r>
            <a:r>
              <a:rPr lang="pt-PT" sz="2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Verdana" pitchFamily="34" charset="0"/>
              </a:rPr>
              <a:t>is</a:t>
            </a:r>
            <a:r>
              <a:rPr lang="pt-PT" sz="2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Verdana" pitchFamily="34" charset="0"/>
              </a:rPr>
              <a:t>at</a:t>
            </a:r>
            <a:r>
              <a:rPr lang="pt-PT" sz="2000" dirty="0" smtClean="0">
                <a:solidFill>
                  <a:srgbClr val="FF0000"/>
                </a:solidFill>
                <a:latin typeface="Verdana" pitchFamily="34" charset="0"/>
              </a:rPr>
              <a:t> a </a:t>
            </a:r>
            <a:r>
              <a:rPr lang="pt-PT" sz="2000" dirty="0" err="1" smtClean="0">
                <a:solidFill>
                  <a:srgbClr val="FF0000"/>
                </a:solidFill>
                <a:latin typeface="Verdana" pitchFamily="34" charset="0"/>
              </a:rPr>
              <a:t>click</a:t>
            </a:r>
            <a:r>
              <a:rPr lang="pt-PT" sz="2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Verdana" pitchFamily="34" charset="0"/>
              </a:rPr>
              <a:t>away</a:t>
            </a:r>
            <a:endParaRPr lang="pt-PT" sz="20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endParaRPr lang="pt-PT" sz="2000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pt-PT" sz="2000" dirty="0" err="1" smtClean="0">
                <a:latin typeface="Verdana" pitchFamily="34" charset="0"/>
              </a:rPr>
              <a:t>Competitivity</a:t>
            </a:r>
            <a:r>
              <a:rPr lang="pt-PT" sz="2000" dirty="0" smtClean="0">
                <a:latin typeface="Verdana" pitchFamily="34" charset="0"/>
              </a:rPr>
              <a:t>/ </a:t>
            </a:r>
            <a:r>
              <a:rPr lang="pt-PT" sz="2000" dirty="0" err="1" smtClean="0">
                <a:latin typeface="Verdana" pitchFamily="34" charset="0"/>
              </a:rPr>
              <a:t>Employment</a:t>
            </a:r>
            <a:r>
              <a:rPr lang="pt-PT" sz="2000" dirty="0" smtClean="0">
                <a:latin typeface="Verdana" pitchFamily="34" charset="0"/>
              </a:rPr>
              <a:t>/ </a:t>
            </a:r>
            <a:r>
              <a:rPr lang="pt-PT" sz="2000" dirty="0" err="1" smtClean="0">
                <a:latin typeface="Verdana" pitchFamily="34" charset="0"/>
              </a:rPr>
              <a:t>Solidarity</a:t>
            </a:r>
            <a:r>
              <a:rPr lang="pt-PT" sz="2000" dirty="0" smtClean="0">
                <a:latin typeface="Verdana" pitchFamily="34" charset="0"/>
              </a:rPr>
              <a:t>/ </a:t>
            </a:r>
            <a:r>
              <a:rPr lang="pt-PT" sz="2000" dirty="0" err="1" smtClean="0">
                <a:latin typeface="Verdana" pitchFamily="34" charset="0"/>
              </a:rPr>
              <a:t>Sustainability</a:t>
            </a:r>
            <a:endParaRPr lang="pt-PT" sz="2000" dirty="0" smtClean="0">
              <a:latin typeface="Verdana" pitchFamily="34" charset="0"/>
            </a:endParaRPr>
          </a:p>
          <a:p>
            <a:pPr algn="r"/>
            <a:r>
              <a:rPr lang="pt-PT" sz="2000" dirty="0" err="1" smtClean="0">
                <a:latin typeface="Verdana" pitchFamily="34" charset="0"/>
              </a:rPr>
              <a:t>Citizenship</a:t>
            </a:r>
            <a:r>
              <a:rPr lang="pt-PT" sz="2000" dirty="0" smtClean="0">
                <a:latin typeface="Verdana" pitchFamily="34" charset="0"/>
              </a:rPr>
              <a:t> / Social </a:t>
            </a:r>
            <a:r>
              <a:rPr lang="pt-PT" sz="2000" dirty="0" err="1" smtClean="0">
                <a:latin typeface="Verdana" pitchFamily="34" charset="0"/>
              </a:rPr>
              <a:t>cohesion</a:t>
            </a:r>
            <a:r>
              <a:rPr lang="pt-PT" sz="2000" dirty="0" smtClean="0">
                <a:latin typeface="Verdana" pitchFamily="34" charset="0"/>
              </a:rPr>
              <a:t> / Fundamental </a:t>
            </a:r>
            <a:r>
              <a:rPr lang="pt-PT" sz="2000" dirty="0" err="1" smtClean="0">
                <a:latin typeface="Verdana" pitchFamily="34" charset="0"/>
              </a:rPr>
              <a:t>rights</a:t>
            </a:r>
            <a:endParaRPr lang="pt-PT" sz="2000" dirty="0" smtClean="0">
              <a:latin typeface="Verdana" pitchFamily="34" charset="0"/>
            </a:endParaRPr>
          </a:p>
          <a:p>
            <a:r>
              <a:rPr lang="pt-PT" sz="2000" dirty="0" err="1" smtClean="0">
                <a:latin typeface="Verdana" pitchFamily="34" charset="0"/>
              </a:rPr>
              <a:t>Contributions</a:t>
            </a:r>
            <a:r>
              <a:rPr lang="pt-PT" sz="2000" dirty="0" smtClean="0">
                <a:latin typeface="Verdana" pitchFamily="34" charset="0"/>
              </a:rPr>
              <a:t>’ </a:t>
            </a:r>
            <a:r>
              <a:rPr lang="pt-PT" sz="2000" dirty="0" err="1" smtClean="0">
                <a:latin typeface="Verdana" pitchFamily="34" charset="0"/>
              </a:rPr>
              <a:t>increase</a:t>
            </a:r>
            <a:r>
              <a:rPr lang="pt-PT" sz="2000" dirty="0" smtClean="0">
                <a:latin typeface="Verdana" pitchFamily="34" charset="0"/>
              </a:rPr>
              <a:t>: </a:t>
            </a:r>
            <a:r>
              <a:rPr lang="pt-PT" sz="2000" dirty="0" err="1" smtClean="0">
                <a:latin typeface="Verdana" pitchFamily="34" charset="0"/>
              </a:rPr>
              <a:t>everybody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wins</a:t>
            </a:r>
            <a:r>
              <a:rPr lang="pt-PT" sz="2000" dirty="0" smtClean="0">
                <a:latin typeface="Verdana" pitchFamily="34" charset="0"/>
              </a:rPr>
              <a:t>,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country </a:t>
            </a:r>
            <a:r>
              <a:rPr lang="pt-PT" sz="2000" dirty="0" err="1" smtClean="0">
                <a:latin typeface="Verdana" pitchFamily="34" charset="0"/>
              </a:rPr>
              <a:t>wins</a:t>
            </a:r>
            <a:endParaRPr lang="pt-PT" sz="2000" dirty="0" smtClean="0">
              <a:latin typeface="Verdana" pitchFamily="34" charset="0"/>
            </a:endParaRPr>
          </a:p>
          <a:p>
            <a:pPr algn="r"/>
            <a:r>
              <a:rPr lang="pt-PT" sz="2000" dirty="0" err="1" smtClean="0">
                <a:latin typeface="Verdana" pitchFamily="34" charset="0"/>
              </a:rPr>
              <a:t>Everybody’s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contributions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your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contribution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may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decrease</a:t>
            </a:r>
            <a:endParaRPr lang="pt-PT" sz="2000" dirty="0" smtClean="0">
              <a:latin typeface="Verdana" pitchFamily="34" charset="0"/>
            </a:endParaRPr>
          </a:p>
          <a:p>
            <a:r>
              <a:rPr lang="pt-PT" sz="2000" dirty="0" smtClean="0">
                <a:latin typeface="Verdana" pitchFamily="34" charset="0"/>
              </a:rPr>
              <a:t>Fair </a:t>
            </a:r>
            <a:r>
              <a:rPr lang="pt-PT" sz="2000" dirty="0" err="1" smtClean="0">
                <a:latin typeface="Verdana" pitchFamily="34" charset="0"/>
              </a:rPr>
              <a:t>competition</a:t>
            </a:r>
            <a:r>
              <a:rPr lang="pt-PT" sz="2000" dirty="0" smtClean="0">
                <a:latin typeface="Verdana" pitchFamily="34" charset="0"/>
              </a:rPr>
              <a:t> / </a:t>
            </a:r>
            <a:r>
              <a:rPr lang="pt-PT" sz="2000" dirty="0" err="1" smtClean="0">
                <a:latin typeface="Verdana" pitchFamily="34" charset="0"/>
              </a:rPr>
              <a:t>Transparency</a:t>
            </a:r>
            <a:r>
              <a:rPr lang="pt-PT" sz="2000" dirty="0" smtClean="0">
                <a:latin typeface="Verdana" pitchFamily="34" charset="0"/>
              </a:rPr>
              <a:t> / Fair game</a:t>
            </a:r>
          </a:p>
          <a:p>
            <a:pPr algn="ctr"/>
            <a:r>
              <a:rPr lang="pt-PT" sz="2000" dirty="0" err="1" smtClean="0">
                <a:latin typeface="Verdana" pitchFamily="34" charset="0"/>
              </a:rPr>
              <a:t>Growth</a:t>
            </a:r>
            <a:endParaRPr lang="pt-PT" sz="2000" dirty="0" smtClean="0">
              <a:latin typeface="Verdana" pitchFamily="34" charset="0"/>
            </a:endParaRPr>
          </a:p>
          <a:p>
            <a:pPr algn="ctr"/>
            <a:r>
              <a:rPr lang="pt-PT" sz="2000" dirty="0" err="1" smtClean="0">
                <a:latin typeface="Verdana" pitchFamily="34" charset="0"/>
              </a:rPr>
              <a:t>Integration</a:t>
            </a:r>
            <a:r>
              <a:rPr lang="pt-PT" sz="2000" dirty="0" smtClean="0">
                <a:latin typeface="Verdana" pitchFamily="34" charset="0"/>
              </a:rPr>
              <a:t> / </a:t>
            </a:r>
            <a:r>
              <a:rPr lang="pt-PT" sz="2000" dirty="0" err="1" smtClean="0">
                <a:latin typeface="Verdana" pitchFamily="34" charset="0"/>
              </a:rPr>
              <a:t>Equality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6146" name="AutoShape 2" descr="data:image/jpeg;base64,/9j/4AAQSkZJRgABAQAAAQABAAD/2wCEAAkGBhQSERUUExQWFRUVGRYYFxcXFh0dGBoWHBgeHBocFxgYHCYeFx0kIBwZIC8hJCcqLSwsHh8xNzEqNScrLCkBCQoKDgwOGg8PGjEkHyQpLDI0MDIsLy8sLykvLCwpLCovKSwsLCwsLDQsLCwsLCwsLCksLCwsLCwsLCwsLCwsLP/AABEIAN8A4gMBIgACEQEDEQH/xAAcAAACAgMBAQAAAAAAAAAAAAAABgUHAgMEAQj/xABKEAACAQMCBAQDBAYIAgcJAAABAgMABBEFIQYSMUEHEyJRMmFxFEKBoSNikbHB4RUzQ1JygtHwFyQ0U3STsrPxCBY1VWNzktLT/8QAGwEAAgMBAQEAAAAAAAAAAAAABAUAAwYCAQf/xAA1EQACAQMDAgMHAwMEAwAAAAABAgADBBESITEFQRMiUWFxgZGhwdEUMrEj4fAGQlLxFSQz/9oADAMBAAIRAxEAPwC8aKKKkkKKKKkkKKKDUkhRWLNjqcVC33EQG0Y5j79v512lNnOFEGuLqlbrqqHEmWYDrXBc65EnfmP6u/59KWp7x3PqYn5dv2VoZwASTgDck7AD3J7UclmBu5mbr9fYnTQX4n8SXuOI3b4AFHv1P+lcEuoSN1dj+P8ApSrqHFEjIxsbdrrlB/SA4hBGchWO8x26J3wM1y8H6NDqi+bd3ck8i/HaDMKRe6vEDzSDOPVnB2BzvU8Wgh0oATK1t726Gus5UfX5D74kpqnG9rbtyyXA5/7iFnbrjomcH611xeJEqY5LO9uFOMHyCox7hnwdvmPxqDu7OLSdUL8qQ2d4mFYYCRToNx+oGG/YHm/VOO3VPEmwhGfOErHosPrb8jyj8SKU3l9WD+GtPMPoWf6dg1Ms3x2+UYP+Idx/8ruP++g//esh4pxqQJrO+hzkFjBzoGA6BomYt8iBSjH4rWuU8yO5iVxlXkhwnL75ViSPmAanYuL7MoZFuoeVQCT5iggH9XOfwxmgDd11PmpxibmsvKRn0nxAsLnaK5i5unI7ckmdtuSTlbuB067dqYQ1U9fanb6gOWCxa/ycc5j8uIEDqbiQAj29O+xHyOvh6wurUP8AYJfJeNik1jO5mgV8ZHJIMMnMpVgw2OcHpii1r+XVUUrCFuBjLjEuaikjRfEpS6Q30L2czkKvMeaCRj0Ecy7ZPs2PbJNOvNRAIO4hAIIyJlXjGuO+1NIhud+yjrS7e6xJJtnlX2H8T3oilbtU90W3nU6NrsTlvQfeTV5r6JsvrPy6ftqL/wDeKX9X9n86i6KYpa01G4zMnX6xc1WyG0j0EZtO15XPK3pbtvsf51LCkOmjQb7nTBOWXb8O1CXNuEGpeI86T1Vq7eDV57H1krRRRQU0cKKKKkkKKKKkkKKK8JqSQNcGpassQx1bsv8Ar7VyarrvLlI/i7t2H+ppeZiTknJPc0bQtS3mbiZ3qPWVpZp0d29ew/vOi71B5T6jt7Dp/OuaiufUNQSCN5ZGCogJJP8AD3J6AdyRTIBUG3EyDPUrvljkmatZ1iO2iaWUkKuBgDLFj0VR3JNQ8WgPqBEt6jxQA/o7TOCf17grgknsgxgDfqcqfFzXTw22oyMYla4iFrAPuxkM3mSe7tyjA/u/I1brDc1murX9QAImwPzmnt7EWiBz+89/T2D8zXDCqKFUBVUAKoGAAOgAHQUq8XkR3umzR7TtcpCWAyzQNtIpH3lAPfpnbFNtQfFHC4vFjImkgkhYtHJGcMpIwe49h0IO3XrWftaop1QzHaF0XCvluI26lpkVxEYpkWSNsZVhtscj6EHuK5NH4UtLQk29vHExz6lX1b9uc5YDbpnFV/Dxvd6UZYbuK4vYlKtHcgYxGVGQ7YIODtuc5zvuKnOIPEkCK3WyTzrq6VXijYf1cbDIeUA4GPbONic4G+sWqjLrBhXhvjAO0eWbsT19+/v9aX7nw/0+R+drOAt7hOUHfO4XAPXqRvSjF4etIfPurqaS8yGWZGwsTggjykIxgYA32I7DrTNwZrsr89pdEG6t8EuBgTQn4JV/8LfrVTRu6VZiq9pxxnQ0ZLa1SNFSNVRFGFVVAUD2CjYD6UocUaXPbzm9tIjKHXF1ApAZwo9EseRvIoyCPvDlGM06V5iiKlNai6WG04DYO8TrW6t9QtcgCSGUEMrDcHurDqrKcfMbEHoa4LviC700AM73Fl0Lleae3ABxkjeWP9ZvUO56Z28XQyWFwb6FGkgkGLuJOoYfDOi9zj0t02AJ7kRtt4s6fIQpkdM9eeM8o+RIz9Pb8KReHWs6v9MZWdBXAOjJU/584xW14sqiRGDq4BDA5BHvmttKE8B04m4th5thKQ8kaeryc/2sGDgxnOSvb6dGu2uFkRXQhlcBlYdCpGQRWrtLpLhMr8pkr6za3bVyp7/Y+2bKKKKMi+FTPDHxv9B++kDizj+CwZUZWkkYc3IuBhfdiemd8D91TfAfiLY3ExjSUrK+AiyLy83yUnYtv0zn2zQVzVXQVzvH3SbOsK6Vivl33+EsgUV4DXtKpuIUUUVJIUUV5mpJDNQuuaty+hD6u59h/rXVq+pCJdviPQfxNKhYk5O5PejbWhqOpuJnes9R8JfBpnzHn2D8zwCiiimsxcM0sXc9vcXHNdTxx2do4BV2XFxcjBIwd3SPKggA5YntXTxhrDwwhIf6+clIvZcDLyMfuqiZbm7degNKXh14fQ3Ful1dc0pYtyIWPIFDn4u7ZbmONh9c0q6hdrRXBmk6Raqqm5qe4fn7SY1LVG16WKOKJo7GCQSPM4w0rKCAsfUDqdt8ZycbAvxNYQwKihUVVUdFUAAD5AbCs6xt1cm4bJ4jKrU17DgQoopPm4xuZrh4dPtPtKwkrNIzhE59xyozEDrvk5J3271VSoPVOEE5Smz8Tb4mSMbEwx/1lzJFAgB3JdwcY75xjA965eB+Hkgu70neWKRbdcn4bdY0MZH+MYPT7v1otrTUb68tvtNkLaC2mEzlnzzMoPJyEfFv7DHucVN8TWf2a/gu1OFuStrOCTgsQTA4HuCCv0I9yacrauloy94aFK0/D7yapf06UrrxXBxLY7Ek4yk5OF7HruB9e9MApSluRJr9qI/0jQQXBlVcZTmQhQScAEkqNz3GcUD03Pjj3Qe3GWPuMsfnGcd+uO+Kyqp+FHe61KKcLMtwola8Z0ZESMgpHahWABKkAg/It12W2K1CNqGZZUTQcTk1TVI7aJ5pW5UjGWO574GANySSAAO5FV7q/FKtym50cLZcyK8s4j54w+AX8pQSoGRuD+IO1MniBAvkwyybxW9xDLIu2CueQMc/3GdXx3wQfcJ3jFrXk2awj4rhsH/AmGbfp15PfvQVxcOlVaajmd0+VAHM6OEW8nUdQso/+jwlWiQnmCc2OdVJ+6S3T5fXOOmRnTrw2pz9luCWtSc4jk6tDk7DuQPp3JqW4I4fNvb88mWuLg+bO7D1F29XKf8ADkj65Peu/iTRFu7Z4jsx9Ub90lXdGB6jB7jsTSxL7wbouvHf8wa4CVS1NuD/AD6zooqH4W1Zp7cGUcs0ZMUynqJU2bP12b8a28Sa4LS3eYqW5cBVHVnY4UftraiopTX2mQNtUFbwQPNnErvxJ4ae51GNLVGkmeINIoACqAeVWZicLsMEnbZffFQOv+Gd7Yx+e4RkXlLPG+ShOMEggNsxxkd/lg1a3BfCNxDILuedvOnDefCQCnKd41U/dZNttx1Hbdpm8q4WaBtxgxyKysNmXruBzKRnDLtscHIOM7Wr5ckcT6dZ2hpUFRjuBOfwf40OoWI8xszwERynu23oc/Nh1Pdg1PdVN/7P/D8tvDdtJgBpvLAzvmHmVyQOm7Ywd9j2xm2askhRRRUkhWq4mCKWPQb1tpe4kvNxGPq38BVlJPEYLA725FtRaofh75FXl2ZHLHv0HsO1aKKjOJNaFpayznBKL6Qe7nZR+0j8M072RfYJ8889xV9WY/UyN4p4+t7L0sfMl2/RKdwD3Y4wu2+Op2270tWPjTGZCJYGRM7MrBiB+spAz+B/bVV3t20rtI5yzsWY+5Jya0ilbXbk5HE2lLolstPS4yfXP8S7brUo5ZLy7eVBbwWsttAxYYkuJYuZ/L/vkLhSBk9D2pn4IgZNOtVYYIiTb6+ofkRSpwN4ZRokU9yTKxUOsLj9HGWAO4PxN9QBnscVY1ZvqN2tY6R6zypoRBRp8CFFFFKINI3iWCR7O4SEZkaJ1Qe5K4wPnjOPniubga6httDWWAFxFDLK4PpYzKpaVW68p5hyjboF7VOA1UGh63PLp82lW1uWmZpzMzkKsaFxsMkerbG+Poad9LqBVbMMtxqQj2iOPA/iHdTPGL6ARx3TEW0qLheb+44JJAODyseu/Ubhj8QtKM1kzJzeZblbiMKSCWi9WMDqSvMB13xUFr+hldLMMZw8ESNGyjfzIQGBXYkElT896buG9aS8tIZ1wRKgLDsG6OpHybmFMrW4/UK2fWd6gfOo7xR401hvsiLbN+kvHihgYHYeb94N9305wfmD22YuEeB7fT0IiBaR8eZM5y775+ijPYfLOTvUBpfhi8d5C8tx5tra8zW0RGGRy3MOc4wwU9DnPpToBT/XtpbCgpHtnLEIulTPJHAGScAe9Ywzqw9JzUfq9z0QfU/wrZo8OFJ9z+Qpn4eE1GLBdF7jwl4A3hxBp/n2s8IzmWKRBjGcshAxnbrjrVKa1qS3t3pcjYIXyVuR08uUzYZZB1TJU9cdqvqobVODrWeOdGiVDcAea8YCuxVuZTzAdQRnP7c0FVo6yD3GY1pVAvMxopRubu90toUumS6tpJFhWdRyzqzfB5ik4fodx7HJzgU3VlLi3eg2GglSmUiFxHDLDqkHkzi2jviqO5iEiGZNk5gSMcwZVyCPfsTWHHum39ulm941u9vFdxMz24kD82TytIGBAAHMByjYnG+ak/FDR/P0+QqPXCRKuOvp2bH+Uk/gPlTlpkEer6PEJ8lbiFPMwcHzBjLKTno65Gc52znJFPLKsalAKTxtGdotNgKmkah3xv8AOaLaykSedzLzRyFCsZBzGyoEblPNjlPKDjA9RPvutajxtNPcG00qNLmVRzSSs48iMZAODkByCV6HHbDb43nwpv2iED6u5gwEKrbgOY+nL5nPzHbbcmuvUuD4NHggurNChtnQXD7s0ts7hZTLyj1FciQEAcvKcYG1WrS3yY1atthZMeGnCU1hbSC4kEk08rzyFd1DMAMAkAnpknHU0314p2r2rpRCiiipJMGbAz7UlXc/O7N7k/s7Uza3dckR922H8aVKY2SctMj/AKguMstEdtz9oVTvizxX50otoyDHEcuQdjL7ZH90bfUtVxVVPiRwFBBG91G5jJYAxn1BnZvuHOV25jg56dquugxTaBdEaitx/U57e+InDGlG5u4IcFvMkRWA29OctuOmFBOe3WrO4k4L0+HT2k+zyW7vLFHzTuS0fM68xGH5HXk5jkZ/DBxDcKcJXWlz29/e25S225n5lzH5q8qtJGCXGObdSPzps4r1FLyTTreUR/pLxfMRJEkVkUYVkZScowc5DAHOR2yUjZLACb8aQhMeYlAUBfhAAH0xtv3271lSlp9s+nX62WS1pcK72pYktG67vFzHqOpGexG+eam2s5c0Go1CpmaqppMKKKKGlcK1pAoJIVQWxzEAAkjYZI6/jWyivcmTMKTpzd6SJXtFhms8vM8MjcjRenL+W2cFDjIXBOdsb5MhrXHtlayeXNMA46qqs/L8m5AeU98Hek7VOI7u+tppjbMNMLKjlTicIDlpEPRgpA5vSV7dmIZ2NOujalGBDLem/psZb+haoLm2hnClRKiuFJyRzDOM98e9drtgEnoKQ/CnioXEclsGEi2gjWOYJ5fmRMDy5jPwMvKQffY/MtusXGByjv1+laikNeMSi7cW6sx/z0kfvJJ82P7B/wClTbuI0+Qrg0eDqx+g/jWrVLnmblHQfvophrcIOBEtFv09A1m/c3Ezsr5jJuchu3t9Kl6XIJeVg3XFT9vOHUEVzXTSciX9NuNalWOTn6SvuNZ2vdRgsE2jtil3cPjfI/q0HsSCff4h/dNNOaVtYkCcQRLGSpltWM4HRuUsIy3bIwAD16CmS7uRHGzscKilmPyUZP7qyHUyzVgsb1v9qj0mcsQZSrDKsCCD0IIwfyNc3gzMRp3kMDzWs9xCcnJ2csMj7vxYx8qrzwr1V/Mm86Yfp1FxyMQCJHldSBzHJ5lCtj2ZfqXbwpZku9Wh2IW5WQHGDmUMSDv25V/OiLOkaNRqZ9kNtkNN2SWQj56fP8jioXjmAPpt4rdDbzflGxH5gVC+Fdwrw3hQ5T7fecm5xyFwRjPQb5/E1N8aSBdOvCSAPs8+56bxsKZw+a+DtVEmm2sztnmgiLMRjLBAGOMD7wPape3vEf4WB+lVpwbK/wDRtojZAWJcDp1yQf2EVNW85Rgw6j/eKOW0JTOd5mqvXQlfwwvlBwT3jvmisEOQD70UDiaPMgOJpfWq+wJ/En+VQ1dusy80z/Lb9lcVO6C6aYE+ddSqeJdO3tx8toVAcL6R/SWqPcPk22nt5cS/de5G7P135Tj6+j5118U6kbeznlU4ZI25TjPrPpXb6kU5cB6CLOwghxhgitJ7mVhzSEkgE+onr2AHahb1+Fjr/T9sCWrntsPvJx4QQQQCCCCDuCD1BHcVXPEnC1pb6lpZgtoYiZLjPlxqueWAsuQoAOCAQT0qyM0heJsDC40ubOEjvEVjvt5gwPwPKRv7gd6Xjmat/wBpkV4kf9L0n/tLfuWvNe4reG4itre3a5nkUvyK4ULGM7lmBGdjscfXcZ2ccSKdR0uNhn13MnyysQx+OcH8K4b++FhqYvJoua3liSBphu0DBicso+422T9PoQLlEqXSq/GIr0hioPoZM6ZrYlkaF45IJ1UOYZAObyycB1Zcq652JB2OxqTo1/hK2vgrSBuZVISWKQo4VvZl2IPXBBFLWhxNaXkti0ks0axJPA8uCyoWKunN1fDYwfqNqEvOn+EDUQ7ekoekpBZflGWojijiFLO2klZlDBT5ak7tJj0gDqd8Z9hmlPjjiNWuxaNdfZbeNBJcuh/SvkgrHEFBJbdTj2JJ2G8/wp4baS8UdxChuFb1I8rls79GT0rkEEEFfcHNS16drAdj8J2tABQ7zo8OuCoorRJZ4Ue5uB5sryKGbLnmC+oHl2xke+c/J1EYAxgAAYxjbGMYx7Y7Vpmv0VuUnf8Ad9aj5NTYvkH05G3uK06USRsIHcX1NDue/wAp229pDbIRHGkSkliqKFBY9ThQMk1ESyl2z3PT+Fbb+85226Dp/rWemxjmLn4V3/GiaaeGuo8xPc1zd1RTU+X/ADedd1L5UYUdT/smuGysi4J9ht9axdjLJ9fyFbNV4ps7AKtxOkRIBCnJYg59XKoJxkHfGNq5ZvCX2mX0aX6yrnHkXYTRNbMo9QxmpfSv6sfU/vrTY6jBewh4ZFkjJ+JD0b2IO6nfoQDvXZbW4RcD61w9XWuDzL6FibevkcY+MRdPiMmr6hO39kILdMnOAEDvjuoJ5TjpuajeMbuW6u4NLhYoLgFrhwMkQ75C/UK2ff0jOCcyPENrd2dxNNB9leO6dXIuJfKZXVApCszBXUhQfcb7d6R7i5IR2S4in1PUX8n9BJzrb22QSoKk9eVBnfCg4PpOUJtibk1X4HEfLTy+vtjaSXiHwxpSW6+QS90vJbxRQzK7NJgcvmr6jsN9uXJIHcY6uH79tLttWZ2/TRwWCg7ZMzwMq9fi5SevcKTUjonh7ZaeftBYlkXeSVlCqe7qMAIT23OM7VEcK8O/01qk10wYWEbx+k5CzSRpyp6SMEYyWHUBuX71dU7kV38g2A59suoVNRwNx6y0/DfQxaaZbRAYby1d84z5jjnfJHXBJH0AqD8Xr8vbpYRn9NeOi4HVYVYNI5wdlGAN9jkj3qf4v43t9OjBkJeVyBHBHgyyMenKvYfrHb6nANdx21zHqcVxflRNfQzcsI6QLGY2WNWJ3JUsWAA3yd8mjaahmAMsuqppUWqLyAYzW8IRFRRhVAUDGNgMDYdNq2UCinwnzJiScmMFrqBCLt90fuorlt/gX6D91FLCozxNglZ9I37SNuZMux92J/OtdZSfEfqf31jTJeBMlVOajE+piv4hKHghib4Zrq2jb3CliTj57VcgqpeNbRntS6LzPbulwinOCYjzEHBH3earO0bVEuYI54zlJUV1wezDOPqOh+YNKrwHxJtegsptcDkE5iVqN017rkNukhWHT1+0S8h3adxyJGd+ysc9dmdT127/ABdBGkzSLnnhaCVCucqyTIebHyGTvt37VwcARkavrXMuD5ttj/CUfB3A6jB/16076tp6zwSQuMpKjI30YYPX60JHsUuJOGhfJDNHI0M8WZIJQAcc6/C43DIRjI/2V0XL6jpUnKFWWWOWMgH0iVSVIG+cEjbPYjNTPhjcMdPSKQnzLZ5bd8gggxOVA3PZeUfl2qIveHLjTpZp7QCa0kYyy2oGJUYj1tb9m/vchI2GAO9U3luaqh0HmEUsN9PcHabtL8RLO20u3eSQc6RRx+SpBmMkYEbL5ecjcHc4GN+9LyT6tqN3HfWliIUWMxjz5MCWItzAENynqcgqMfM4FS3hboEV/cz6vIgJMvJbofuBFA52A2MmMY9jk+xFkcR8RQ2Vu88zYRB07s3ZVz1ZjsP9ATVxJdcMIclBRuRzKSThL+jpJ9Q1aOJ5GZjbWobnEs7kncb+lc9CD1B6gA2F4aaFLaaekcwAkZnlKjPp5yCFOfvDv7HbtVYS6jd398uoSKvmQeXPBatsv2VXPR2GAxOCCdyTzYA5RVwcJcTR39qtxErKrFlKvjIZeo2OCPn+7pVlLGZxdhgoGNpq1D+tb8P3Cuau3VYsPns37xXIiZBPYf7FOqZGgT59co3jsMdzMa3SzekIOg3Pzb+Vaa7dNs+Y8x+EfmajkAZM5t1eo2hO/wDE03+pR2FrJdTZwg6DqSThVXPckj/Yr5v1jW7hrs3b4Esjeav3gufhAD52UDAB6ACrs8bbSR7KNlTniimWScAjPIAVBweoy34ZG3XFTa9pZliVk9TLkjbcod8DA7bYFJLiqdYz3n0TplmqUDo5EZOB+PpbiaGBuSO5ZisVyFCrITukN0iYEkZOVBA5lLArvnmuHRdfEsDPKoikhLrcR5z5bp8W43KkDmU91IIzXzDqGmS2c0ZWQE8scsU0TMAQRkMjYUgqcg9CrAjqKtgX1xFibmE7alpkkjlRhGuIYz6th8QjIVgMZYnp0ERsTutSDjPeY8I8LJqCtf3wMzzs5SNyQiJzEDAGM9NugwBtmmqz4ZsrQmaOGKIqCTJ/dXG5yxPKMZyR2rzgyy8mwtoywbEYPMp9J5svse/xdaWuMtXl1BHtNNja5GAbiSPBRU6hFckAsSp2HXGBncDOk1bisVBOM/SLvPWqFQdvtEvXeIn1K6dGkkFspLRx7LlQQAWA6k5yCckA4pv8P7DWp9Ojjs5oLe1LyGORv67l81udRhW+9zHfB/WxVex2kgiuJYUZh/aMVKiNeYJyerq+WAwDtirt8E7h4reawmwJbV+YD3ilHOCNgT6ub6ZA9qd010jA4Ec/00AprzJnhLwwtrOQXDs9xeb89xKzFizDDFQTgbZGTk4JGTmoXxI/+L6V/hvP/LWrNqseLozJrkGTlYLR3APQPJIUJX54xnr0oikMuPfA71gtvUJ/4n+JI0UVst4C7BR1J/2aekgDJnzZFLsFHJjFaWSmNP8ACv7qKkY4QAAOwAr2kZq7z6ItoAAMCJt7FyyOPZj++tNSGux4mb5gH8v5VH05pHKA+yYK7Tw67r6EzxhmuLhjW/6PuPssp5bOds20hPpilY5a3O2FVt2TOAN137d1QHEmni5udPt3CMklzzOr9CkcbMV/EZH1x0qm6QFMntGPRa7pchF4bn+ZMcSXL6XqB1ARs9ncIkd2UyzRyJkRScmfhxhSfr0JHM1aFxlZ3o/5a4jlOCeUHD4HUmNsOBuN8Uq65wVfQWskWnXTPGyNGLa5w+EI5eWGY4ZMLsA2R03FVbqFnDa20EflSafqFvNH5spjdmKepWlWVAVZPVzYB+7gZ2JTGb0by0NKtBZ6zdw55Y71Vuohg8plBInAOcc2TzEY6EewpwqspuD9au/JlXUrOcRP5lvOFAYDBQ4McJUhgfUp5hkYz1zKXGoa7ajElnb3o6c9u5Rs/rI2/fGyjp86uRwBgwGvQLNqWQ0XH0uhD7DNZtMOeV4JUfAljeQuMgqfWC3KR22+RMa8k2rXz/0j+ia1KFLEHYKyhgz75Y7qD33APKNqktZfWtRRETTRatHIjrM82HjcdGTJU9OYH0tsenQ1GwcEa7bTyXAgt7mW4y0rc6Ag56fFHjOxwux2z0qlxkHTDaJO2sSR8QLtksJQp9UnJGvzLsAR8srzb9KcOFPs1qq6dHInnwRo0kY2YlgCzn3yTnqcAr8qQ9b4e1FXgm1NIhYxTRvMtvlyoH3pB8RQHqQTgEnBrr4g09ra5a7QoUml+0W90AzCOVhGpiuChx9nlA5Q3QZG+d68pZprmVXhFQgSzbu0EgGcjHtXBqUQRVUdMkn5n510aJqX2i2hmwB5saOR7EqMjfrg5FdUkatsQDjGR7Htn2pilTGPSZ64tRUDAbMe8hLOzLn9UdT/AAFTqIAMDYUKoHTasq9qVC5nNparbrgbmRfFGmC4s7iEjPmRSKNs+rlJXA7kMAR8xXz/AG2oiPkimDxSgKCsiFTnHzG341c3FXiPb2hEUYN1cucLBCeZsnpzlc8v0wWOemN6h7TgW81kpPqrG3gHN5dnGCrY7M7Ekg/UE7fdyaBrqrzQ2FSpRyQNjK4t9biiWTIjuLdg3mQMQSpccpltiwPky7g8wG+BnoKy0LWmtLfTJpEkkRZtR5UGfXG8cKci525S/Plfrtvu6eNuh6faWUSRW0SXDlViKDDCOPd2Yjd9iAS2SebOdqraPW1urK004x8skc/6OUYOVmYhwy4yMEpjB3wc9q4UYEKqMHOcYlgcOeHuq3UKwSs1lYgthHbNw0TNnkbHsMj1BRv8JG1PWvzxaRZx2thGqT3DeXbr19ZADzSEg83IMMSeuw6dOjw741W503zpj5b2/NHcFj0aNRzO2dxlcMc9DzDfFKWhagbyabVbj0R8rJbBukdupPO59ixByevUbjFU1XFFCwH/AHBqjCkpI/wzTqOnoDaaYh5guJ5ydy0cZzls53llOT+Nd2upLBLFfWylpoMh4x/bW7HMiEdyPjX5jodqOHYjK8t44Ia55fLB6pbqP0YPsW3cgdyKnKa2Vrpt8Pydz75jbu/andBkP7fqTz+PhG7Q9Zju7eO4hbmjlUMp7/MHHRgQVI7EEUg8dfotasXBP6e3uISvYeWfMB+e56fIVp4cvv6MvPLY4s72Q8vYQXLdvkknbsCO3U7ePHEmtWCDOYILiVjjbD/o1Hy3Hf3FUKhSqAfWaatXp3Fk9ReCp/iSIHtTVo2l+WuT8Z6/Ie1c2g6XgeYw3Pwj2Hv9TU2Kvua+o6F4i3o/TfCAr1OTwPSeYorKigZpIvcS2+6vj5H94/jUHTxcQB1KnoRSpfaS8Z6Fl/vAfv8AamdrWGnQZjutWDioa6DIPPsM4q4NNj8zW7YbAQ21zL9ed0ix8sbHP1rvG9ReuaA7Os0Uj211Gp8uVe6nfllUgiRCR0P8quuFLppEXdLqLQuBUqA44z75aArCaBXUqwDKwIZSMgg7EEHYg+1VZwn45xPbh7+KSE5KmZIma3ZhvgEZKtuMrv1znfaVu/HTTAuY5JJn6LHHC4Zj8i4VfzpNPoU5bzQ7rRZDLpsRubJzmWzyS8bd3tyckg91w30xusfxr4px3dmINPkdLueaODy2UxzJknJOdl6AcwO3N23xl/xhu55HjtNLkYx8pYSyBXCsMqSmBy5+pHSovS2u7riG0N9bW8DRpNMojwS68rIpd1Zi7KQuM4wF2AzvO+JBuMy5dOhZIkV38x1VQ7kAc7AAM2BsMnJx866aKKkk1zRBlKtuCCCPcEYNVhp91DpskumXb8sDB3tZJiPLa3ZfVCXbbmQ8wweoI+QNgDiGH7U1oW5ZgiyKrYHOjFhmPfLYKHO21e6xw9b3YUXEMcwUkr5ihsE9cZ6V6DicOgcYMpriDxNjis2tdKSaRYYwhuQrcsSbLkHGc74DNyjJBGdqQ9I1h0mglsnlS4VWa4kkJZXck7MMkMpG247juM1YnHy/brldI02OFY7YedOFwkZdcAJlFwCObBP9442K1z6Xwdp927pLbG1uotprdJGAXfZl7MrAjDDY/jk1V63hjUeJXqp0eRn1ktwvxvq2oRH7NZW7BDyNcPIyxFwMnCbMc/LOMipCbgfVr4Fb68jtoc7xWinLqezO2Djtgls75FQL+Ddnk4luVH90SLgfIZjJ/Oui18MVhH/L3t7C2QcrMMZHuqqufxND/wDkaR7/AEg617cHIH0lh8K8AWenoBBEOfGDKwBlbfJy+Bt8gAOm1Smu65DZwPPO4SNBuT1J7BR95j0AHWq2l4u1TTY5JLny9QgUA86kQzLkgeoBSrL22BO4OeteaHZXHEE0V3eRiGwhbmgt/i85x9+QkepO3TB3AG7EkpUVxlTmGq6uMqZI+H2ly3s76tdhw0nOlpE4HLHbHowHcsCRnbI5juGBFJIkTajPcp5aQQXKy+Wrf2JuQB5QVSCFyvQdCMV9aEbV8ocVWQ06+vLKCYGCTkidmHNyoWSTDYHxIRjIGdj3OK7nUa/ErSbiHULuC2YLBexfa3Uff8lXdwCBnJYMcDrzDJ9pY6jFqH2e0tQBaokUtxjoEA/R2/1JB5gey/Wp3xO0wpaafc28oDWrxIJwAVEUqBC+CcMuQm24wT2zW7Q9CjtIhFENurMfidu7MR3+XQdBVtG1Ws4Zv9sSdXuxboMfuPH5/E71Fe0UU9mE5kTxbbxvZXAkA5RE7b9mVSVI9iGxvUL4VQ3FzfvJftzS/ZLZo8kczW7bqdvi35eYnJyeu9TfFOmvcWc8MZId0IXHUnry/wCbHL+NeeF9tc3N4b+W3+zRLaRWiIylS7IUZmRD8KAqQPwG+DhZdkhwR6TY9CRalu6tuNXEtJRtXtFFATSwoooqSQxXmK9oqSTHkHtSprrHz2+XLj9mabDStxD/AF3+Ufxou0/+nwiLro/9Xb1ET/DLCx3kQBxFezgEnqDy4zt2xXHrNvE+r20EUMafZke5kZEVSWb0oDy4JwcNv7+3Xu4Qh8vUdQTJHmfZplHbBVlc7bD1be5xUTwHKbia+vW386YpGf8A6UfwgYOCMFR/l+dD0aWbkg9jDb27C9NFQclR9ZJXM62d+ly5CwToLeZsbLIDmF2PYHdM9BtntiX4dtg+v3MnMD5NpDHy9SpkfmPf0nC9O/N+01CwSaJ4pBzI4KsPkfY9j3BqJ8I9PeDUtQjeRpeSO1USN1K8p5Ax9wuB+FX3dDS/iDvAuidQ8ah+nblf4lt0UUULHsg+KOFI72MBiY5UPNDOm0sTjoyMN/qM4P5hB1q+1y3lgsftFq5ufMEV0YysgEa8zllBKqwXphWznrmrapE8XoCLSK5QhZLS4gkVvYM4jYfQ84yDsQKk8PG0y4K4MTT4WUMZZZG55ZmGGdvzPKPYk7lj3rj4w4MluJ4rq0n+z3MS+XlgWR4+bm5XA9iSehzn6GmyOZWHMrBl3wykEHfGxGxrOiSqsNJ4ifxGDEnmVzJwVq8rqJdSjjj25vs8ZV9s9Nl/8WPkcVlccP3mmjzLd59Qi5cNBI/6VWG/PEcHmBOcpjO/3u1iUYqk2tIrp07T3xO2Bj3SrNb1JtR0+7hjjmhuI0QvBIhEnUOFAx6gwU42yfYU2eHnGUmoTSGGFYrCGKJEyCH8/lBZV+6VQHlP0Qj4qTOCpJZI77UJ3/5hzIh7CIQqSF5TsuDjY9gPc5dfBOyWPR7cqN5fMkc7bsZCudvkqj8BQFsqozonAMOtwFLKO0emr5h8S7FtO1e5Y8sguUnkX5LcLIh6jZlYtuOwG4zt9PGvnTxqljXUHmSQ+fymCSCQZwjwYWSIjbkKudjuHGcEGjIVLW0Xhp5tBitJyCz2oTO2FJXMfQdU9G+Duud+tQnC9+ZrSF2+Pl5Xz18xDyPn/Mppy4C30ux/7Nb/APlLSbHbC21G8thgK/JdxgdvN9Mgx/jTO3Y9ulF2j6Xx6xH1yh4ltrHKnPw4MlKKKKbzCyV4eteZyx6J0+ppoxUHpWoRRxhS253bY9f2VMQzqwypBHypLcFmckjafQOkpTpUAisCeTv3myiiih42hRRRUkhRRRUknhFLnEyYdD7gj9h/nTJUHxRH6UPsT+Y/lRFscVBFfV01Wj+zB+sqrigyJNezxLvFp/IzAgNmWbII/wAKJIfw2pk0DTkgtoY0GFVF/EkZJPzJJJ+tQ3FPC08zu9vMsZmh+zzK4JUxc3NlcdGG/wC3qM0zQx8qqvXAAz9BijqVNhVdiOZmb66pvZ0aSNuORM6SuIY5otWsWtJTby3RMUkgHMrAcoXzIyQr4BOx9h7A061B6+q/atNY4yL2IAk9AytkfiQv7BXd0M0zKejVCl2o9cj6SYPE+sWrN9p09LqMHaSyc5x2/QuS53I9sbncCoz/AIi6zLKwh0Zwg3Hncyty7Ddm5VyfYZx88Zq0mbA3qP0DiCC8hE1u/OhLDOMEMpwQQdwf5HvSafQIjS+LN3DzfaNGu48HlBQ+YpO/3vLA/YTmoHi3xTa+tpLJLC5jluVKR+byoCdicc2MkDt9PerppM8WrTOnPMDh7V47iM/rIwyOh6qWH4+2x9HtnjZwccxD07w7SKONoJ7i1m5U5zFKeUycvqyOh3JHXGKmI01SPl5b+KXB3E1qoyPm0bc37MVLW84dVdfhYBh9CMj8jWynP6emRxPn56pdKSC2d+4Bkd/SGq/9bY/9zN//AErHzNSc+u7hiHTEFtkn580zNg/QVJ0VP0yTw9WuPUfIRTXw2gZpGmkmmMrczjmEaM225SIKCe+fnTh4LXHNo9uMY5DMnXriVt/zrXWfgxblNLVDjKzXCnHTImYbUFdU1TGkR/0O6q19fitnj7x6pd17gCyvZo5rmASPGMAksAVzkBwCA4BJIB9zTFULxPxfbafD5ty/KPuqN3c+yL1b59h3IoKaOS6IAMDYdgOgHyqt/EN/L1bTCowZUu4nO+6KqOo642bJ/wBiupeKdTvoybGzS2QgFJr5iC4O4KQxqcbYOSSN8b0qaFb3F7JHc31wzz2cs8IjEaIisPQ/RQWz6TnboB2q2ipZxiAdQqpTt3L8EEfEjaN4ooop7PnEK3Wl40bZU/Udj9a00VyyhhgzunUamwZDgiOljeCRAw/Eex7100vcMz7sn+YfuP8ACmAUkqpocrPo1hc/qaC1Dz3989oooqqGwoooqSQrl1Gz81Cv7Pr2rqrw16CQcicOgdSrcGI0sJVirdRWFM2saR5g5l+MfmP9aWmQg4IwR1Bp1RrCoPbPnvULF7SoRjy9jPKgeLbcN9jYn4L2zI/GTl/jTBHGWOFBJ9gM1C+I5FnZwzyglhd2zKg6nkcyEZ6ZIU9a5uXUIQZd0m3qvcK6jYHcxl8TteeCzMVuSbq6PkW6j4izEBiDkcvKpJ5uxK0raTYNw48fO8kthOFEzEZ+z3GB+kwv9m24OBtgbnA5pTgqf+lrltSlQrFCzRWUbMMrtiWR1HRzkDqcDPsGLVxOP0a/4v4GlNNdbBZt7mv4FJqmM4kvDOrKrKQysAVIOQQRkEEbEEd6TfGG7ZNKnCoW83kiJzgIHcDnbboDgfUilqGC506RprI+ZAx5pbI9Dtubc7+W3flGAcY32AZ11S21zT54Y5ChdTHIjgebC+dueMnsR179jnp7UptTOGnNtd07lNdM/wBpwWVr5UaRg58tVTPvyqFz+Vbqi+GtRMtupkwJYy0UoBG0sbFGzjpnl5sexGKlKdoQVBE+c3CMlVlfkEwoor2u5TPUXJAHUmufwz4htorR4pbiGORLi65keVVYZmYjIYg7imrRdI5PW/xdh7fzpD490eGPUnu7rTpbu3NsiloYw/LKsjFmcc6kegqOY9h8jhTdVQ5wO03HRbF7dC9Tlu0m+J/FKGL9DZYvbx8COGIllBP3ndfSFHcA56ZwNxFcL+H7pM2p6xMkk4HOEYjybcDfJJ9OVA2x6VxkFjghVtvFWG2hb+jtKWBnIQSPjfmPp5gg8yTqMAMRv+2fu/Dy6mVZdVumufVn7OhKwIScjpjnx06D2yaFRdZwI5r1BRQ1GGwGZLar422CnktvMu5mPKiRIQGc5wCzgbEgbqG6jANRXB9nKluWnGJppJZ5RkHDyNnt02A23qt9atkhuriCIiHklR4VAJI2Vxhdyw5s4HzqweD9Wu51b7VDyAfDJgoXP/2W3XG++QD2HWirTAqEHkfKJOt6ntUdCNJwTvv7Nox0UUU2mJhRRWcUZYgAZJ7V4TieqpY4HMluGY/W59gB+0/ypjFcemWPlIF79T9a7RSSs+tyRPo3Trc29uqHnv8AGFFFFUw+FFFFSSFFFFSSeGtMlmjHLIpPuQDW+ioCRxOWUNsRNaRAbAAD5Us8fcIy38cCwziB4J0nVzHz+tAQu3MBtzZ3Bzgfi1UVJ6ABxE/hzhS5hunuJriFvMXEiQW/lrI/aSTLn1jfcAEg4JO2JXib4E/xfwNTdR+twc0LfL1fsq2icODA79DUtnUehilS9rXCfmS/abaaS2ugpUSRHHP7CQbcw2Azn2znAphFFOnQOMGfPbe4qW766ZwZU/CmpRW8JkSS7bUHMjSxNAZIZcEkKSPUG+95gOxY5BFWdpV40sMcjRtEzKCY2+JT3B/9BtiuvmPua8qqjRNPvkQ2/v1vMHw8H1zCmHRNJ5fW43+6Pb5/WteiaR/aOP8ACD+81PChbm4z5FjrpHS9OK9Ub9h956BVd+MfHqWVo0CH/mLhGVMY9KE8rO2TtsWC+5+hqxa0yWaMcsqk+5UE/nS+aifO3hxoUt3e2YWKUQWzLJJKU5ULRgFVBYYJJwOXrgk7da+iZrcMpVhkGtoFe14o08T2ofE/dE6+0ZomLBcjpzAb49jjf+FcgQ+xp8rzFHLeEDBEzdboFN2yrkD05iZFpsrdEb8Rj99dUPD0p64X6n/SmqivGvHPEsp9At1/cSZBwcMr95ifptUla2CRj0jHz7n8a6qKHaq78mNKNlQob00AP1gKKKKrhcKKKKkkKKKKkkKKKKkkKKKKkkKKKKkkKwkTIIPfas68xUnhGRiJF1bGNirdR+7sa1U5X2nLKMMNx0PcVEnhg/8AWD/8f501p3aEebYzFXfRK61CaIyp+nzkGamdF0gsedxsPhB7n3I9q6rXhxVOXbmx2xgfj71MAVVXusjSkM6b0Yo3iXA44H5gBWVGKKXzVQoooqSQoooqSQoooqSQoooqSQoooqSQoooqSQoooqST/9k="/>
          <p:cNvSpPr>
            <a:spLocks noChangeAspect="1" noChangeArrowheads="1"/>
          </p:cNvSpPr>
          <p:nvPr/>
        </p:nvSpPr>
        <p:spPr bwMode="auto">
          <a:xfrm>
            <a:off x="63500" y="-1022350"/>
            <a:ext cx="215265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xQWFRUVGRYYFxcXFh0dGBoWHBgeHBocFxgYHCYeFx0kIBwZIC8hJCcqLSwsHh8xNzEqNScrLCkBCQoKDgwOGg8PGjEkHyQpLDI0MDIsLy8sLykvLCwpLCovKSwsLCwsLDQsLCwsLCwsLCksLCwsLCwsLCwsLCwsLP/AABEIAN8A4gMBIgACEQEDEQH/xAAcAAACAgMBAQAAAAAAAAAAAAAABgUHAgMEAQj/xABKEAACAQMCBAQDBAYIAgcJAAABAgMABBEFIQYSMUEHEyJRMmFxFEKBoSNikbHB4RUzQ1JygtHwFyQ0U3STsrPxCBY1VWNzktLT/8QAGwEAAgMBAQEAAAAAAAAAAAAABAUAAwYCAQf/xAA1EQACAQMDAgMHAwMEAwAAAAABAgADBBESITEFQRMiUWFxgZGhwdEUMrEj4fAGQlLxFSQz/9oADAMBAAIRAxEAPwC8aKKKkkKKKKkkKKKDUkhRWLNjqcVC33EQG0Y5j79v512lNnOFEGuLqlbrqqHEmWYDrXBc65EnfmP6u/59KWp7x3PqYn5dv2VoZwASTgDck7AD3J7UclmBu5mbr9fYnTQX4n8SXuOI3b4AFHv1P+lcEuoSN1dj+P8ApSrqHFEjIxsbdrrlB/SA4hBGchWO8x26J3wM1y8H6NDqi+bd3ck8i/HaDMKRe6vEDzSDOPVnB2BzvU8Wgh0oATK1t726Gus5UfX5D74kpqnG9rbtyyXA5/7iFnbrjomcH611xeJEqY5LO9uFOMHyCox7hnwdvmPxqDu7OLSdUL8qQ2d4mFYYCRToNx+oGG/YHm/VOO3VPEmwhGfOErHosPrb8jyj8SKU3l9WD+GtPMPoWf6dg1Ms3x2+UYP+Idx/8ruP++g//esh4pxqQJrO+hzkFjBzoGA6BomYt8iBSjH4rWuU8yO5iVxlXkhwnL75ViSPmAanYuL7MoZFuoeVQCT5iggH9XOfwxmgDd11PmpxibmsvKRn0nxAsLnaK5i5unI7ckmdtuSTlbuB067dqYQ1U9fanb6gOWCxa/ycc5j8uIEDqbiQAj29O+xHyOvh6wurUP8AYJfJeNik1jO5mgV8ZHJIMMnMpVgw2OcHpii1r+XVUUrCFuBjLjEuaikjRfEpS6Q30L2czkKvMeaCRj0Ecy7ZPs2PbJNOvNRAIO4hAIIyJlXjGuO+1NIhud+yjrS7e6xJJtnlX2H8T3oilbtU90W3nU6NrsTlvQfeTV5r6JsvrPy6ftqL/wDeKX9X9n86i6KYpa01G4zMnX6xc1WyG0j0EZtO15XPK3pbtvsf51LCkOmjQb7nTBOWXb8O1CXNuEGpeI86T1Vq7eDV57H1krRRRQU0cKKKKkkKKKKkkKKK8JqSQNcGpassQx1bsv8Ar7VyarrvLlI/i7t2H+ppeZiTknJPc0bQtS3mbiZ3qPWVpZp0d29ew/vOi71B5T6jt7Dp/OuaiufUNQSCN5ZGCogJJP8AD3J6AdyRTIBUG3EyDPUrvljkmatZ1iO2iaWUkKuBgDLFj0VR3JNQ8WgPqBEt6jxQA/o7TOCf17grgknsgxgDfqcqfFzXTw22oyMYla4iFrAPuxkM3mSe7tyjA/u/I1brDc1murX9QAImwPzmnt7EWiBz+89/T2D8zXDCqKFUBVUAKoGAAOgAHQUq8XkR3umzR7TtcpCWAyzQNtIpH3lAPfpnbFNtQfFHC4vFjImkgkhYtHJGcMpIwe49h0IO3XrWftaop1QzHaF0XCvluI26lpkVxEYpkWSNsZVhtscj6EHuK5NH4UtLQk29vHExz6lX1b9uc5YDbpnFV/Dxvd6UZYbuK4vYlKtHcgYxGVGQ7YIODtuc5zvuKnOIPEkCK3WyTzrq6VXijYf1cbDIeUA4GPbONic4G+sWqjLrBhXhvjAO0eWbsT19+/v9aX7nw/0+R+drOAt7hOUHfO4XAPXqRvSjF4etIfPurqaS8yGWZGwsTggjykIxgYA32I7DrTNwZrsr89pdEG6t8EuBgTQn4JV/8LfrVTRu6VZiq9pxxnQ0ZLa1SNFSNVRFGFVVAUD2CjYD6UocUaXPbzm9tIjKHXF1ApAZwo9EseRvIoyCPvDlGM06V5iiKlNai6WG04DYO8TrW6t9QtcgCSGUEMrDcHurDqrKcfMbEHoa4LviC700AM73Fl0Lleae3ABxkjeWP9ZvUO56Z28XQyWFwb6FGkgkGLuJOoYfDOi9zj0t02AJ7kRtt4s6fIQpkdM9eeM8o+RIz9Pb8KReHWs6v9MZWdBXAOjJU/584xW14sqiRGDq4BDA5BHvmttKE8B04m4th5thKQ8kaeryc/2sGDgxnOSvb6dGu2uFkRXQhlcBlYdCpGQRWrtLpLhMr8pkr6za3bVyp7/Y+2bKKKKMi+FTPDHxv9B++kDizj+CwZUZWkkYc3IuBhfdiemd8D91TfAfiLY3ExjSUrK+AiyLy83yUnYtv0zn2zQVzVXQVzvH3SbOsK6Vivl33+EsgUV4DXtKpuIUUUVJIUUV5mpJDNQuuaty+hD6u59h/rXVq+pCJdviPQfxNKhYk5O5PejbWhqOpuJnes9R8JfBpnzHn2D8zwCiiimsxcM0sXc9vcXHNdTxx2do4BV2XFxcjBIwd3SPKggA5YntXTxhrDwwhIf6+clIvZcDLyMfuqiZbm7degNKXh14fQ3Ful1dc0pYtyIWPIFDn4u7ZbmONh9c0q6hdrRXBmk6Raqqm5qe4fn7SY1LVG16WKOKJo7GCQSPM4w0rKCAsfUDqdt8ZycbAvxNYQwKihUVVUdFUAAD5AbCs6xt1cm4bJ4jKrU17DgQoopPm4xuZrh4dPtPtKwkrNIzhE59xyozEDrvk5J3271VSoPVOEE5Smz8Tb4mSMbEwx/1lzJFAgB3JdwcY75xjA965eB+Hkgu70neWKRbdcn4bdY0MZH+MYPT7v1otrTUb68tvtNkLaC2mEzlnzzMoPJyEfFv7DHucVN8TWf2a/gu1OFuStrOCTgsQTA4HuCCv0I9yacrauloy94aFK0/D7yapf06UrrxXBxLY7Ek4yk5OF7HruB9e9MApSluRJr9qI/0jQQXBlVcZTmQhQScAEkqNz3GcUD03Pjj3Qe3GWPuMsfnGcd+uO+Kyqp+FHe61KKcLMtwola8Z0ZESMgpHahWABKkAg/It12W2K1CNqGZZUTQcTk1TVI7aJ5pW5UjGWO574GANySSAAO5FV7q/FKtym50cLZcyK8s4j54w+AX8pQSoGRuD+IO1MniBAvkwyybxW9xDLIu2CueQMc/3GdXx3wQfcJ3jFrXk2awj4rhsH/AmGbfp15PfvQVxcOlVaajmd0+VAHM6OEW8nUdQso/+jwlWiQnmCc2OdVJ+6S3T5fXOOmRnTrw2pz9luCWtSc4jk6tDk7DuQPp3JqW4I4fNvb88mWuLg+bO7D1F29XKf8ADkj65Peu/iTRFu7Z4jsx9Ub90lXdGB6jB7jsTSxL7wbouvHf8wa4CVS1NuD/AD6zooqH4W1Zp7cGUcs0ZMUynqJU2bP12b8a28Sa4LS3eYqW5cBVHVnY4UftraiopTX2mQNtUFbwQPNnErvxJ4ae51GNLVGkmeINIoACqAeVWZicLsMEnbZffFQOv+Gd7Yx+e4RkXlLPG+ShOMEggNsxxkd/lg1a3BfCNxDILuedvOnDefCQCnKd41U/dZNttx1Hbdpm8q4WaBtxgxyKysNmXruBzKRnDLtscHIOM7Wr5ckcT6dZ2hpUFRjuBOfwf40OoWI8xszwERynu23oc/Nh1Pdg1PdVN/7P/D8tvDdtJgBpvLAzvmHmVyQOm7Ywd9j2xm2askhRRRUkhWq4mCKWPQb1tpe4kvNxGPq38BVlJPEYLA725FtRaofh75FXl2ZHLHv0HsO1aKKjOJNaFpayznBKL6Qe7nZR+0j8M072RfYJ8889xV9WY/UyN4p4+t7L0sfMl2/RKdwD3Y4wu2+Op2270tWPjTGZCJYGRM7MrBiB+spAz+B/bVV3t20rtI5yzsWY+5Jya0ilbXbk5HE2lLolstPS4yfXP8S7brUo5ZLy7eVBbwWsttAxYYkuJYuZ/L/vkLhSBk9D2pn4IgZNOtVYYIiTb6+ofkRSpwN4ZRokU9yTKxUOsLj9HGWAO4PxN9QBnscVY1ZvqN2tY6R6zypoRBRp8CFFFFKINI3iWCR7O4SEZkaJ1Qe5K4wPnjOPniubga6httDWWAFxFDLK4PpYzKpaVW68p5hyjboF7VOA1UGh63PLp82lW1uWmZpzMzkKsaFxsMkerbG+Poad9LqBVbMMtxqQj2iOPA/iHdTPGL6ARx3TEW0qLheb+44JJAODyseu/Ubhj8QtKM1kzJzeZblbiMKSCWi9WMDqSvMB13xUFr+hldLMMZw8ESNGyjfzIQGBXYkElT896buG9aS8tIZ1wRKgLDsG6OpHybmFMrW4/UK2fWd6gfOo7xR401hvsiLbN+kvHihgYHYeb94N9305wfmD22YuEeB7fT0IiBaR8eZM5y775+ijPYfLOTvUBpfhi8d5C8tx5tra8zW0RGGRy3MOc4wwU9DnPpToBT/XtpbCgpHtnLEIulTPJHAGScAe9Ywzqw9JzUfq9z0QfU/wrZo8OFJ9z+Qpn4eE1GLBdF7jwl4A3hxBp/n2s8IzmWKRBjGcshAxnbrjrVKa1qS3t3pcjYIXyVuR08uUzYZZB1TJU9cdqvqobVODrWeOdGiVDcAea8YCuxVuZTzAdQRnP7c0FVo6yD3GY1pVAvMxopRubu90toUumS6tpJFhWdRyzqzfB5ik4fodx7HJzgU3VlLi3eg2GglSmUiFxHDLDqkHkzi2jviqO5iEiGZNk5gSMcwZVyCPfsTWHHum39ulm941u9vFdxMz24kD82TytIGBAAHMByjYnG+ak/FDR/P0+QqPXCRKuOvp2bH+Uk/gPlTlpkEer6PEJ8lbiFPMwcHzBjLKTno65Gc52znJFPLKsalAKTxtGdotNgKmkah3xv8AOaLaykSedzLzRyFCsZBzGyoEblPNjlPKDjA9RPvutajxtNPcG00qNLmVRzSSs48iMZAODkByCV6HHbDb43nwpv2iED6u5gwEKrbgOY+nL5nPzHbbcmuvUuD4NHggurNChtnQXD7s0ts7hZTLyj1FciQEAcvKcYG1WrS3yY1atthZMeGnCU1hbSC4kEk08rzyFd1DMAMAkAnpknHU0314p2r2rpRCiiipJMGbAz7UlXc/O7N7k/s7Uza3dckR922H8aVKY2SctMj/AKguMstEdtz9oVTvizxX50otoyDHEcuQdjL7ZH90bfUtVxVVPiRwFBBG91G5jJYAxn1BnZvuHOV25jg56dquugxTaBdEaitx/U57e+InDGlG5u4IcFvMkRWA29OctuOmFBOe3WrO4k4L0+HT2k+zyW7vLFHzTuS0fM68xGH5HXk5jkZ/DBxDcKcJXWlz29/e25S225n5lzH5q8qtJGCXGObdSPzps4r1FLyTTreUR/pLxfMRJEkVkUYVkZScowc5DAHOR2yUjZLACb8aQhMeYlAUBfhAAH0xtv3271lSlp9s+nX62WS1pcK72pYktG67vFzHqOpGexG+eam2s5c0Go1CpmaqppMKKKKGlcK1pAoJIVQWxzEAAkjYZI6/jWyivcmTMKTpzd6SJXtFhms8vM8MjcjRenL+W2cFDjIXBOdsb5MhrXHtlayeXNMA46qqs/L8m5AeU98Hek7VOI7u+tppjbMNMLKjlTicIDlpEPRgpA5vSV7dmIZ2NOujalGBDLem/psZb+haoLm2hnClRKiuFJyRzDOM98e9drtgEnoKQ/CnioXEclsGEi2gjWOYJ5fmRMDy5jPwMvKQffY/MtusXGByjv1+laikNeMSi7cW6sx/z0kfvJJ82P7B/wClTbuI0+Qrg0eDqx+g/jWrVLnmblHQfvophrcIOBEtFv09A1m/c3Ezsr5jJuchu3t9Kl6XIJeVg3XFT9vOHUEVzXTSciX9NuNalWOTn6SvuNZ2vdRgsE2jtil3cPjfI/q0HsSCff4h/dNNOaVtYkCcQRLGSpltWM4HRuUsIy3bIwAD16CmS7uRHGzscKilmPyUZP7qyHUyzVgsb1v9qj0mcsQZSrDKsCCD0IIwfyNc3gzMRp3kMDzWs9xCcnJ2csMj7vxYx8qrzwr1V/Mm86Yfp1FxyMQCJHldSBzHJ5lCtj2ZfqXbwpZku9Wh2IW5WQHGDmUMSDv25V/OiLOkaNRqZ9kNtkNN2SWQj56fP8jioXjmAPpt4rdDbzflGxH5gVC+Fdwrw3hQ5T7fecm5xyFwRjPQb5/E1N8aSBdOvCSAPs8+56bxsKZw+a+DtVEmm2sztnmgiLMRjLBAGOMD7wPape3vEf4WB+lVpwbK/wDRtojZAWJcDp1yQf2EVNW85Rgw6j/eKOW0JTOd5mqvXQlfwwvlBwT3jvmisEOQD70UDiaPMgOJpfWq+wJ/En+VQ1dusy80z/Lb9lcVO6C6aYE+ddSqeJdO3tx8toVAcL6R/SWqPcPk22nt5cS/de5G7P135Tj6+j5118U6kbeznlU4ZI25TjPrPpXb6kU5cB6CLOwghxhgitJ7mVhzSEkgE+onr2AHahb1+Fjr/T9sCWrntsPvJx4QQQQCCCCDuCD1BHcVXPEnC1pb6lpZgtoYiZLjPlxqueWAsuQoAOCAQT0qyM0heJsDC40ubOEjvEVjvt5gwPwPKRv7gd6Xjmat/wBpkV4kf9L0n/tLfuWvNe4reG4itre3a5nkUvyK4ULGM7lmBGdjscfXcZ2ccSKdR0uNhn13MnyysQx+OcH8K4b++FhqYvJoua3liSBphu0DBicso+422T9PoQLlEqXSq/GIr0hioPoZM6ZrYlkaF45IJ1UOYZAObyycB1Zcq652JB2OxqTo1/hK2vgrSBuZVISWKQo4VvZl2IPXBBFLWhxNaXkti0ks0axJPA8uCyoWKunN1fDYwfqNqEvOn+EDUQ7ekoekpBZflGWojijiFLO2klZlDBT5ak7tJj0gDqd8Z9hmlPjjiNWuxaNdfZbeNBJcuh/SvkgrHEFBJbdTj2JJ2G8/wp4baS8UdxChuFb1I8rls79GT0rkEEEFfcHNS16drAdj8J2tABQ7zo8OuCoorRJZ4Ue5uB5sryKGbLnmC+oHl2xke+c/J1EYAxgAAYxjbGMYx7Y7Vpmv0VuUnf8Ad9aj5NTYvkH05G3uK06USRsIHcX1NDue/wAp229pDbIRHGkSkliqKFBY9ThQMk1ESyl2z3PT+Fbb+85226Dp/rWemxjmLn4V3/GiaaeGuo8xPc1zd1RTU+X/ADedd1L5UYUdT/smuGysi4J9ht9axdjLJ9fyFbNV4ps7AKtxOkRIBCnJYg59XKoJxkHfGNq5ZvCX2mX0aX6yrnHkXYTRNbMo9QxmpfSv6sfU/vrTY6jBewh4ZFkjJ+JD0b2IO6nfoQDvXZbW4RcD61w9XWuDzL6FibevkcY+MRdPiMmr6hO39kILdMnOAEDvjuoJ5TjpuajeMbuW6u4NLhYoLgFrhwMkQ75C/UK2ff0jOCcyPENrd2dxNNB9leO6dXIuJfKZXVApCszBXUhQfcb7d6R7i5IR2S4in1PUX8n9BJzrb22QSoKk9eVBnfCg4PpOUJtibk1X4HEfLTy+vtjaSXiHwxpSW6+QS90vJbxRQzK7NJgcvmr6jsN9uXJIHcY6uH79tLttWZ2/TRwWCg7ZMzwMq9fi5SevcKTUjonh7ZaeftBYlkXeSVlCqe7qMAIT23OM7VEcK8O/01qk10wYWEbx+k5CzSRpyp6SMEYyWHUBuX71dU7kV38g2A59suoVNRwNx6y0/DfQxaaZbRAYby1d84z5jjnfJHXBJH0AqD8Xr8vbpYRn9NeOi4HVYVYNI5wdlGAN9jkj3qf4v43t9OjBkJeVyBHBHgyyMenKvYfrHb6nANdx21zHqcVxflRNfQzcsI6QLGY2WNWJ3JUsWAA3yd8mjaahmAMsuqppUWqLyAYzW8IRFRRhVAUDGNgMDYdNq2UCinwnzJiScmMFrqBCLt90fuorlt/gX6D91FLCozxNglZ9I37SNuZMux92J/OtdZSfEfqf31jTJeBMlVOajE+piv4hKHghib4Zrq2jb3CliTj57VcgqpeNbRntS6LzPbulwinOCYjzEHBH3earO0bVEuYI54zlJUV1wezDOPqOh+YNKrwHxJtegsptcDkE5iVqN017rkNukhWHT1+0S8h3adxyJGd+ysc9dmdT127/ABdBGkzSLnnhaCVCucqyTIebHyGTvt37VwcARkavrXMuD5ttj/CUfB3A6jB/16076tp6zwSQuMpKjI30YYPX60JHsUuJOGhfJDNHI0M8WZIJQAcc6/C43DIRjI/2V0XL6jpUnKFWWWOWMgH0iVSVIG+cEjbPYjNTPhjcMdPSKQnzLZ5bd8gggxOVA3PZeUfl2qIveHLjTpZp7QCa0kYyy2oGJUYj1tb9m/vchI2GAO9U3luaqh0HmEUsN9PcHabtL8RLO20u3eSQc6RRx+SpBmMkYEbL5ecjcHc4GN+9LyT6tqN3HfWliIUWMxjz5MCWItzAENynqcgqMfM4FS3hboEV/cz6vIgJMvJbofuBFA52A2MmMY9jk+xFkcR8RQ2Vu88zYRB07s3ZVz1ZjsP9ATVxJdcMIclBRuRzKSThL+jpJ9Q1aOJ5GZjbWobnEs7kncb+lc9CD1B6gA2F4aaFLaaekcwAkZnlKjPp5yCFOfvDv7HbtVYS6jd398uoSKvmQeXPBatsv2VXPR2GAxOCCdyTzYA5RVwcJcTR39qtxErKrFlKvjIZeo2OCPn+7pVlLGZxdhgoGNpq1D+tb8P3Cuau3VYsPns37xXIiZBPYf7FOqZGgT59co3jsMdzMa3SzekIOg3Pzb+Vaa7dNs+Y8x+EfmajkAZM5t1eo2hO/wDE03+pR2FrJdTZwg6DqSThVXPckj/Yr5v1jW7hrs3b4Esjeav3gufhAD52UDAB6ACrs8bbSR7KNlTniimWScAjPIAVBweoy34ZG3XFTa9pZliVk9TLkjbcod8DA7bYFJLiqdYz3n0TplmqUDo5EZOB+PpbiaGBuSO5ZisVyFCrITukN0iYEkZOVBA5lLArvnmuHRdfEsDPKoikhLrcR5z5bp8W43KkDmU91IIzXzDqGmS2c0ZWQE8scsU0TMAQRkMjYUgqcg9CrAjqKtgX1xFibmE7alpkkjlRhGuIYz6th8QjIVgMZYnp0ERsTutSDjPeY8I8LJqCtf3wMzzs5SNyQiJzEDAGM9NugwBtmmqz4ZsrQmaOGKIqCTJ/dXG5yxPKMZyR2rzgyy8mwtoywbEYPMp9J5svse/xdaWuMtXl1BHtNNja5GAbiSPBRU6hFckAsSp2HXGBncDOk1bisVBOM/SLvPWqFQdvtEvXeIn1K6dGkkFspLRx7LlQQAWA6k5yCckA4pv8P7DWp9Ojjs5oLe1LyGORv67l81udRhW+9zHfB/WxVex2kgiuJYUZh/aMVKiNeYJyerq+WAwDtirt8E7h4reawmwJbV+YD3ilHOCNgT6ub6ZA9qd010jA4Ec/00AprzJnhLwwtrOQXDs9xeb89xKzFizDDFQTgbZGTk4JGTmoXxI/+L6V/hvP/LWrNqseLozJrkGTlYLR3APQPJIUJX54xnr0oikMuPfA71gtvUJ/4n+JI0UVst4C7BR1J/2aekgDJnzZFLsFHJjFaWSmNP8ACv7qKkY4QAAOwAr2kZq7z6ItoAAMCJt7FyyOPZj++tNSGux4mb5gH8v5VH05pHKA+yYK7Tw67r6EzxhmuLhjW/6PuPssp5bOds20hPpilY5a3O2FVt2TOAN137d1QHEmni5udPt3CMklzzOr9CkcbMV/EZH1x0qm6QFMntGPRa7pchF4bn+ZMcSXL6XqB1ARs9ncIkd2UyzRyJkRScmfhxhSfr0JHM1aFxlZ3o/5a4jlOCeUHD4HUmNsOBuN8Uq65wVfQWskWnXTPGyNGLa5w+EI5eWGY4ZMLsA2R03FVbqFnDa20EflSafqFvNH5spjdmKepWlWVAVZPVzYB+7gZ2JTGb0by0NKtBZ6zdw55Y71Vuohg8plBInAOcc2TzEY6EewpwqspuD9au/JlXUrOcRP5lvOFAYDBQ4McJUhgfUp5hkYz1zKXGoa7ajElnb3o6c9u5Rs/rI2/fGyjp86uRwBgwGvQLNqWQ0XH0uhD7DNZtMOeV4JUfAljeQuMgqfWC3KR22+RMa8k2rXz/0j+ia1KFLEHYKyhgz75Y7qD33APKNqktZfWtRRETTRatHIjrM82HjcdGTJU9OYH0tsenQ1GwcEa7bTyXAgt7mW4y0rc6Ag56fFHjOxwux2z0qlxkHTDaJO2sSR8QLtksJQp9UnJGvzLsAR8srzb9KcOFPs1qq6dHInnwRo0kY2YlgCzn3yTnqcAr8qQ9b4e1FXgm1NIhYxTRvMtvlyoH3pB8RQHqQTgEnBrr4g09ra5a7QoUml+0W90AzCOVhGpiuChx9nlA5Q3QZG+d68pZprmVXhFQgSzbu0EgGcjHtXBqUQRVUdMkn5n510aJqX2i2hmwB5saOR7EqMjfrg5FdUkatsQDjGR7Htn2pilTGPSZ64tRUDAbMe8hLOzLn9UdT/AAFTqIAMDYUKoHTasq9qVC5nNparbrgbmRfFGmC4s7iEjPmRSKNs+rlJXA7kMAR8xXz/AG2oiPkimDxSgKCsiFTnHzG341c3FXiPb2hEUYN1cucLBCeZsnpzlc8v0wWOemN6h7TgW81kpPqrG3gHN5dnGCrY7M7Ekg/UE7fdyaBrqrzQ2FSpRyQNjK4t9biiWTIjuLdg3mQMQSpccpltiwPky7g8wG+BnoKy0LWmtLfTJpEkkRZtR5UGfXG8cKci525S/Plfrtvu6eNuh6faWUSRW0SXDlViKDDCOPd2Yjd9iAS2SebOdqraPW1urK004x8skc/6OUYOVmYhwy4yMEpjB3wc9q4UYEKqMHOcYlgcOeHuq3UKwSs1lYgthHbNw0TNnkbHsMj1BRv8JG1PWvzxaRZx2thGqT3DeXbr19ZADzSEg83IMMSeuw6dOjw741W503zpj5b2/NHcFj0aNRzO2dxlcMc9DzDfFKWhagbyabVbj0R8rJbBukdupPO59ixByevUbjFU1XFFCwH/AHBqjCkpI/wzTqOnoDaaYh5guJ5ydy0cZzls53llOT+Nd2upLBLFfWylpoMh4x/bW7HMiEdyPjX5jodqOHYjK8t44Ia55fLB6pbqP0YPsW3cgdyKnKa2Vrpt8Pydz75jbu/andBkP7fqTz+PhG7Q9Zju7eO4hbmjlUMp7/MHHRgQVI7EEUg8dfotasXBP6e3uISvYeWfMB+e56fIVp4cvv6MvPLY4s72Q8vYQXLdvkknbsCO3U7ePHEmtWCDOYILiVjjbD/o1Hy3Hf3FUKhSqAfWaatXp3Fk9ReCp/iSIHtTVo2l+WuT8Z6/Ie1c2g6XgeYw3Pwj2Hv9TU2Kvua+o6F4i3o/TfCAr1OTwPSeYorKigZpIvcS2+6vj5H94/jUHTxcQB1KnoRSpfaS8Z6Fl/vAfv8AamdrWGnQZjutWDioa6DIPPsM4q4NNj8zW7YbAQ21zL9ed0ix8sbHP1rvG9ReuaA7Os0Uj211Gp8uVe6nfllUgiRCR0P8quuFLppEXdLqLQuBUqA44z75aArCaBXUqwDKwIZSMgg7EEHYg+1VZwn45xPbh7+KSE5KmZIma3ZhvgEZKtuMrv1znfaVu/HTTAuY5JJn6LHHC4Zj8i4VfzpNPoU5bzQ7rRZDLpsRubJzmWzyS8bd3tyckg91w30xusfxr4px3dmINPkdLueaODy2UxzJknJOdl6AcwO3N23xl/xhu55HjtNLkYx8pYSyBXCsMqSmBy5+pHSovS2u7riG0N9bW8DRpNMojwS68rIpd1Zi7KQuM4wF2AzvO+JBuMy5dOhZIkV38x1VQ7kAc7AAM2BsMnJx866aKKkk1zRBlKtuCCCPcEYNVhp91DpskumXb8sDB3tZJiPLa3ZfVCXbbmQ8wweoI+QNgDiGH7U1oW5ZgiyKrYHOjFhmPfLYKHO21e6xw9b3YUXEMcwUkr5ihsE9cZ6V6DicOgcYMpriDxNjis2tdKSaRYYwhuQrcsSbLkHGc74DNyjJBGdqQ9I1h0mglsnlS4VWa4kkJZXck7MMkMpG247juM1YnHy/brldI02OFY7YedOFwkZdcAJlFwCObBP9442K1z6Xwdp927pLbG1uotprdJGAXfZl7MrAjDDY/jk1V63hjUeJXqp0eRn1ktwvxvq2oRH7NZW7BDyNcPIyxFwMnCbMc/LOMipCbgfVr4Fb68jtoc7xWinLqezO2Djtgls75FQL+Ddnk4luVH90SLgfIZjJ/Oui18MVhH/L3t7C2QcrMMZHuqqufxND/wDkaR7/AEg617cHIH0lh8K8AWenoBBEOfGDKwBlbfJy+Bt8gAOm1Smu65DZwPPO4SNBuT1J7BR95j0AHWq2l4u1TTY5JLny9QgUA86kQzLkgeoBSrL22BO4OeteaHZXHEE0V3eRiGwhbmgt/i85x9+QkepO3TB3AG7EkpUVxlTmGq6uMqZI+H2ly3s76tdhw0nOlpE4HLHbHowHcsCRnbI5juGBFJIkTajPcp5aQQXKy+Wrf2JuQB5QVSCFyvQdCMV9aEbV8ocVWQ06+vLKCYGCTkidmHNyoWSTDYHxIRjIGdj3OK7nUa/ErSbiHULuC2YLBexfa3Uff8lXdwCBnJYMcDrzDJ9pY6jFqH2e0tQBaokUtxjoEA/R2/1JB5gey/Wp3xO0wpaafc28oDWrxIJwAVEUqBC+CcMuQm24wT2zW7Q9CjtIhFENurMfidu7MR3+XQdBVtG1Ws4Zv9sSdXuxboMfuPH5/E71Fe0UU9mE5kTxbbxvZXAkA5RE7b9mVSVI9iGxvUL4VQ3FzfvJftzS/ZLZo8kczW7bqdvi35eYnJyeu9TfFOmvcWc8MZId0IXHUnry/wCbHL+NeeF9tc3N4b+W3+zRLaRWiIylS7IUZmRD8KAqQPwG+DhZdkhwR6TY9CRalu6tuNXEtJRtXtFFATSwoooqSQxXmK9oqSTHkHtSprrHz2+XLj9mabDStxD/AF3+Ufxou0/+nwiLro/9Xb1ET/DLCx3kQBxFezgEnqDy4zt2xXHrNvE+r20EUMafZke5kZEVSWb0oDy4JwcNv7+3Xu4Qh8vUdQTJHmfZplHbBVlc7bD1be5xUTwHKbia+vW386YpGf8A6UfwgYOCMFR/l+dD0aWbkg9jDb27C9NFQclR9ZJXM62d+ly5CwToLeZsbLIDmF2PYHdM9BtntiX4dtg+v3MnMD5NpDHy9SpkfmPf0nC9O/N+01CwSaJ4pBzI4KsPkfY9j3BqJ8I9PeDUtQjeRpeSO1USN1K8p5Ax9wuB+FX3dDS/iDvAuidQ8ah+nblf4lt0UUULHsg+KOFI72MBiY5UPNDOm0sTjoyMN/qM4P5hB1q+1y3lgsftFq5ufMEV0YysgEa8zllBKqwXphWznrmrapE8XoCLSK5QhZLS4gkVvYM4jYfQ84yDsQKk8PG0y4K4MTT4WUMZZZG55ZmGGdvzPKPYk7lj3rj4w4MluJ4rq0n+z3MS+XlgWR4+bm5XA9iSehzn6GmyOZWHMrBl3wykEHfGxGxrOiSqsNJ4ifxGDEnmVzJwVq8rqJdSjjj25vs8ZV9s9Nl/8WPkcVlccP3mmjzLd59Qi5cNBI/6VWG/PEcHmBOcpjO/3u1iUYqk2tIrp07T3xO2Bj3SrNb1JtR0+7hjjmhuI0QvBIhEnUOFAx6gwU42yfYU2eHnGUmoTSGGFYrCGKJEyCH8/lBZV+6VQHlP0Qj4qTOCpJZI77UJ3/5hzIh7CIQqSF5TsuDjY9gPc5dfBOyWPR7cqN5fMkc7bsZCudvkqj8BQFsqozonAMOtwFLKO0emr5h8S7FtO1e5Y8sguUnkX5LcLIh6jZlYtuOwG4zt9PGvnTxqljXUHmSQ+fymCSCQZwjwYWSIjbkKudjuHGcEGjIVLW0Xhp5tBitJyCz2oTO2FJXMfQdU9G+Duud+tQnC9+ZrSF2+Pl5Xz18xDyPn/Mppy4C30ux/7Nb/APlLSbHbC21G8thgK/JdxgdvN9Mgx/jTO3Y9ulF2j6Xx6xH1yh4ltrHKnPw4MlKKKKbzCyV4eteZyx6J0+ppoxUHpWoRRxhS253bY9f2VMQzqwypBHypLcFmckjafQOkpTpUAisCeTv3myiiih42hRRRUkhRRRUknhFLnEyYdD7gj9h/nTJUHxRH6UPsT+Y/lRFscVBFfV01Wj+zB+sqrigyJNezxLvFp/IzAgNmWbII/wAKJIfw2pk0DTkgtoY0GFVF/EkZJPzJJJ+tQ3FPC08zu9vMsZmh+zzK4JUxc3NlcdGG/wC3qM0zQx8qqvXAAz9BijqVNhVdiOZmb66pvZ0aSNuORM6SuIY5otWsWtJTby3RMUkgHMrAcoXzIyQr4BOx9h7A061B6+q/atNY4yL2IAk9AytkfiQv7BXd0M0zKejVCl2o9cj6SYPE+sWrN9p09LqMHaSyc5x2/QuS53I9sbncCoz/AIi6zLKwh0Zwg3Hncyty7Ddm5VyfYZx88Zq0mbA3qP0DiCC8hE1u/OhLDOMEMpwQQdwf5HvSafQIjS+LN3DzfaNGu48HlBQ+YpO/3vLA/YTmoHi3xTa+tpLJLC5jluVKR+byoCdicc2MkDt9PerppM8WrTOnPMDh7V47iM/rIwyOh6qWH4+2x9HtnjZwccxD07w7SKONoJ7i1m5U5zFKeUycvqyOh3JHXGKmI01SPl5b+KXB3E1qoyPm0bc37MVLW84dVdfhYBh9CMj8jWynP6emRxPn56pdKSC2d+4Bkd/SGq/9bY/9zN//AErHzNSc+u7hiHTEFtkn580zNg/QVJ0VP0yTw9WuPUfIRTXw2gZpGmkmmMrczjmEaM225SIKCe+fnTh4LXHNo9uMY5DMnXriVt/zrXWfgxblNLVDjKzXCnHTImYbUFdU1TGkR/0O6q19fitnj7x6pd17gCyvZo5rmASPGMAksAVzkBwCA4BJIB9zTFULxPxfbafD5ty/KPuqN3c+yL1b59h3IoKaOS6IAMDYdgOgHyqt/EN/L1bTCowZUu4nO+6KqOo642bJ/wBiupeKdTvoybGzS2QgFJr5iC4O4KQxqcbYOSSN8b0qaFb3F7JHc31wzz2cs8IjEaIisPQ/RQWz6TnboB2q2ipZxiAdQqpTt3L8EEfEjaN4ooop7PnEK3Wl40bZU/Udj9a00VyyhhgzunUamwZDgiOljeCRAw/Eex7100vcMz7sn+YfuP8ACmAUkqpocrPo1hc/qaC1Dz3989oooqqGwoooqSQrl1Gz81Cv7Pr2rqrw16CQcicOgdSrcGI0sJVirdRWFM2saR5g5l+MfmP9aWmQg4IwR1Bp1RrCoPbPnvULF7SoRjy9jPKgeLbcN9jYn4L2zI/GTl/jTBHGWOFBJ9gM1C+I5FnZwzyglhd2zKg6nkcyEZ6ZIU9a5uXUIQZd0m3qvcK6jYHcxl8TteeCzMVuSbq6PkW6j4izEBiDkcvKpJ5uxK0raTYNw48fO8kthOFEzEZ+z3GB+kwv9m24OBtgbnA5pTgqf+lrltSlQrFCzRWUbMMrtiWR1HRzkDqcDPsGLVxOP0a/4v4GlNNdbBZt7mv4FJqmM4kvDOrKrKQysAVIOQQRkEEbEEd6TfGG7ZNKnCoW83kiJzgIHcDnbboDgfUilqGC506RprI+ZAx5pbI9Dtubc7+W3flGAcY32AZ11S21zT54Y5ChdTHIjgebC+dueMnsR179jnp7UptTOGnNtd07lNdM/wBpwWVr5UaRg58tVTPvyqFz+Vbqi+GtRMtupkwJYy0UoBG0sbFGzjpnl5sexGKlKdoQVBE+c3CMlVlfkEwoor2u5TPUXJAHUmufwz4htorR4pbiGORLi65keVVYZmYjIYg7imrRdI5PW/xdh7fzpD490eGPUnu7rTpbu3NsiloYw/LKsjFmcc6kegqOY9h8jhTdVQ5wO03HRbF7dC9Tlu0m+J/FKGL9DZYvbx8COGIllBP3ndfSFHcA56ZwNxFcL+H7pM2p6xMkk4HOEYjybcDfJJ9OVA2x6VxkFjghVtvFWG2hb+jtKWBnIQSPjfmPp5gg8yTqMAMRv+2fu/Dy6mVZdVumufVn7OhKwIScjpjnx06D2yaFRdZwI5r1BRQ1GGwGZLar422CnktvMu5mPKiRIQGc5wCzgbEgbqG6jANRXB9nKluWnGJppJZ5RkHDyNnt02A23qt9atkhuriCIiHklR4VAJI2Vxhdyw5s4HzqweD9Wu51b7VDyAfDJgoXP/2W3XG++QD2HWirTAqEHkfKJOt6ntUdCNJwTvv7Nox0UUU2mJhRRWcUZYgAZJ7V4TieqpY4HMluGY/W59gB+0/ypjFcemWPlIF79T9a7RSSs+tyRPo3Trc29uqHnv8AGFFFFUw+FFFFSSFFFFSSeGtMlmjHLIpPuQDW+ioCRxOWUNsRNaRAbAAD5Us8fcIy38cCwziB4J0nVzHz+tAQu3MBtzZ3Bzgfi1UVJ6ABxE/hzhS5hunuJriFvMXEiQW/lrI/aSTLn1jfcAEg4JO2JXib4E/xfwNTdR+twc0LfL1fsq2icODA79DUtnUehilS9rXCfmS/abaaS2ugpUSRHHP7CQbcw2Azn2znAphFFOnQOMGfPbe4qW766ZwZU/CmpRW8JkSS7bUHMjSxNAZIZcEkKSPUG+95gOxY5BFWdpV40sMcjRtEzKCY2+JT3B/9BtiuvmPua8qqjRNPvkQ2/v1vMHw8H1zCmHRNJ5fW43+6Pb5/WteiaR/aOP8ACD+81PChbm4z5FjrpHS9OK9Ub9h956BVd+MfHqWVo0CH/mLhGVMY9KE8rO2TtsWC+5+hqxa0yWaMcsqk+5UE/nS+aifO3hxoUt3e2YWKUQWzLJJKU5ULRgFVBYYJJwOXrgk7da+iZrcMpVhkGtoFe14o08T2ofE/dE6+0ZomLBcjpzAb49jjf+FcgQ+xp8rzFHLeEDBEzdboFN2yrkD05iZFpsrdEb8Rj99dUPD0p64X6n/SmqivGvHPEsp9At1/cSZBwcMr95ifptUla2CRj0jHz7n8a6qKHaq78mNKNlQob00AP1gKKKKrhcKKKKkkKKKKkkKKKKkkKKKKkkKKKKkkKwkTIIPfas68xUnhGRiJF1bGNirdR+7sa1U5X2nLKMMNx0PcVEnhg/8AWD/8f501p3aEebYzFXfRK61CaIyp+nzkGamdF0gsedxsPhB7n3I9q6rXhxVOXbmx2xgfj71MAVVXusjSkM6b0Yo3iXA44H5gBWVGKKXzVQoooqSQoooqSQoooqSQoooqSQoooqSQoooqSQoooqST/9k="/>
          <p:cNvSpPr>
            <a:spLocks noChangeAspect="1" noChangeArrowheads="1"/>
          </p:cNvSpPr>
          <p:nvPr/>
        </p:nvSpPr>
        <p:spPr bwMode="auto">
          <a:xfrm>
            <a:off x="63500" y="-1022350"/>
            <a:ext cx="215265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3.bp.blogspot.com/_BVDB7M5gge0/SQiyU4wlS6I/AAAAAAAAARI/MMPIgY1OeDA/s400/DIREITOS+DO+HOM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275606"/>
            <a:ext cx="1656184" cy="163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15616" y="1419622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Campaign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axis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: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awareness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and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information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Products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Campaign</a:t>
            </a:r>
            <a:r>
              <a:rPr lang="pt-PT" sz="2000" dirty="0" smtClean="0">
                <a:latin typeface="Verdana" pitchFamily="34" charset="0"/>
              </a:rPr>
              <a:t> logo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Opening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seminar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Disclosure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partners</a:t>
            </a:r>
            <a:r>
              <a:rPr lang="pt-PT" sz="2000" dirty="0" smtClean="0">
                <a:latin typeface="Verdana" pitchFamily="34" charset="0"/>
              </a:rPr>
              <a:t>’ intranet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Social </a:t>
            </a:r>
            <a:r>
              <a:rPr lang="pt-PT" sz="2000" dirty="0" err="1" smtClean="0">
                <a:latin typeface="Verdana" pitchFamily="34" charset="0"/>
              </a:rPr>
              <a:t>communication</a:t>
            </a:r>
            <a:r>
              <a:rPr lang="pt-PT" sz="2000" dirty="0" smtClean="0">
                <a:latin typeface="Verdana" pitchFamily="34" charset="0"/>
              </a:rPr>
              <a:t> – </a:t>
            </a:r>
            <a:r>
              <a:rPr lang="pt-PT" sz="2000" dirty="0" err="1" smtClean="0">
                <a:latin typeface="Verdana" pitchFamily="34" charset="0"/>
              </a:rPr>
              <a:t>interviews</a:t>
            </a:r>
            <a:r>
              <a:rPr lang="pt-PT" sz="2000" dirty="0" smtClean="0">
                <a:latin typeface="Verdana" pitchFamily="34" charset="0"/>
              </a:rPr>
              <a:t>, </a:t>
            </a:r>
            <a:r>
              <a:rPr lang="pt-PT" sz="2000" dirty="0" err="1" smtClean="0">
                <a:latin typeface="Verdana" pitchFamily="34" charset="0"/>
              </a:rPr>
              <a:t>reports</a:t>
            </a:r>
            <a:r>
              <a:rPr lang="pt-PT" sz="2000" dirty="0" smtClean="0">
                <a:latin typeface="Verdana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Create</a:t>
            </a:r>
            <a:r>
              <a:rPr lang="pt-PT" sz="2000" dirty="0" smtClean="0">
                <a:latin typeface="Verdana" pitchFamily="34" charset="0"/>
              </a:rPr>
              <a:t> a web </a:t>
            </a:r>
            <a:r>
              <a:rPr lang="pt-PT" sz="2000" dirty="0" err="1" smtClean="0">
                <a:latin typeface="Verdana" pitchFamily="34" charset="0"/>
              </a:rPr>
              <a:t>page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on</a:t>
            </a:r>
            <a:r>
              <a:rPr lang="pt-PT" sz="2000" dirty="0" smtClean="0">
                <a:latin typeface="Verdana" pitchFamily="34" charset="0"/>
              </a:rPr>
              <a:t> a social net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Posters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Information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partner</a:t>
            </a:r>
            <a:r>
              <a:rPr lang="pt-PT" sz="2000" dirty="0" smtClean="0">
                <a:latin typeface="Verdana" pitchFamily="34" charset="0"/>
              </a:rPr>
              <a:t> sites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Short </a:t>
            </a:r>
            <a:r>
              <a:rPr lang="pt-PT" sz="2000" dirty="0" err="1" smtClean="0">
                <a:latin typeface="Verdana" pitchFamily="34" charset="0"/>
              </a:rPr>
              <a:t>movie</a:t>
            </a:r>
            <a:endParaRPr lang="pt-PT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Undeclared work national campaign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1491630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Campaign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axis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: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education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Products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/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Flyer</a:t>
            </a:r>
            <a:r>
              <a:rPr lang="pt-PT" sz="2000" dirty="0" smtClean="0">
                <a:latin typeface="Verdana" pitchFamily="34" charset="0"/>
              </a:rPr>
              <a:t> / poster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Interactive</a:t>
            </a:r>
            <a:r>
              <a:rPr lang="pt-PT" sz="2000" dirty="0" smtClean="0">
                <a:latin typeface="Verdana" pitchFamily="34" charset="0"/>
              </a:rPr>
              <a:t> game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Presentation</a:t>
            </a:r>
            <a:r>
              <a:rPr lang="pt-PT" sz="2000" dirty="0" smtClean="0">
                <a:latin typeface="Verdana" pitchFamily="34" charset="0"/>
              </a:rPr>
              <a:t> for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students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Publication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a cartoon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Crosswords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MSERUUExQWFRUVFiAYGRgXGCIbHBoZGyAgHBscHh8gISYfGBkjHRgWHzAiIygpLSwsGB4xNTAqNSYsLCkBCQoKDgwOGg8PGikiHyUpKjQwLCwwLyw0LSwsLCopKSwsLCosLCkpLCwsLCwsLCwsLCwpLCkpLCwsLCwsLCksKf/AABEIAHkAkAMBIgACEQEDEQH/xAAbAAABBQEBAAAAAAAAAAAAAAAGAAIEBQcDAf/EAEMQAAEDAgQDBQQGBwYHAAAAAAECAxEAIQQSMVEFBkETImFxkQcygcFSoaKx0fAVIzNCcpLxJFNzstLhFBY0Q2KCwv/EABkBAAIDAQAAAAAAAAAAAAAAAAIDAAEEBf/EACkRAAICAQMDAwMFAAAAAAAAAAECABEDEiFBBDFREyJhFDJxI6HB0eH/2gAMAwEAAhEDEQA/ANxpVAViW0JTnUQSkHU3pv6SY+n/AJqujB1SxpVXfpJj6f311VEpgmD4ncVCCJLkylUc5Nz6mlKNz6mg1DzC3kilUcZD1PqaYmJVmJhPidzV2DK3kulUH/i2vpH1NL/i2vpH1NVrXzLoydSqF2qFJVlUSQCdTSW8hCQXFRJNyTvV2O8re6k2lVf+kGP7wfzGvP0ix/eD+Y1WoeZdGWNKobigQkpJhR1k6V0VkFiT6mrsSt+0kUqjZkbn1NIKRufU1WoeZdGB3tDxjreHbLIlwpCRpaet7UEcI4risO4Di3CppSSCSQcqgJGmqiB9dHvOuHUpDOUTlAV1m20VnvF2e2ZAKilSfdEElR8ugib/AIUrJ1Whgo47x2LAHUky1w3tBYUoApWmSACYIv1MGwrUmVAhsjQgx5SKxDijTa2kIbSkKzAJkgQOpJ8bC9bHwHDFvD4VB1S2AY3EU1crZFswM2Jcewj8diFJV3U5t9fkDXBWNWP+3/m/06Vn3MPM3EBjH223UoQhZyykG3S8SdDUjhHNeNOFdUshToWEIkACT1sLgX9Kw5WCC++8cuJjNB4fiFKV3k5fX5geFSHvdd8vmaFOU+J4pTqm8QtKykpKVJGWQqQQR4EfXRNj38jbyjfKmfvpmDIGDVx/UTkXSRcGl4Egd2/1R6n4UwYNWkHabH5+dCWLxTpMh55IBBbUpVgBckwAFCTFxpFPxXHiWkhS1kpM5s3eUq+wHd2EUsdwIbUF1TROBs5UuCZ7pv8AkmlzFisiGgQYUtQKrQnxM9KovZ7jAUvNpMpCMwPW+o8b1N56xraGWkrJBWpRECfdI+ahbrTza4zAFHJK7EutIRmzly4EIAJk6WqGeKKzQEwQqJJGWN9CD/vVZh+Itl4oIWqCUlxNkyLkSfERYbxUs2XonKSbEkZdvAiCfH1rEc4H3TauJe80PCLBZbIIInUVx4o8oKISk+J8PAzqPGlwkf2ZnTXppqa5cZfW2oqBBSpQTCh7pVABtBieh9RWxm/TBmIC3IEgJxi494na43qVgMSskSCoE6i/5ArottY1U2B/hk//AHXNagIJWo95NjCBdQHSJ16k0rWPEPT8xvGyM7G+Ux6XoBfaWh13IAsApkkgQDINvo5poy5v4l2IYVkW5bRAmLanagHEKW472jbTyQqQZEGJk/XalPif1y9e2FiyhVAuVuOYLbygYJkyU6Tqa2ngylFjDFYhXZifO01j/wCh8QTJBJVfyI8d/Ktj4YSWsPOuQT52mumhtBEZN94Icb5LcefcWHEplZIv06SIsaWH5ZfQhSAtsAxqqT3dLwIql52woexam1OKSgAqKUGCpSlFMk7DLTuEsKQyhKzmyzClXlM2neJi+1cpnQjcDvOhjXIwsnY/xCvgXCHmnUkrQpJVeDe2kW1+qrnjKSWMQBrkPzoX4OkHEtKAFlgSABqFGLWkQPWinjKwGMQToEGfK9aOno42IFH/ACZ+ox6WUEzKsTh15cqrdJEd4CSBMWiT51GZtAgncxofztU9rEBRsYEG2k/Q6SRqJ876VMZWAlNhEXNrEag20pOTUUFwhhRrSzUt/Z8kZn4j9l867+0ZhKkYfOAQFL6T1GlM5Aa/bqkQUqA9Z9IIrh7VO3KMMGEZiVOZth7sX6amnoLw1dTJj9j+YKcOwxZBgjJmnvaa261Pfx7UEOOICxEDNrBB1HlEW61QLxrgCkPAB1CMydIKdwRqQa4J5dUUg5pURMR8df8Aaspxht3PPHM6IYhRXM2bldYVgmCDIJJEGR7x08Kl8WSghYcICTqSYjQgz0MwagcoYVTeAw6F2UmZ/mJ+dDfNuPUl98KcUpOdGRKohBgXECSIJmesRW3IPYAJiX7ye0sE86MuPloBQyqIDhjIojUTNp6HTTeumK4u32zbKyUqUpJgCYJIIBv1jpvQPhmw65mKkjvRP7sxtrJJ1qwwTsPIJCSUOBOkzChczckdD0isye5tPYibFxKdx4h9xnAuOJbyJJ7kSOlU44Hidj6/7UXtrgCDaLdw07tTv9hVdhcpAqcvSDA9vgmJCgSkkedFGHbKUtAiCE3+qpHanf7CqYtUkEquNO4dx69KF3LSaQIN8R5FQ68XStckq0jRV43gGCK5r5GSAIU4YOiYGvmYor7U7/YVS7U7/YVWf0hHDIRBvhXLRbdSv9bAVJByxYEA2Olz46VbcUZUtl9KRKiggDc3tU7tTv8AYVTEKgmDc69w7n060SoF2EF3LEEmZejlLFBQ/ULy6GCJ+sn66sMZyy8VJUMNJyySQPe8b3itD7U7/YVS7U7/AGFUnJ0yuwPb8Q1yUKlJwDCrQ2vtGyg5TqBpAsD8DTOZ8C64hvskFRBVp0kjcjxq8cXIMm0X7hpIXGhtJ/cJ61Y6dRj9PiCH9+qZXxfkzEOLSrsFkoBAIgC/SJvHzrqzyxixcsLHp+Naj2h3+wql2p3+wqg+lWqsx/1J8CQcE2UstgpykHShLm7gmJexByMKUifeBEKsPG3WjhxU6q007hF/nT+1O/2FVpCgV8TPqNn5mXjkvEZMoZWmbWOk9YmDFP4dydikOI7RClDOCoz0Ck31mwBrTe1O/wBhVLtTv9hVEaLaqkViBpuQOI8bRh2klSkhRbJSkmCogTA+ofGqjgfOxebWpwNoKdO9AVIJAE+Ij41Wc/4BaywpAJyt9DBBkGY60KucJeBCHJVlUCAmDClXJvoNNKyPk9xXUL/MaFGkGF/DvaYmFHE5EQQAUBStZsQATIAk7UYKczFs7ifurI8VhnzIcGYQHClMJ94m9tda1HhSlFnDlRlWQT12qdPkLdzcDMRewqNx3Hi2ogptMD8kj8kVw/5n/wDH7v8AVVNxfmAIdcBZUoJJ70SPqBiqVvmtJMllYFjAWD8IjysKIMTdGGQBDrA8dLiwnLG8/wBakPYjsw6oCSBYeMmhrgvHg48hIZUiVASRHyE1ecZeCGcQomAlMkxMAEzbrTMTar3i8gqoIK9sSQf2KojXx/CpWB9pCnh3EtST7pJkDxjS0300rMFYJQbz5gBbukXObb4TS4c6UPIVBKU3OUTCdDPhBrQAjAkHtEkupAPM27hHHVPhwKCRCJBHUHcdI0+FWL2KKEiIuTr50D+zzjJfcxP0EtCBEbiYuRO00WcZRLaRmCbq186RktVjAQWiHMQ/KVfhXqOPyYEehH31QKYNwCmL/vJ/HwpIwpOpSk7kg7+OtZdbeYcLFu5koJ6muGP4sW1EZZA2/qKdh/2Td5vrvQnzPzQlt9beR05dSnKAQQI97W56U3IxCAwR9xhCrmOP3fu/1V0wvHVLPuEDci2vgTes+Tzg0Sf1agNyUxP8szU7A83hLiUlC4KgBcRci9hSPVbtcMCzCLmPl9WI7EpdLYSjQTf0qixHIz3eKHwSdAoqA9QZoxxzpShGxTEzEG0dDrVcMUrTP8cyd/4Ka4910Jan2wH4jwXEMOZiVAEZQvNm8RfaehrReBlXYYbMZV2Yk7m16iIcDiVIXCkkSSVAx8ABU7hI/U4f+AfKm49PgAwHgXxh9YfcAQT+sIBtGvW+lVbXDAgNlKRmSQVd62kKNdOZcasvvJBypDih3feN9+nkK5cI4oFdxZkgwD0V8dM1cp1dLI8zapDUDCDgygX2/wCMVf8AM/8A0mL/AMI/eaH+CYVKX0FIiVC0mLeGg16UV8SwyXG30K91SIPkSa1dAQFJ+YjqtyJhDryz3STlI0rgJSTBIkRbatAPJ2FSe8XDOl9PQU5rlbBgjuqV5lXyiup9RiA2H7TF6T8zj7JD3sT/AIQ+81ee0RcIY83PvT+NWHLPBmWe2LSAkqRBgk77mqH2sY0tow0AGS5r5pqhlBOviGuIk6OYHNLMmELJAkwkWG9tfhXQO5hOWOl9fPwrhgXFqR2m82E3iRHiD+N64YPGqW8G8ts0EgEkJnWPKqORd9RocRq4iNlG/M2DlMzgWPM6/wARoK5vQVY18BJURHgE90X/ADtR3wBjJhGU3tOog6mhDmW2NfIknuzAJi1p2rL1DWupZeILrp4KuNQMqzBTaZrtwUp7VoqGi05fWBNc8Ywue8lRlKjKoHSBa0xG21dOGyXGRlMBafqIrPgCWS5hvl0gBRyZr2MdKUIIj3RqCfuqsxbynEKQCUZhGZIWFCeoMWNXiAkpT3gO6OvhUTG8MzlJS+pGWYy5dT1M626VoZCTYi1YVM24py6talh/EOrWiUIJIEAdT0Ovma0jhTORphIEBKYAmYAIgSbmq7EcmtOLK1vrUoiCZAkbQLRVylIT2ac05RrbcUWJWUnVDzOrKAJm/OuDl0qFiXCkncXgGPhQ00td0ZD70lOa3gdtfurVeK8oNvlUvKTmVmEZbGZ61XD2Z4cHN26828pn8+GlqQuF6IMsuvEgcklRWAs5ilVj6esT1o1xPuvfw/M1W8I5Vbw6goPFV5M5bz/SrWEqLgJAChEz4mm4cZQEHmBkYEiA+IiT3Y8CE1zUBHT7NGDnAGjqs+oFMTy0yDOc/wA0/Oq9NpNQkfl0DI5AjubC/jaqT2mMoU3h86QqC51/houZwSGkrhcyki5FQuOcvN4tKAtwoyFWkdT1nyp+NBVNALU1rMycUWUJulKSgqSJuAmJ+JzCuqU9kHFFMLUUkkHUaQPQmjpHITGVKVOlYSZTmCTHlTMV7P2VqkvrHh3YtUfErjS3aWHI3EtuDiMM0Nies9T1oZ4if7ZiLD3k3/8AX8Iouaw6W20ICs0HW3UzVfjeWUrdW4HynOQSmEkSAB59Kx9d07ZsWjHCxOA9tATjKSF+Ck/WLH6in0pnBGgp9sEaq+64+6jF3kVCzK8So7CEiN664PkhptaVh5RKTInLWTD0eVAA1bReYl227QpyDYUsg2FOpV2pKjcg2FLINqdSqSVG5BsKWQbCnUqklRuQbClkG1OpVJdRuQbClkGwp1KpKqNyDYUsg2p1KpJUbkGwpZBsKdSqSVG5BtSyDYU6lUl1G5BsKWQbCnUqklT/2Q=="/>
          <p:cNvSpPr>
            <a:spLocks noChangeAspect="1" noChangeArrowheads="1"/>
          </p:cNvSpPr>
          <p:nvPr/>
        </p:nvSpPr>
        <p:spPr bwMode="auto">
          <a:xfrm>
            <a:off x="63500" y="-557213"/>
            <a:ext cx="13716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1.bp.blogspot.com/_A2d6QB4FjOc/S-H6z1haM-I/AAAAAAAAAVU/wBFdor7CaSc/s1600/ECA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165773"/>
            <a:ext cx="3384376" cy="1342081"/>
          </a:xfrm>
          <a:prstGeom prst="rect">
            <a:avLst/>
          </a:prstGeom>
          <a:noFill/>
        </p:spPr>
      </p:pic>
      <p:pic>
        <p:nvPicPr>
          <p:cNvPr id="2054" name="Picture 6" descr="http://www.prof2000.pt/users/secjeste/cruzadas/Index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651870"/>
            <a:ext cx="1368152" cy="128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3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 smtClean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504" y="1419622"/>
            <a:ext cx="8857804" cy="34563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dirty="0" smtClean="0">
                <a:latin typeface="Verdana" pitchFamily="34" charset="0"/>
              </a:rPr>
              <a:t> </a:t>
            </a:r>
            <a:r>
              <a:rPr lang="pt-PT" dirty="0" smtClean="0">
                <a:solidFill>
                  <a:srgbClr val="0070C0"/>
                </a:solidFill>
                <a:latin typeface="Verdana" pitchFamily="34" charset="0"/>
              </a:rPr>
              <a:t>New </a:t>
            </a:r>
            <a:r>
              <a:rPr lang="pt-PT" dirty="0" err="1" smtClean="0">
                <a:solidFill>
                  <a:srgbClr val="0070C0"/>
                </a:solidFill>
                <a:latin typeface="Verdana" pitchFamily="34" charset="0"/>
              </a:rPr>
              <a:t>Inspective</a:t>
            </a:r>
            <a:r>
              <a:rPr lang="pt-PT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dirty="0" err="1" smtClean="0">
                <a:solidFill>
                  <a:srgbClr val="0070C0"/>
                </a:solidFill>
                <a:latin typeface="Verdana" pitchFamily="34" charset="0"/>
              </a:rPr>
              <a:t>Strategies</a:t>
            </a:r>
            <a:endParaRPr lang="en-US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0" dirty="0" smtClean="0">
              <a:latin typeface="Verdana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b="0" dirty="0" smtClean="0">
                <a:latin typeface="Verdana" pitchFamily="34" charset="0"/>
              </a:rPr>
              <a:t>Rigorous identification of priorities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PT" b="0" dirty="0" smtClean="0">
                <a:latin typeface="Verdana" pitchFamily="34" charset="0"/>
              </a:rPr>
              <a:t>Dialogue </a:t>
            </a:r>
            <a:r>
              <a:rPr lang="pt-PT" b="0" dirty="0" err="1" smtClean="0">
                <a:latin typeface="Verdana" pitchFamily="34" charset="0"/>
              </a:rPr>
              <a:t>with</a:t>
            </a:r>
            <a:r>
              <a:rPr lang="pt-PT" b="0" dirty="0" smtClean="0">
                <a:latin typeface="Verdana" pitchFamily="34" charset="0"/>
              </a:rPr>
              <a:t> social </a:t>
            </a:r>
            <a:r>
              <a:rPr lang="pt-PT" b="0" dirty="0" err="1" smtClean="0">
                <a:latin typeface="Verdana" pitchFamily="34" charset="0"/>
              </a:rPr>
              <a:t>partners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about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objectives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and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priorities</a:t>
            </a:r>
            <a:endParaRPr lang="pt-PT" b="0" dirty="0" smtClean="0">
              <a:latin typeface="Verdana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PT" b="0" dirty="0" smtClean="0">
                <a:latin typeface="Verdana" pitchFamily="34" charset="0"/>
              </a:rPr>
              <a:t>Dialogue </a:t>
            </a:r>
            <a:r>
              <a:rPr lang="pt-PT" b="0" dirty="0" err="1" smtClean="0">
                <a:latin typeface="Verdana" pitchFamily="34" charset="0"/>
              </a:rPr>
              <a:t>with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institutional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partners</a:t>
            </a:r>
            <a:r>
              <a:rPr lang="pt-PT" b="0" dirty="0" smtClean="0">
                <a:latin typeface="Verdana" pitchFamily="34" charset="0"/>
              </a:rPr>
              <a:t> (social </a:t>
            </a:r>
            <a:r>
              <a:rPr lang="pt-PT" b="0" dirty="0" err="1" smtClean="0">
                <a:latin typeface="Verdana" pitchFamily="34" charset="0"/>
              </a:rPr>
              <a:t>security</a:t>
            </a:r>
            <a:r>
              <a:rPr lang="pt-PT" b="0" dirty="0" smtClean="0">
                <a:latin typeface="Verdana" pitchFamily="34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PT" b="0" dirty="0" err="1" smtClean="0">
                <a:latin typeface="Verdana" pitchFamily="34" charset="0"/>
              </a:rPr>
              <a:t>Development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of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proper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inspective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strategies</a:t>
            </a:r>
            <a:endParaRPr lang="pt-PT" b="0" dirty="0" smtClean="0"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pt-PT" b="0" dirty="0" err="1" smtClean="0">
                <a:latin typeface="Verdana" pitchFamily="34" charset="0"/>
              </a:rPr>
              <a:t>Cooperation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with</a:t>
            </a:r>
            <a:r>
              <a:rPr lang="pt-PT" b="0" dirty="0" smtClean="0">
                <a:latin typeface="Verdana" pitchFamily="34" charset="0"/>
              </a:rPr>
              <a:t> </a:t>
            </a:r>
            <a:r>
              <a:rPr lang="pt-PT" b="0" dirty="0" err="1" smtClean="0">
                <a:latin typeface="Verdana" pitchFamily="34" charset="0"/>
              </a:rPr>
              <a:t>the</a:t>
            </a:r>
            <a:r>
              <a:rPr lang="pt-PT" b="0" dirty="0" smtClean="0">
                <a:latin typeface="Verdana" pitchFamily="34" charset="0"/>
              </a:rPr>
              <a:t> media: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pt-PT" b="0" dirty="0" smtClean="0"/>
              <a:t>“</a:t>
            </a:r>
            <a:r>
              <a:rPr lang="pt-PT" b="0" dirty="0" err="1" smtClean="0"/>
              <a:t>Multiplication</a:t>
            </a:r>
            <a:r>
              <a:rPr lang="pt-PT" b="0" dirty="0" smtClean="0"/>
              <a:t> </a:t>
            </a:r>
            <a:r>
              <a:rPr lang="pt-PT" b="0" dirty="0" err="1" smtClean="0"/>
              <a:t>effect</a:t>
            </a:r>
            <a:r>
              <a:rPr lang="pt-PT" b="0" dirty="0" smtClean="0"/>
              <a:t>”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pt-PT" b="0" dirty="0" err="1" smtClean="0"/>
              <a:t>Population</a:t>
            </a:r>
            <a:r>
              <a:rPr lang="pt-PT" b="0" dirty="0" smtClean="0"/>
              <a:t> </a:t>
            </a:r>
            <a:r>
              <a:rPr lang="pt-PT" b="0" dirty="0" err="1" smtClean="0"/>
              <a:t>awareness</a:t>
            </a:r>
            <a:endParaRPr lang="pt-PT" b="0" dirty="0" smtClean="0"/>
          </a:p>
          <a:p>
            <a:pPr marL="1714500" lvl="3" indent="-342900">
              <a:buFont typeface="Wingdings" pitchFamily="2" charset="2"/>
              <a:buChar char="§"/>
            </a:pPr>
            <a:r>
              <a:rPr lang="pt-PT" b="0" dirty="0" smtClean="0"/>
              <a:t>Social </a:t>
            </a:r>
            <a:r>
              <a:rPr lang="pt-PT" b="0" dirty="0" err="1" smtClean="0"/>
              <a:t>values</a:t>
            </a:r>
            <a:endParaRPr lang="pt-PT" b="0" dirty="0" smtClean="0"/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288032" y="1731605"/>
            <a:ext cx="3635896" cy="22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Social </a:t>
            </a:r>
            <a:r>
              <a:rPr lang="pt-PT" sz="2400" b="1" dirty="0" err="1" smtClean="0">
                <a:solidFill>
                  <a:srgbClr val="0070C0"/>
                </a:solidFill>
                <a:latin typeface="Verdana" pitchFamily="34" charset="0"/>
              </a:rPr>
              <a:t>responsability</a:t>
            </a:r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>
              <a:buNone/>
            </a:pPr>
            <a:r>
              <a:rPr lang="pt-PT" sz="2400" b="1" dirty="0" err="1" smtClean="0">
                <a:solidFill>
                  <a:srgbClr val="0070C0"/>
                </a:solidFill>
                <a:latin typeface="Verdana" pitchFamily="34" charset="0"/>
              </a:rPr>
              <a:t>of</a:t>
            </a:r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Verdana" pitchFamily="34" charset="0"/>
              </a:rPr>
              <a:t>hiring</a:t>
            </a:r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 networks</a:t>
            </a:r>
          </a:p>
          <a:p>
            <a:pPr algn="ctr">
              <a:buNone/>
            </a:pPr>
            <a:endParaRPr lang="pt-PT" sz="24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>
              <a:buNone/>
            </a:pPr>
            <a:r>
              <a:rPr lang="pt-PT" sz="2400" b="1" dirty="0" smtClean="0">
                <a:solidFill>
                  <a:srgbClr val="0070C0"/>
                </a:solidFill>
                <a:latin typeface="Verdana" pitchFamily="34" charset="0"/>
              </a:rPr>
              <a:t>(2011/2012)</a:t>
            </a:r>
            <a:endParaRPr lang="pt-PT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MSERUUExQWFRUVFiAYGRgXGCIbHBoZGyAgHBscHh8gISYfGBkjHRgWHzAiIygpLSwsGB4xNTAqNSYsLCkBCQoKDgwOGg8PGikiHyUpKjQwLCwwLyw0LSwsLCopKSwsLCosLCkpLCwsLCwsLCwsLCwpLCkpLCwsLCwsLCksKf/AABEIAHkAkAMBIgACEQEDEQH/xAAbAAABBQEBAAAAAAAAAAAAAAAGAAIEBQcDAf/EAEMQAAEDAgQDBQQGBwYHAAAAAAECAxEAIQQSMVEFBkETImFxkQcygcFSoaKx0fAVIzNCcpLxJFNzstLhFBY0Q2KCwv/EABkBAAIDAQAAAAAAAAAAAAAAAAIDAAEEBf/EACkRAAICAQMDAwMFAAAAAAAAAAECABEDEiFBBDFREyJhFDJxI6HB0eH/2gAMAwEAAhEDEQA/ANxpVAViW0JTnUQSkHU3pv6SY+n/AJqujB1SxpVXfpJj6f311VEpgmD4ncVCCJLkylUc5Nz6mlKNz6mg1DzC3kilUcZD1PqaYmJVmJhPidzV2DK3kulUH/i2vpH1NL/i2vpH1NVrXzLoydSqF2qFJVlUSQCdTSW8hCQXFRJNyTvV2O8re6k2lVf+kGP7wfzGvP0ix/eD+Y1WoeZdGWNKobigQkpJhR1k6V0VkFiT6mrsSt+0kUqjZkbn1NIKRufU1WoeZdGB3tDxjreHbLIlwpCRpaet7UEcI4risO4Di3CppSSCSQcqgJGmqiB9dHvOuHUpDOUTlAV1m20VnvF2e2ZAKilSfdEElR8ugib/AIUrJ1Whgo47x2LAHUky1w3tBYUoApWmSACYIv1MGwrUmVAhsjQgx5SKxDijTa2kIbSkKzAJkgQOpJ8bC9bHwHDFvD4VB1S2AY3EU1crZFswM2Jcewj8diFJV3U5t9fkDXBWNWP+3/m/06Vn3MPM3EBjH223UoQhZyykG3S8SdDUjhHNeNOFdUshToWEIkACT1sLgX9Kw5WCC++8cuJjNB4fiFKV3k5fX5geFSHvdd8vmaFOU+J4pTqm8QtKykpKVJGWQqQQR4EfXRNj38jbyjfKmfvpmDIGDVx/UTkXSRcGl4Egd2/1R6n4UwYNWkHabH5+dCWLxTpMh55IBBbUpVgBckwAFCTFxpFPxXHiWkhS1kpM5s3eUq+wHd2EUsdwIbUF1TROBs5UuCZ7pv8AkmlzFisiGgQYUtQKrQnxM9KovZ7jAUvNpMpCMwPW+o8b1N56xraGWkrJBWpRECfdI+ahbrTza4zAFHJK7EutIRmzly4EIAJk6WqGeKKzQEwQqJJGWN9CD/vVZh+Itl4oIWqCUlxNkyLkSfERYbxUs2XonKSbEkZdvAiCfH1rEc4H3TauJe80PCLBZbIIInUVx4o8oKISk+J8PAzqPGlwkf2ZnTXppqa5cZfW2oqBBSpQTCh7pVABtBieh9RWxm/TBmIC3IEgJxi494na43qVgMSskSCoE6i/5ArottY1U2B/hk//AHXNagIJWo95NjCBdQHSJ16k0rWPEPT8xvGyM7G+Ux6XoBfaWh13IAsApkkgQDINvo5poy5v4l2IYVkW5bRAmLanagHEKW472jbTyQqQZEGJk/XalPif1y9e2FiyhVAuVuOYLbygYJkyU6Tqa2ngylFjDFYhXZifO01j/wCh8QTJBJVfyI8d/Ktj4YSWsPOuQT52mumhtBEZN94Icb5LcefcWHEplZIv06SIsaWH5ZfQhSAtsAxqqT3dLwIql52woexam1OKSgAqKUGCpSlFMk7DLTuEsKQyhKzmyzClXlM2neJi+1cpnQjcDvOhjXIwsnY/xCvgXCHmnUkrQpJVeDe2kW1+qrnjKSWMQBrkPzoX4OkHEtKAFlgSABqFGLWkQPWinjKwGMQToEGfK9aOno42IFH/ACZ+ox6WUEzKsTh15cqrdJEd4CSBMWiT51GZtAgncxofztU9rEBRsYEG2k/Q6SRqJ876VMZWAlNhEXNrEag20pOTUUFwhhRrSzUt/Z8kZn4j9l867+0ZhKkYfOAQFL6T1GlM5Aa/bqkQUqA9Z9IIrh7VO3KMMGEZiVOZth7sX6amnoLw1dTJj9j+YKcOwxZBgjJmnvaa261Pfx7UEOOICxEDNrBB1HlEW61QLxrgCkPAB1CMydIKdwRqQa4J5dUUg5pURMR8df8Aaspxht3PPHM6IYhRXM2bldYVgmCDIJJEGR7x08Kl8WSghYcICTqSYjQgz0MwagcoYVTeAw6F2UmZ/mJ+dDfNuPUl98KcUpOdGRKohBgXECSIJmesRW3IPYAJiX7ye0sE86MuPloBQyqIDhjIojUTNp6HTTeumK4u32zbKyUqUpJgCYJIIBv1jpvQPhmw65mKkjvRP7sxtrJJ1qwwTsPIJCSUOBOkzChczckdD0isye5tPYibFxKdx4h9xnAuOJbyJJ7kSOlU44Hidj6/7UXtrgCDaLdw07tTv9hVdhcpAqcvSDA9vgmJCgSkkedFGHbKUtAiCE3+qpHanf7CqYtUkEquNO4dx69KF3LSaQIN8R5FQ68XStckq0jRV43gGCK5r5GSAIU4YOiYGvmYor7U7/YVS7U7/YVWf0hHDIRBvhXLRbdSv9bAVJByxYEA2Olz46VbcUZUtl9KRKiggDc3tU7tTv8AYVTEKgmDc69w7n060SoF2EF3LEEmZejlLFBQ/ULy6GCJ+sn66sMZyy8VJUMNJyySQPe8b3itD7U7/YVS7U7/AGFUnJ0yuwPb8Q1yUKlJwDCrQ2vtGyg5TqBpAsD8DTOZ8C64hvskFRBVp0kjcjxq8cXIMm0X7hpIXGhtJ/cJ61Y6dRj9PiCH9+qZXxfkzEOLSrsFkoBAIgC/SJvHzrqzyxixcsLHp+Naj2h3+wql2p3+wqg+lWqsx/1J8CQcE2UstgpykHShLm7gmJexByMKUifeBEKsPG3WjhxU6q007hF/nT+1O/2FVpCgV8TPqNn5mXjkvEZMoZWmbWOk9YmDFP4dydikOI7RClDOCoz0Ck31mwBrTe1O/wBhVLtTv9hVEaLaqkViBpuQOI8bRh2klSkhRbJSkmCogTA+ofGqjgfOxebWpwNoKdO9AVIJAE+Ij41Wc/4BaywpAJyt9DBBkGY60KucJeBCHJVlUCAmDClXJvoNNKyPk9xXUL/MaFGkGF/DvaYmFHE5EQQAUBStZsQATIAk7UYKczFs7ifurI8VhnzIcGYQHClMJ94m9tda1HhSlFnDlRlWQT12qdPkLdzcDMRewqNx3Hi2ogptMD8kj8kVw/5n/wDH7v8AVVNxfmAIdcBZUoJJ70SPqBiqVvmtJMllYFjAWD8IjysKIMTdGGQBDrA8dLiwnLG8/wBakPYjsw6oCSBYeMmhrgvHg48hIZUiVASRHyE1ecZeCGcQomAlMkxMAEzbrTMTar3i8gqoIK9sSQf2KojXx/CpWB9pCnh3EtST7pJkDxjS0300rMFYJQbz5gBbukXObb4TS4c6UPIVBKU3OUTCdDPhBrQAjAkHtEkupAPM27hHHVPhwKCRCJBHUHcdI0+FWL2KKEiIuTr50D+zzjJfcxP0EtCBEbiYuRO00WcZRLaRmCbq186RktVjAQWiHMQ/KVfhXqOPyYEehH31QKYNwCmL/vJ/HwpIwpOpSk7kg7+OtZdbeYcLFu5koJ6muGP4sW1EZZA2/qKdh/2Td5vrvQnzPzQlt9beR05dSnKAQQI97W56U3IxCAwR9xhCrmOP3fu/1V0wvHVLPuEDci2vgTes+Tzg0Sf1agNyUxP8szU7A83hLiUlC4KgBcRci9hSPVbtcMCzCLmPl9WI7EpdLYSjQTf0qixHIz3eKHwSdAoqA9QZoxxzpShGxTEzEG0dDrVcMUrTP8cyd/4Ka4910Jan2wH4jwXEMOZiVAEZQvNm8RfaehrReBlXYYbMZV2Yk7m16iIcDiVIXCkkSSVAx8ABU7hI/U4f+AfKm49PgAwHgXxh9YfcAQT+sIBtGvW+lVbXDAgNlKRmSQVd62kKNdOZcasvvJBypDih3feN9+nkK5cI4oFdxZkgwD0V8dM1cp1dLI8zapDUDCDgygX2/wCMVf8AM/8A0mL/AMI/eaH+CYVKX0FIiVC0mLeGg16UV8SwyXG30K91SIPkSa1dAQFJ+YjqtyJhDryz3STlI0rgJSTBIkRbatAPJ2FSe8XDOl9PQU5rlbBgjuqV5lXyiup9RiA2H7TF6T8zj7JD3sT/AIQ+81ee0RcIY83PvT+NWHLPBmWe2LSAkqRBgk77mqH2sY0tow0AGS5r5pqhlBOviGuIk6OYHNLMmELJAkwkWG9tfhXQO5hOWOl9fPwrhgXFqR2m82E3iRHiD+N64YPGqW8G8ts0EgEkJnWPKqORd9RocRq4iNlG/M2DlMzgWPM6/wARoK5vQVY18BJURHgE90X/ADtR3wBjJhGU3tOog6mhDmW2NfIknuzAJi1p2rL1DWupZeILrp4KuNQMqzBTaZrtwUp7VoqGi05fWBNc8Ywue8lRlKjKoHSBa0xG21dOGyXGRlMBafqIrPgCWS5hvl0gBRyZr2MdKUIIj3RqCfuqsxbynEKQCUZhGZIWFCeoMWNXiAkpT3gO6OvhUTG8MzlJS+pGWYy5dT1M626VoZCTYi1YVM24py6talh/EOrWiUIJIEAdT0Ovma0jhTORphIEBKYAmYAIgSbmq7EcmtOLK1vrUoiCZAkbQLRVylIT2ac05RrbcUWJWUnVDzOrKAJm/OuDl0qFiXCkncXgGPhQ00td0ZD70lOa3gdtfurVeK8oNvlUvKTmVmEZbGZ61XD2Z4cHN26828pn8+GlqQuF6IMsuvEgcklRWAs5ilVj6esT1o1xPuvfw/M1W8I5Vbw6goPFV5M5bz/SrWEqLgJAChEz4mm4cZQEHmBkYEiA+IiT3Y8CE1zUBHT7NGDnAGjqs+oFMTy0yDOc/wA0/Oq9NpNQkfl0DI5AjubC/jaqT2mMoU3h86QqC51/houZwSGkrhcyki5FQuOcvN4tKAtwoyFWkdT1nyp+NBVNALU1rMycUWUJulKSgqSJuAmJ+JzCuqU9kHFFMLUUkkHUaQPQmjpHITGVKVOlYSZTmCTHlTMV7P2VqkvrHh3YtUfErjS3aWHI3EtuDiMM0Nies9T1oZ4if7ZiLD3k3/8AX8Iouaw6W20ICs0HW3UzVfjeWUrdW4HynOQSmEkSAB59Kx9d07ZsWjHCxOA9tATjKSF+Ck/WLH6in0pnBGgp9sEaq+64+6jF3kVCzK8So7CEiN664PkhptaVh5RKTInLWTD0eVAA1bReYl227QpyDYUsg2FOpV2pKjcg2FLINqdSqSVG5BsKWQbCnUqklRuQbClkG1OpVJdRuQbClkGwp1KpKqNyDYUsg2p1KpJUbkGwpZBsKdSqSVG5BtSyDYU6lUl1G5BsKWQbCnUqklT/2Q=="/>
          <p:cNvSpPr>
            <a:spLocks noChangeAspect="1" noChangeArrowheads="1"/>
          </p:cNvSpPr>
          <p:nvPr/>
        </p:nvSpPr>
        <p:spPr bwMode="auto">
          <a:xfrm>
            <a:off x="63500" y="-557213"/>
            <a:ext cx="13716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www.grupovozes.com/cache/1000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1958" y="1707654"/>
            <a:ext cx="399044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Social responsibility of hiring networks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1347614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What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is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it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  <a:p>
            <a:pPr algn="just">
              <a:buFont typeface="Wingdings" pitchFamily="2" charset="2"/>
              <a:buChar char="q"/>
            </a:pPr>
            <a:r>
              <a:rPr lang="pt-PT" sz="2000" dirty="0" smtClean="0">
                <a:latin typeface="Verdana" pitchFamily="34" charset="0"/>
              </a:rPr>
              <a:t> Project 2011/2012</a:t>
            </a:r>
          </a:p>
          <a:p>
            <a:pPr algn="just"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Proactive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action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by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Authority</a:t>
            </a:r>
            <a:r>
              <a:rPr lang="pt-PT" sz="2000" dirty="0" smtClean="0">
                <a:latin typeface="Verdana" pitchFamily="34" charset="0"/>
              </a:rPr>
              <a:t> for </a:t>
            </a:r>
            <a:r>
              <a:rPr lang="pt-PT" sz="2000" dirty="0" err="1" smtClean="0">
                <a:latin typeface="Verdana" pitchFamily="34" charset="0"/>
              </a:rPr>
              <a:t>Working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Conditions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Programed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action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enforcement</a:t>
            </a:r>
            <a:r>
              <a:rPr lang="pt-PT" sz="2000" dirty="0" smtClean="0">
                <a:latin typeface="Verdana" pitchFamily="34" charset="0"/>
              </a:rPr>
              <a:t>, self </a:t>
            </a:r>
            <a:r>
              <a:rPr lang="pt-PT" sz="2000" dirty="0" err="1" smtClean="0">
                <a:latin typeface="Verdana" pitchFamily="34" charset="0"/>
              </a:rPr>
              <a:t>regulation</a:t>
            </a:r>
            <a:r>
              <a:rPr lang="pt-PT" sz="2000" dirty="0" smtClean="0">
                <a:latin typeface="Verdana" pitchFamily="34" charset="0"/>
              </a:rPr>
              <a:t>, </a:t>
            </a:r>
            <a:r>
              <a:rPr lang="pt-PT" sz="2000" dirty="0" err="1" smtClean="0">
                <a:latin typeface="Verdana" pitchFamily="34" charset="0"/>
              </a:rPr>
              <a:t>evaluation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divulgation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Involvement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institutional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social </a:t>
            </a:r>
            <a:r>
              <a:rPr lang="pt-PT" sz="2000" dirty="0" err="1" smtClean="0">
                <a:latin typeface="Verdana" pitchFamily="34" charset="0"/>
              </a:rPr>
              <a:t>partners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PT" sz="2000" dirty="0" smtClean="0">
                <a:latin typeface="Verdana" pitchFamily="34" charset="0"/>
              </a:rPr>
              <a:t> Self </a:t>
            </a:r>
            <a:r>
              <a:rPr lang="pt-PT" sz="2000" dirty="0" err="1" smtClean="0">
                <a:latin typeface="Verdana" pitchFamily="34" charset="0"/>
              </a:rPr>
              <a:t>regulation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its multiplier effect will contribute to the improvement in working conditions</a:t>
            </a:r>
          </a:p>
          <a:p>
            <a:pPr algn="just"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MSERUUExQWFRUVFiAYGRgXGCIbHBoZGyAgHBscHh8gISYfGBkjHRgWHzAiIygpLSwsGB4xNTAqNSYsLCkBCQoKDgwOGg8PGikiHyUpKjQwLCwwLyw0LSwsLCopKSwsLCosLCkpLCwsLCwsLCwsLCwpLCkpLCwsLCwsLCksKf/AABEIAHkAkAMBIgACEQEDEQH/xAAbAAABBQEBAAAAAAAAAAAAAAAGAAIEBQcDAf/EAEMQAAEDAgQDBQQGBwYHAAAAAAECAxEAIQQSMVEFBkETImFxkQcygcFSoaKx0fAVIzNCcpLxJFNzstLhFBY0Q2KCwv/EABkBAAIDAQAAAAAAAAAAAAAAAAIDAAEEBf/EACkRAAICAQMDAwMFAAAAAAAAAAECABEDEiFBBDFREyJhFDJxI6HB0eH/2gAMAwEAAhEDEQA/ANxpVAViW0JTnUQSkHU3pv6SY+n/AJqujB1SxpVXfpJj6f311VEpgmD4ncVCCJLkylUc5Nz6mlKNz6mg1DzC3kilUcZD1PqaYmJVmJhPidzV2DK3kulUH/i2vpH1NL/i2vpH1NVrXzLoydSqF2qFJVlUSQCdTSW8hCQXFRJNyTvV2O8re6k2lVf+kGP7wfzGvP0ix/eD+Y1WoeZdGWNKobigQkpJhR1k6V0VkFiT6mrsSt+0kUqjZkbn1NIKRufU1WoeZdGB3tDxjreHbLIlwpCRpaet7UEcI4risO4Di3CppSSCSQcqgJGmqiB9dHvOuHUpDOUTlAV1m20VnvF2e2ZAKilSfdEElR8ugib/AIUrJ1Whgo47x2LAHUky1w3tBYUoApWmSACYIv1MGwrUmVAhsjQgx5SKxDijTa2kIbSkKzAJkgQOpJ8bC9bHwHDFvD4VB1S2AY3EU1crZFswM2Jcewj8diFJV3U5t9fkDXBWNWP+3/m/06Vn3MPM3EBjH223UoQhZyykG3S8SdDUjhHNeNOFdUshToWEIkACT1sLgX9Kw5WCC++8cuJjNB4fiFKV3k5fX5geFSHvdd8vmaFOU+J4pTqm8QtKykpKVJGWQqQQR4EfXRNj38jbyjfKmfvpmDIGDVx/UTkXSRcGl4Egd2/1R6n4UwYNWkHabH5+dCWLxTpMh55IBBbUpVgBckwAFCTFxpFPxXHiWkhS1kpM5s3eUq+wHd2EUsdwIbUF1TROBs5UuCZ7pv8AkmlzFisiGgQYUtQKrQnxM9KovZ7jAUvNpMpCMwPW+o8b1N56xraGWkrJBWpRECfdI+ahbrTza4zAFHJK7EutIRmzly4EIAJk6WqGeKKzQEwQqJJGWN9CD/vVZh+Itl4oIWqCUlxNkyLkSfERYbxUs2XonKSbEkZdvAiCfH1rEc4H3TauJe80PCLBZbIIInUVx4o8oKISk+J8PAzqPGlwkf2ZnTXppqa5cZfW2oqBBSpQTCh7pVABtBieh9RWxm/TBmIC3IEgJxi494na43qVgMSskSCoE6i/5ArottY1U2B/hk//AHXNagIJWo95NjCBdQHSJ16k0rWPEPT8xvGyM7G+Ux6XoBfaWh13IAsApkkgQDINvo5poy5v4l2IYVkW5bRAmLanagHEKW472jbTyQqQZEGJk/XalPif1y9e2FiyhVAuVuOYLbygYJkyU6Tqa2ngylFjDFYhXZifO01j/wCh8QTJBJVfyI8d/Ktj4YSWsPOuQT52mumhtBEZN94Icb5LcefcWHEplZIv06SIsaWH5ZfQhSAtsAxqqT3dLwIql52woexam1OKSgAqKUGCpSlFMk7DLTuEsKQyhKzmyzClXlM2neJi+1cpnQjcDvOhjXIwsnY/xCvgXCHmnUkrQpJVeDe2kW1+qrnjKSWMQBrkPzoX4OkHEtKAFlgSABqFGLWkQPWinjKwGMQToEGfK9aOno42IFH/ACZ+ox6WUEzKsTh15cqrdJEd4CSBMWiT51GZtAgncxofztU9rEBRsYEG2k/Q6SRqJ876VMZWAlNhEXNrEag20pOTUUFwhhRrSzUt/Z8kZn4j9l867+0ZhKkYfOAQFL6T1GlM5Aa/bqkQUqA9Z9IIrh7VO3KMMGEZiVOZth7sX6amnoLw1dTJj9j+YKcOwxZBgjJmnvaa261Pfx7UEOOICxEDNrBB1HlEW61QLxrgCkPAB1CMydIKdwRqQa4J5dUUg5pURMR8df8Aaspxht3PPHM6IYhRXM2bldYVgmCDIJJEGR7x08Kl8WSghYcICTqSYjQgz0MwagcoYVTeAw6F2UmZ/mJ+dDfNuPUl98KcUpOdGRKohBgXECSIJmesRW3IPYAJiX7ye0sE86MuPloBQyqIDhjIojUTNp6HTTeumK4u32zbKyUqUpJgCYJIIBv1jpvQPhmw65mKkjvRP7sxtrJJ1qwwTsPIJCSUOBOkzChczckdD0isye5tPYibFxKdx4h9xnAuOJbyJJ7kSOlU44Hidj6/7UXtrgCDaLdw07tTv9hVdhcpAqcvSDA9vgmJCgSkkedFGHbKUtAiCE3+qpHanf7CqYtUkEquNO4dx69KF3LSaQIN8R5FQ68XStckq0jRV43gGCK5r5GSAIU4YOiYGvmYor7U7/YVS7U7/YVWf0hHDIRBvhXLRbdSv9bAVJByxYEA2Olz46VbcUZUtl9KRKiggDc3tU7tTv8AYVTEKgmDc69w7n060SoF2EF3LEEmZejlLFBQ/ULy6GCJ+sn66sMZyy8VJUMNJyySQPe8b3itD7U7/YVS7U7/AGFUnJ0yuwPb8Q1yUKlJwDCrQ2vtGyg5TqBpAsD8DTOZ8C64hvskFRBVp0kjcjxq8cXIMm0X7hpIXGhtJ/cJ61Y6dRj9PiCH9+qZXxfkzEOLSrsFkoBAIgC/SJvHzrqzyxixcsLHp+Naj2h3+wql2p3+wqg+lWqsx/1J8CQcE2UstgpykHShLm7gmJexByMKUifeBEKsPG3WjhxU6q007hF/nT+1O/2FVpCgV8TPqNn5mXjkvEZMoZWmbWOk9YmDFP4dydikOI7RClDOCoz0Ck31mwBrTe1O/wBhVLtTv9hVEaLaqkViBpuQOI8bRh2klSkhRbJSkmCogTA+ofGqjgfOxebWpwNoKdO9AVIJAE+Ij41Wc/4BaywpAJyt9DBBkGY60KucJeBCHJVlUCAmDClXJvoNNKyPk9xXUL/MaFGkGF/DvaYmFHE5EQQAUBStZsQATIAk7UYKczFs7ifurI8VhnzIcGYQHClMJ94m9tda1HhSlFnDlRlWQT12qdPkLdzcDMRewqNx3Hi2ogptMD8kj8kVw/5n/wDH7v8AVVNxfmAIdcBZUoJJ70SPqBiqVvmtJMllYFjAWD8IjysKIMTdGGQBDrA8dLiwnLG8/wBakPYjsw6oCSBYeMmhrgvHg48hIZUiVASRHyE1ecZeCGcQomAlMkxMAEzbrTMTar3i8gqoIK9sSQf2KojXx/CpWB9pCnh3EtST7pJkDxjS0300rMFYJQbz5gBbukXObb4TS4c6UPIVBKU3OUTCdDPhBrQAjAkHtEkupAPM27hHHVPhwKCRCJBHUHcdI0+FWL2KKEiIuTr50D+zzjJfcxP0EtCBEbiYuRO00WcZRLaRmCbq186RktVjAQWiHMQ/KVfhXqOPyYEehH31QKYNwCmL/vJ/HwpIwpOpSk7kg7+OtZdbeYcLFu5koJ6muGP4sW1EZZA2/qKdh/2Td5vrvQnzPzQlt9beR05dSnKAQQI97W56U3IxCAwR9xhCrmOP3fu/1V0wvHVLPuEDci2vgTes+Tzg0Sf1agNyUxP8szU7A83hLiUlC4KgBcRci9hSPVbtcMCzCLmPl9WI7EpdLYSjQTf0qixHIz3eKHwSdAoqA9QZoxxzpShGxTEzEG0dDrVcMUrTP8cyd/4Ka4910Jan2wH4jwXEMOZiVAEZQvNm8RfaehrReBlXYYbMZV2Yk7m16iIcDiVIXCkkSSVAx8ABU7hI/U4f+AfKm49PgAwHgXxh9YfcAQT+sIBtGvW+lVbXDAgNlKRmSQVd62kKNdOZcasvvJBypDih3feN9+nkK5cI4oFdxZkgwD0V8dM1cp1dLI8zapDUDCDgygX2/wCMVf8AM/8A0mL/AMI/eaH+CYVKX0FIiVC0mLeGg16UV8SwyXG30K91SIPkSa1dAQFJ+YjqtyJhDryz3STlI0rgJSTBIkRbatAPJ2FSe8XDOl9PQU5rlbBgjuqV5lXyiup9RiA2H7TF6T8zj7JD3sT/AIQ+81ee0RcIY83PvT+NWHLPBmWe2LSAkqRBgk77mqH2sY0tow0AGS5r5pqhlBOviGuIk6OYHNLMmELJAkwkWG9tfhXQO5hOWOl9fPwrhgXFqR2m82E3iRHiD+N64YPGqW8G8ts0EgEkJnWPKqORd9RocRq4iNlG/M2DlMzgWPM6/wARoK5vQVY18BJURHgE90X/ADtR3wBjJhGU3tOog6mhDmW2NfIknuzAJi1p2rL1DWupZeILrp4KuNQMqzBTaZrtwUp7VoqGi05fWBNc8Ywue8lRlKjKoHSBa0xG21dOGyXGRlMBafqIrPgCWS5hvl0gBRyZr2MdKUIIj3RqCfuqsxbynEKQCUZhGZIWFCeoMWNXiAkpT3gO6OvhUTG8MzlJS+pGWYy5dT1M626VoZCTYi1YVM24py6talh/EOrWiUIJIEAdT0Ovma0jhTORphIEBKYAmYAIgSbmq7EcmtOLK1vrUoiCZAkbQLRVylIT2ac05RrbcUWJWUnVDzOrKAJm/OuDl0qFiXCkncXgGPhQ00td0ZD70lOa3gdtfurVeK8oNvlUvKTmVmEZbGZ61XD2Z4cHN26828pn8+GlqQuF6IMsuvEgcklRWAs5ilVj6esT1o1xPuvfw/M1W8I5Vbw6goPFV5M5bz/SrWEqLgJAChEz4mm4cZQEHmBkYEiA+IiT3Y8CE1zUBHT7NGDnAGjqs+oFMTy0yDOc/wA0/Oq9NpNQkfl0DI5AjubC/jaqT2mMoU3h86QqC51/houZwSGkrhcyki5FQuOcvN4tKAtwoyFWkdT1nyp+NBVNALU1rMycUWUJulKSgqSJuAmJ+JzCuqU9kHFFMLUUkkHUaQPQmjpHITGVKVOlYSZTmCTHlTMV7P2VqkvrHh3YtUfErjS3aWHI3EtuDiMM0Nies9T1oZ4if7ZiLD3k3/8AX8Iouaw6W20ICs0HW3UzVfjeWUrdW4HynOQSmEkSAB59Kx9d07ZsWjHCxOA9tATjKSF+Ck/WLH6in0pnBGgp9sEaq+64+6jF3kVCzK8So7CEiN664PkhptaVh5RKTInLWTD0eVAA1bReYl227QpyDYUsg2FOpV2pKjcg2FLINqdSqSVG5BsKWQbCnUqklRuQbClkG1OpVJdRuQbClkGwp1KpKqNyDYUsg2p1KpJUbkGwpZBsKdSqSVG5BtSyDYU6lUl1G5BsKWQbCnUqklT/2Q=="/>
          <p:cNvSpPr>
            <a:spLocks noChangeAspect="1" noChangeArrowheads="1"/>
          </p:cNvSpPr>
          <p:nvPr/>
        </p:nvSpPr>
        <p:spPr bwMode="auto">
          <a:xfrm>
            <a:off x="63500" y="-557213"/>
            <a:ext cx="13716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Social responsibility of hiring networks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1347614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Aims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457200" indent="-457200" algn="ctr"/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Improve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quality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quantity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employment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Collaboration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involvement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administration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shopping </a:t>
            </a:r>
            <a:r>
              <a:rPr lang="pt-PT" sz="2000" dirty="0" err="1" smtClean="0">
                <a:latin typeface="Verdana" pitchFamily="34" charset="0"/>
              </a:rPr>
              <a:t>centers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In </a:t>
            </a:r>
            <a:r>
              <a:rPr lang="pt-PT" sz="2000" dirty="0" err="1" smtClean="0">
                <a:latin typeface="Verdana" pitchFamily="34" charset="0"/>
              </a:rPr>
              <a:t>large</a:t>
            </a:r>
            <a:r>
              <a:rPr lang="pt-PT" sz="2000" dirty="0" smtClean="0">
                <a:latin typeface="Verdana" pitchFamily="34" charset="0"/>
              </a:rPr>
              <a:t> networks </a:t>
            </a:r>
            <a:r>
              <a:rPr lang="pt-PT" sz="2000" dirty="0" err="1" smtClean="0">
                <a:latin typeface="Verdana" pitchFamily="34" charset="0"/>
              </a:rPr>
              <a:t>hiring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shopping </a:t>
            </a:r>
            <a:r>
              <a:rPr lang="pt-PT" sz="2000" dirty="0" err="1" smtClean="0">
                <a:latin typeface="Verdana" pitchFamily="34" charset="0"/>
              </a:rPr>
              <a:t>centers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In all support services -  private security , cleaning and </a:t>
            </a:r>
            <a:r>
              <a:rPr lang="en-US" sz="2000" dirty="0" err="1" smtClean="0">
                <a:latin typeface="Verdana" pitchFamily="34" charset="0"/>
              </a:rPr>
              <a:t>maintenence</a:t>
            </a:r>
            <a:endParaRPr lang="en-US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MSERUUExQWFRUVFiAYGRgXGCIbHBoZGyAgHBscHh8gISYfGBkjHRgWHzAiIygpLSwsGB4xNTAqNSYsLCkBCQoKDgwOGg8PGikiHyUpKjQwLCwwLyw0LSwsLCopKSwsLCosLCkpLCwsLCwsLCwsLCwpLCkpLCwsLCwsLCksKf/AABEIAHkAkAMBIgACEQEDEQH/xAAbAAABBQEBAAAAAAAAAAAAAAAGAAIEBQcDAf/EAEMQAAEDAgQDBQQGBwYHAAAAAAECAxEAIQQSMVEFBkETImFxkQcygcFSoaKx0fAVIzNCcpLxJFNzstLhFBY0Q2KCwv/EABkBAAIDAQAAAAAAAAAAAAAAAAIDAAEEBf/EACkRAAICAQMDAwMFAAAAAAAAAAECABEDEiFBBDFREyJhFDJxI6HB0eH/2gAMAwEAAhEDEQA/ANxpVAViW0JTnUQSkHU3pv6SY+n/AJqujB1SxpVXfpJj6f311VEpgmD4ncVCCJLkylUc5Nz6mlKNz6mg1DzC3kilUcZD1PqaYmJVmJhPidzV2DK3kulUH/i2vpH1NL/i2vpH1NVrXzLoydSqF2qFJVlUSQCdTSW8hCQXFRJNyTvV2O8re6k2lVf+kGP7wfzGvP0ix/eD+Y1WoeZdGWNKobigQkpJhR1k6V0VkFiT6mrsSt+0kUqjZkbn1NIKRufU1WoeZdGB3tDxjreHbLIlwpCRpaet7UEcI4risO4Di3CppSSCSQcqgJGmqiB9dHvOuHUpDOUTlAV1m20VnvF2e2ZAKilSfdEElR8ugib/AIUrJ1Whgo47x2LAHUky1w3tBYUoApWmSACYIv1MGwrUmVAhsjQgx5SKxDijTa2kIbSkKzAJkgQOpJ8bC9bHwHDFvD4VB1S2AY3EU1crZFswM2Jcewj8diFJV3U5t9fkDXBWNWP+3/m/06Vn3MPM3EBjH223UoQhZyykG3S8SdDUjhHNeNOFdUshToWEIkACT1sLgX9Kw5WCC++8cuJjNB4fiFKV3k5fX5geFSHvdd8vmaFOU+J4pTqm8QtKykpKVJGWQqQQR4EfXRNj38jbyjfKmfvpmDIGDVx/UTkXSRcGl4Egd2/1R6n4UwYNWkHabH5+dCWLxTpMh55IBBbUpVgBckwAFCTFxpFPxXHiWkhS1kpM5s3eUq+wHd2EUsdwIbUF1TROBs5UuCZ7pv8AkmlzFisiGgQYUtQKrQnxM9KovZ7jAUvNpMpCMwPW+o8b1N56xraGWkrJBWpRECfdI+ahbrTza4zAFHJK7EutIRmzly4EIAJk6WqGeKKzQEwQqJJGWN9CD/vVZh+Itl4oIWqCUlxNkyLkSfERYbxUs2XonKSbEkZdvAiCfH1rEc4H3TauJe80PCLBZbIIInUVx4o8oKISk+J8PAzqPGlwkf2ZnTXppqa5cZfW2oqBBSpQTCh7pVABtBieh9RWxm/TBmIC3IEgJxi494na43qVgMSskSCoE6i/5ArottY1U2B/hk//AHXNagIJWo95NjCBdQHSJ16k0rWPEPT8xvGyM7G+Ux6XoBfaWh13IAsApkkgQDINvo5poy5v4l2IYVkW5bRAmLanagHEKW472jbTyQqQZEGJk/XalPif1y9e2FiyhVAuVuOYLbygYJkyU6Tqa2ngylFjDFYhXZifO01j/wCh8QTJBJVfyI8d/Ktj4YSWsPOuQT52mumhtBEZN94Icb5LcefcWHEplZIv06SIsaWH5ZfQhSAtsAxqqT3dLwIql52woexam1OKSgAqKUGCpSlFMk7DLTuEsKQyhKzmyzClXlM2neJi+1cpnQjcDvOhjXIwsnY/xCvgXCHmnUkrQpJVeDe2kW1+qrnjKSWMQBrkPzoX4OkHEtKAFlgSABqFGLWkQPWinjKwGMQToEGfK9aOno42IFH/ACZ+ox6WUEzKsTh15cqrdJEd4CSBMWiT51GZtAgncxofztU9rEBRsYEG2k/Q6SRqJ876VMZWAlNhEXNrEag20pOTUUFwhhRrSzUt/Z8kZn4j9l867+0ZhKkYfOAQFL6T1GlM5Aa/bqkQUqA9Z9IIrh7VO3KMMGEZiVOZth7sX6amnoLw1dTJj9j+YKcOwxZBgjJmnvaa261Pfx7UEOOICxEDNrBB1HlEW61QLxrgCkPAB1CMydIKdwRqQa4J5dUUg5pURMR8df8Aaspxht3PPHM6IYhRXM2bldYVgmCDIJJEGR7x08Kl8WSghYcICTqSYjQgz0MwagcoYVTeAw6F2UmZ/mJ+dDfNuPUl98KcUpOdGRKohBgXECSIJmesRW3IPYAJiX7ye0sE86MuPloBQyqIDhjIojUTNp6HTTeumK4u32zbKyUqUpJgCYJIIBv1jpvQPhmw65mKkjvRP7sxtrJJ1qwwTsPIJCSUOBOkzChczckdD0isye5tPYibFxKdx4h9xnAuOJbyJJ7kSOlU44Hidj6/7UXtrgCDaLdw07tTv9hVdhcpAqcvSDA9vgmJCgSkkedFGHbKUtAiCE3+qpHanf7CqYtUkEquNO4dx69KF3LSaQIN8R5FQ68XStckq0jRV43gGCK5r5GSAIU4YOiYGvmYor7U7/YVS7U7/YVWf0hHDIRBvhXLRbdSv9bAVJByxYEA2Olz46VbcUZUtl9KRKiggDc3tU7tTv8AYVTEKgmDc69w7n060SoF2EF3LEEmZejlLFBQ/ULy6GCJ+sn66sMZyy8VJUMNJyySQPe8b3itD7U7/YVS7U7/AGFUnJ0yuwPb8Q1yUKlJwDCrQ2vtGyg5TqBpAsD8DTOZ8C64hvskFRBVp0kjcjxq8cXIMm0X7hpIXGhtJ/cJ61Y6dRj9PiCH9+qZXxfkzEOLSrsFkoBAIgC/SJvHzrqzyxixcsLHp+Naj2h3+wql2p3+wqg+lWqsx/1J8CQcE2UstgpykHShLm7gmJexByMKUifeBEKsPG3WjhxU6q007hF/nT+1O/2FVpCgV8TPqNn5mXjkvEZMoZWmbWOk9YmDFP4dydikOI7RClDOCoz0Ck31mwBrTe1O/wBhVLtTv9hVEaLaqkViBpuQOI8bRh2klSkhRbJSkmCogTA+ofGqjgfOxebWpwNoKdO9AVIJAE+Ij41Wc/4BaywpAJyt9DBBkGY60KucJeBCHJVlUCAmDClXJvoNNKyPk9xXUL/MaFGkGF/DvaYmFHE5EQQAUBStZsQATIAk7UYKczFs7ifurI8VhnzIcGYQHClMJ94m9tda1HhSlFnDlRlWQT12qdPkLdzcDMRewqNx3Hi2ogptMD8kj8kVw/5n/wDH7v8AVVNxfmAIdcBZUoJJ70SPqBiqVvmtJMllYFjAWD8IjysKIMTdGGQBDrA8dLiwnLG8/wBakPYjsw6oCSBYeMmhrgvHg48hIZUiVASRHyE1ecZeCGcQomAlMkxMAEzbrTMTar3i8gqoIK9sSQf2KojXx/CpWB9pCnh3EtST7pJkDxjS0300rMFYJQbz5gBbukXObb4TS4c6UPIVBKU3OUTCdDPhBrQAjAkHtEkupAPM27hHHVPhwKCRCJBHUHcdI0+FWL2KKEiIuTr50D+zzjJfcxP0EtCBEbiYuRO00WcZRLaRmCbq186RktVjAQWiHMQ/KVfhXqOPyYEehH31QKYNwCmL/vJ/HwpIwpOpSk7kg7+OtZdbeYcLFu5koJ6muGP4sW1EZZA2/qKdh/2Td5vrvQnzPzQlt9beR05dSnKAQQI97W56U3IxCAwR9xhCrmOP3fu/1V0wvHVLPuEDci2vgTes+Tzg0Sf1agNyUxP8szU7A83hLiUlC4KgBcRci9hSPVbtcMCzCLmPl9WI7EpdLYSjQTf0qixHIz3eKHwSdAoqA9QZoxxzpShGxTEzEG0dDrVcMUrTP8cyd/4Ka4910Jan2wH4jwXEMOZiVAEZQvNm8RfaehrReBlXYYbMZV2Yk7m16iIcDiVIXCkkSSVAx8ABU7hI/U4f+AfKm49PgAwHgXxh9YfcAQT+sIBtGvW+lVbXDAgNlKRmSQVd62kKNdOZcasvvJBypDih3feN9+nkK5cI4oFdxZkgwD0V8dM1cp1dLI8zapDUDCDgygX2/wCMVf8AM/8A0mL/AMI/eaH+CYVKX0FIiVC0mLeGg16UV8SwyXG30K91SIPkSa1dAQFJ+YjqtyJhDryz3STlI0rgJSTBIkRbatAPJ2FSe8XDOl9PQU5rlbBgjuqV5lXyiup9RiA2H7TF6T8zj7JD3sT/AIQ+81ee0RcIY83PvT+NWHLPBmWe2LSAkqRBgk77mqH2sY0tow0AGS5r5pqhlBOviGuIk6OYHNLMmELJAkwkWG9tfhXQO5hOWOl9fPwrhgXFqR2m82E3iRHiD+N64YPGqW8G8ts0EgEkJnWPKqORd9RocRq4iNlG/M2DlMzgWPM6/wARoK5vQVY18BJURHgE90X/ADtR3wBjJhGU3tOog6mhDmW2NfIknuzAJi1p2rL1DWupZeILrp4KuNQMqzBTaZrtwUp7VoqGi05fWBNc8Ywue8lRlKjKoHSBa0xG21dOGyXGRlMBafqIrPgCWS5hvl0gBRyZr2MdKUIIj3RqCfuqsxbynEKQCUZhGZIWFCeoMWNXiAkpT3gO6OvhUTG8MzlJS+pGWYy5dT1M626VoZCTYi1YVM24py6talh/EOrWiUIJIEAdT0Ovma0jhTORphIEBKYAmYAIgSbmq7EcmtOLK1vrUoiCZAkbQLRVylIT2ac05RrbcUWJWUnVDzOrKAJm/OuDl0qFiXCkncXgGPhQ00td0ZD70lOa3gdtfurVeK8oNvlUvKTmVmEZbGZ61XD2Z4cHN26828pn8+GlqQuF6IMsuvEgcklRWAs5ilVj6esT1o1xPuvfw/M1W8I5Vbw6goPFV5M5bz/SrWEqLgJAChEz4mm4cZQEHmBkYEiA+IiT3Y8CE1zUBHT7NGDnAGjqs+oFMTy0yDOc/wA0/Oq9NpNQkfl0DI5AjubC/jaqT2mMoU3h86QqC51/houZwSGkrhcyki5FQuOcvN4tKAtwoyFWkdT1nyp+NBVNALU1rMycUWUJulKSgqSJuAmJ+JzCuqU9kHFFMLUUkkHUaQPQmjpHITGVKVOlYSZTmCTHlTMV7P2VqkvrHh3YtUfErjS3aWHI3EtuDiMM0Nies9T1oZ4if7ZiLD3k3/8AX8Iouaw6W20ICs0HW3UzVfjeWUrdW4HynOQSmEkSAB59Kx9d07ZsWjHCxOA9tATjKSF+Ck/WLH6in0pnBGgp9sEaq+64+6jF3kVCzK8So7CEiN664PkhptaVh5RKTInLWTD0eVAA1bReYl227QpyDYUsg2FOpV2pKjcg2FLINqdSqSVG5BsKWQbCnUqklRuQbClkG1OpVJdRuQbClkGwp1KpKqNyDYUsg2p1KpJUbkGwpZBsKdSqSVG5BtSyDYU6lUl1G5BsKWQbCnUqklT/2Q=="/>
          <p:cNvSpPr>
            <a:spLocks noChangeAspect="1" noChangeArrowheads="1"/>
          </p:cNvSpPr>
          <p:nvPr/>
        </p:nvSpPr>
        <p:spPr bwMode="auto">
          <a:xfrm>
            <a:off x="63500" y="-557213"/>
            <a:ext cx="13716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Social responsibility of hiring networks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1347614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2.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Methodologies</a:t>
            </a:r>
            <a:endParaRPr lang="pt-PT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Better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knowledge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sector</a:t>
            </a: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Dialogue </a:t>
            </a:r>
            <a:r>
              <a:rPr lang="pt-PT" sz="2000" dirty="0" err="1" smtClean="0">
                <a:latin typeface="Verdana" pitchFamily="34" charset="0"/>
              </a:rPr>
              <a:t>with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social </a:t>
            </a:r>
            <a:r>
              <a:rPr lang="pt-PT" sz="2000" dirty="0" err="1" smtClean="0">
                <a:latin typeface="Verdana" pitchFamily="34" charset="0"/>
              </a:rPr>
              <a:t>insitutional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social </a:t>
            </a:r>
            <a:r>
              <a:rPr lang="pt-PT" sz="2000" dirty="0" err="1" smtClean="0">
                <a:latin typeface="Verdana" pitchFamily="34" charset="0"/>
              </a:rPr>
              <a:t>partners</a:t>
            </a:r>
            <a:r>
              <a:rPr lang="pt-PT" sz="2000" dirty="0" smtClean="0">
                <a:latin typeface="Verdana" pitchFamily="34" charset="0"/>
              </a:rPr>
              <a:t> (</a:t>
            </a:r>
            <a:r>
              <a:rPr lang="pt-PT" sz="2000" dirty="0" err="1" smtClean="0">
                <a:latin typeface="Verdana" pitchFamily="34" charset="0"/>
              </a:rPr>
              <a:t>get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consensus</a:t>
            </a:r>
            <a:r>
              <a:rPr lang="pt-PT" sz="2000" dirty="0" smtClean="0">
                <a:latin typeface="Verdana" pitchFamily="34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Inform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companies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management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shopping </a:t>
            </a:r>
            <a:r>
              <a:rPr lang="pt-PT" sz="2000" dirty="0" err="1" smtClean="0">
                <a:latin typeface="Verdana" pitchFamily="34" charset="0"/>
              </a:rPr>
              <a:t>centers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objetives to </a:t>
            </a:r>
            <a:r>
              <a:rPr lang="pt-PT" sz="2000" dirty="0" err="1" smtClean="0">
                <a:latin typeface="Verdana" pitchFamily="34" charset="0"/>
              </a:rPr>
              <a:t>be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achieved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deadline for self </a:t>
            </a:r>
            <a:r>
              <a:rPr lang="pt-PT" sz="2000" dirty="0" err="1" smtClean="0">
                <a:latin typeface="Verdana" pitchFamily="34" charset="0"/>
              </a:rPr>
              <a:t>regulation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Meetings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inspection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action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workplaces</a:t>
            </a: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PT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Evaluate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results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inform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community</a:t>
            </a:r>
            <a:endParaRPr lang="en-US" sz="20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MSERUUExQWFRUVFiAYGRgXGCIbHBoZGyAgHBscHh8gISYfGBkjHRgWHzAiIygpLSwsGB4xNTAqNSYsLCkBCQoKDgwOGg8PGikiHyUpKjQwLCwwLyw0LSwsLCopKSwsLCosLCkpLCwsLCwsLCwsLCwpLCkpLCwsLCwsLCksKf/AABEIAHkAkAMBIgACEQEDEQH/xAAbAAABBQEBAAAAAAAAAAAAAAAGAAIEBQcDAf/EAEMQAAEDAgQDBQQGBwYHAAAAAAECAxEAIQQSMVEFBkETImFxkQcygcFSoaKx0fAVIzNCcpLxJFNzstLhFBY0Q2KCwv/EABkBAAIDAQAAAAAAAAAAAAAAAAIDAAEEBf/EACkRAAICAQMDAwMFAAAAAAAAAAECABEDEiFBBDFREyJhFDJxI6HB0eH/2gAMAwEAAhEDEQA/ANxpVAViW0JTnUQSkHU3pv6SY+n/AJqujB1SxpVXfpJj6f311VEpgmD4ncVCCJLkylUc5Nz6mlKNz6mg1DzC3kilUcZD1PqaYmJVmJhPidzV2DK3kulUH/i2vpH1NL/i2vpH1NVrXzLoydSqF2qFJVlUSQCdTSW8hCQXFRJNyTvV2O8re6k2lVf+kGP7wfzGvP0ix/eD+Y1WoeZdGWNKobigQkpJhR1k6V0VkFiT6mrsSt+0kUqjZkbn1NIKRufU1WoeZdGB3tDxjreHbLIlwpCRpaet7UEcI4risO4Di3CppSSCSQcqgJGmqiB9dHvOuHUpDOUTlAV1m20VnvF2e2ZAKilSfdEElR8ugib/AIUrJ1Whgo47x2LAHUky1w3tBYUoApWmSACYIv1MGwrUmVAhsjQgx5SKxDijTa2kIbSkKzAJkgQOpJ8bC9bHwHDFvD4VB1S2AY3EU1crZFswM2Jcewj8diFJV3U5t9fkDXBWNWP+3/m/06Vn3MPM3EBjH223UoQhZyykG3S8SdDUjhHNeNOFdUshToWEIkACT1sLgX9Kw5WCC++8cuJjNB4fiFKV3k5fX5geFSHvdd8vmaFOU+J4pTqm8QtKykpKVJGWQqQQR4EfXRNj38jbyjfKmfvpmDIGDVx/UTkXSRcGl4Egd2/1R6n4UwYNWkHabH5+dCWLxTpMh55IBBbUpVgBckwAFCTFxpFPxXHiWkhS1kpM5s3eUq+wHd2EUsdwIbUF1TROBs5UuCZ7pv8AkmlzFisiGgQYUtQKrQnxM9KovZ7jAUvNpMpCMwPW+o8b1N56xraGWkrJBWpRECfdI+ahbrTza4zAFHJK7EutIRmzly4EIAJk6WqGeKKzQEwQqJJGWN9CD/vVZh+Itl4oIWqCUlxNkyLkSfERYbxUs2XonKSbEkZdvAiCfH1rEc4H3TauJe80PCLBZbIIInUVx4o8oKISk+J8PAzqPGlwkf2ZnTXppqa5cZfW2oqBBSpQTCh7pVABtBieh9RWxm/TBmIC3IEgJxi494na43qVgMSskSCoE6i/5ArottY1U2B/hk//AHXNagIJWo95NjCBdQHSJ16k0rWPEPT8xvGyM7G+Ux6XoBfaWh13IAsApkkgQDINvo5poy5v4l2IYVkW5bRAmLanagHEKW472jbTyQqQZEGJk/XalPif1y9e2FiyhVAuVuOYLbygYJkyU6Tqa2ngylFjDFYhXZifO01j/wCh8QTJBJVfyI8d/Ktj4YSWsPOuQT52mumhtBEZN94Icb5LcefcWHEplZIv06SIsaWH5ZfQhSAtsAxqqT3dLwIql52woexam1OKSgAqKUGCpSlFMk7DLTuEsKQyhKzmyzClXlM2neJi+1cpnQjcDvOhjXIwsnY/xCvgXCHmnUkrQpJVeDe2kW1+qrnjKSWMQBrkPzoX4OkHEtKAFlgSABqFGLWkQPWinjKwGMQToEGfK9aOno42IFH/ACZ+ox6WUEzKsTh15cqrdJEd4CSBMWiT51GZtAgncxofztU9rEBRsYEG2k/Q6SRqJ876VMZWAlNhEXNrEag20pOTUUFwhhRrSzUt/Z8kZn4j9l867+0ZhKkYfOAQFL6T1GlM5Aa/bqkQUqA9Z9IIrh7VO3KMMGEZiVOZth7sX6amnoLw1dTJj9j+YKcOwxZBgjJmnvaa261Pfx7UEOOICxEDNrBB1HlEW61QLxrgCkPAB1CMydIKdwRqQa4J5dUUg5pURMR8df8Aaspxht3PPHM6IYhRXM2bldYVgmCDIJJEGR7x08Kl8WSghYcICTqSYjQgz0MwagcoYVTeAw6F2UmZ/mJ+dDfNuPUl98KcUpOdGRKohBgXECSIJmesRW3IPYAJiX7ye0sE86MuPloBQyqIDhjIojUTNp6HTTeumK4u32zbKyUqUpJgCYJIIBv1jpvQPhmw65mKkjvRP7sxtrJJ1qwwTsPIJCSUOBOkzChczckdD0isye5tPYibFxKdx4h9xnAuOJbyJJ7kSOlU44Hidj6/7UXtrgCDaLdw07tTv9hVdhcpAqcvSDA9vgmJCgSkkedFGHbKUtAiCE3+qpHanf7CqYtUkEquNO4dx69KF3LSaQIN8R5FQ68XStckq0jRV43gGCK5r5GSAIU4YOiYGvmYor7U7/YVS7U7/YVWf0hHDIRBvhXLRbdSv9bAVJByxYEA2Olz46VbcUZUtl9KRKiggDc3tU7tTv8AYVTEKgmDc69w7n060SoF2EF3LEEmZejlLFBQ/ULy6GCJ+sn66sMZyy8VJUMNJyySQPe8b3itD7U7/YVS7U7/AGFUnJ0yuwPb8Q1yUKlJwDCrQ2vtGyg5TqBpAsD8DTOZ8C64hvskFRBVp0kjcjxq8cXIMm0X7hpIXGhtJ/cJ61Y6dRj9PiCH9+qZXxfkzEOLSrsFkoBAIgC/SJvHzrqzyxixcsLHp+Naj2h3+wql2p3+wqg+lWqsx/1J8CQcE2UstgpykHShLm7gmJexByMKUifeBEKsPG3WjhxU6q007hF/nT+1O/2FVpCgV8TPqNn5mXjkvEZMoZWmbWOk9YmDFP4dydikOI7RClDOCoz0Ck31mwBrTe1O/wBhVLtTv9hVEaLaqkViBpuQOI8bRh2klSkhRbJSkmCogTA+ofGqjgfOxebWpwNoKdO9AVIJAE+Ij41Wc/4BaywpAJyt9DBBkGY60KucJeBCHJVlUCAmDClXJvoNNKyPk9xXUL/MaFGkGF/DvaYmFHE5EQQAUBStZsQATIAk7UYKczFs7ifurI8VhnzIcGYQHClMJ94m9tda1HhSlFnDlRlWQT12qdPkLdzcDMRewqNx3Hi2ogptMD8kj8kVw/5n/wDH7v8AVVNxfmAIdcBZUoJJ70SPqBiqVvmtJMllYFjAWD8IjysKIMTdGGQBDrA8dLiwnLG8/wBakPYjsw6oCSBYeMmhrgvHg48hIZUiVASRHyE1ecZeCGcQomAlMkxMAEzbrTMTar3i8gqoIK9sSQf2KojXx/CpWB9pCnh3EtST7pJkDxjS0300rMFYJQbz5gBbukXObb4TS4c6UPIVBKU3OUTCdDPhBrQAjAkHtEkupAPM27hHHVPhwKCRCJBHUHcdI0+FWL2KKEiIuTr50D+zzjJfcxP0EtCBEbiYuRO00WcZRLaRmCbq186RktVjAQWiHMQ/KVfhXqOPyYEehH31QKYNwCmL/vJ/HwpIwpOpSk7kg7+OtZdbeYcLFu5koJ6muGP4sW1EZZA2/qKdh/2Td5vrvQnzPzQlt9beR05dSnKAQQI97W56U3IxCAwR9xhCrmOP3fu/1V0wvHVLPuEDci2vgTes+Tzg0Sf1agNyUxP8szU7A83hLiUlC4KgBcRci9hSPVbtcMCzCLmPl9WI7EpdLYSjQTf0qixHIz3eKHwSdAoqA9QZoxxzpShGxTEzEG0dDrVcMUrTP8cyd/4Ka4910Jan2wH4jwXEMOZiVAEZQvNm8RfaehrReBlXYYbMZV2Yk7m16iIcDiVIXCkkSSVAx8ABU7hI/U4f+AfKm49PgAwHgXxh9YfcAQT+sIBtGvW+lVbXDAgNlKRmSQVd62kKNdOZcasvvJBypDih3feN9+nkK5cI4oFdxZkgwD0V8dM1cp1dLI8zapDUDCDgygX2/wCMVf8AM/8A0mL/AMI/eaH+CYVKX0FIiVC0mLeGg16UV8SwyXG30K91SIPkSa1dAQFJ+YjqtyJhDryz3STlI0rgJSTBIkRbatAPJ2FSe8XDOl9PQU5rlbBgjuqV5lXyiup9RiA2H7TF6T8zj7JD3sT/AIQ+81ee0RcIY83PvT+NWHLPBmWe2LSAkqRBgk77mqH2sY0tow0AGS5r5pqhlBOviGuIk6OYHNLMmELJAkwkWG9tfhXQO5hOWOl9fPwrhgXFqR2m82E3iRHiD+N64YPGqW8G8ts0EgEkJnWPKqORd9RocRq4iNlG/M2DlMzgWPM6/wARoK5vQVY18BJURHgE90X/ADtR3wBjJhGU3tOog6mhDmW2NfIknuzAJi1p2rL1DWupZeILrp4KuNQMqzBTaZrtwUp7VoqGi05fWBNc8Ywue8lRlKjKoHSBa0xG21dOGyXGRlMBafqIrPgCWS5hvl0gBRyZr2MdKUIIj3RqCfuqsxbynEKQCUZhGZIWFCeoMWNXiAkpT3gO6OvhUTG8MzlJS+pGWYy5dT1M626VoZCTYi1YVM24py6talh/EOrWiUIJIEAdT0Ovma0jhTORphIEBKYAmYAIgSbmq7EcmtOLK1vrUoiCZAkbQLRVylIT2ac05RrbcUWJWUnVDzOrKAJm/OuDl0qFiXCkncXgGPhQ00td0ZD70lOa3gdtfurVeK8oNvlUvKTmVmEZbGZ61XD2Z4cHN26828pn8+GlqQuF6IMsuvEgcklRWAs5ilVj6esT1o1xPuvfw/M1W8I5Vbw6goPFV5M5bz/SrWEqLgJAChEz4mm4cZQEHmBkYEiA+IiT3Y8CE1zUBHT7NGDnAGjqs+oFMTy0yDOc/wA0/Oq9NpNQkfl0DI5AjubC/jaqT2mMoU3h86QqC51/houZwSGkrhcyki5FQuOcvN4tKAtwoyFWkdT1nyp+NBVNALU1rMycUWUJulKSgqSJuAmJ+JzCuqU9kHFFMLUUkkHUaQPQmjpHITGVKVOlYSZTmCTHlTMV7P2VqkvrHh3YtUfErjS3aWHI3EtuDiMM0Nies9T1oZ4if7ZiLD3k3/8AX8Iouaw6W20ICs0HW3UzVfjeWUrdW4HynOQSmEkSAB59Kx9d07ZsWjHCxOA9tATjKSF+Ck/WLH6in0pnBGgp9sEaq+64+6jF3kVCzK8So7CEiN664PkhptaVh5RKTInLWTD0eVAA1bReYl227QpyDYUsg2FOpV2pKjcg2FLINqdSqSVG5BsKWQbCnUqklRuQbClkG1OpVJdRuQbClkGwp1KpKqNyDYUsg2p1KpJUbkGwpZBsKdSqSVG5BtSyDYU6lUl1G5BsKWQbCnUqklT/2Q=="/>
          <p:cNvSpPr>
            <a:spLocks noChangeAspect="1" noChangeArrowheads="1"/>
          </p:cNvSpPr>
          <p:nvPr/>
        </p:nvSpPr>
        <p:spPr bwMode="auto">
          <a:xfrm>
            <a:off x="63500" y="-557213"/>
            <a:ext cx="13716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4876006"/>
            <a:ext cx="576064" cy="24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Social responsibility of hiring networks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MSERUUExQWFRUVFiAYGRgXGCIbHBoZGyAgHBscHh8gISYfGBkjHRgWHzAiIygpLSwsGB4xNTAqNSYsLCkBCQoKDgwOGg8PGikiHyUpKjQwLCwwLyw0LSwsLCopKSwsLCosLCkpLCwsLCwsLCwsLCwpLCkpLCwsLCwsLCksKf/AABEIAHkAkAMBIgACEQEDEQH/xAAbAAABBQEBAAAAAAAAAAAAAAAGAAIEBQcDAf/EAEMQAAEDAgQDBQQGBwYHAAAAAAECAxEAIQQSMVEFBkETImFxkQcygcFSoaKx0fAVIzNCcpLxJFNzstLhFBY0Q2KCwv/EABkBAAIDAQAAAAAAAAAAAAAAAAIDAAEEBf/EACkRAAICAQMDAwMFAAAAAAAAAAECABEDEiFBBDFREyJhFDJxI6HB0eH/2gAMAwEAAhEDEQA/ANxpVAViW0JTnUQSkHU3pv6SY+n/AJqujB1SxpVXfpJj6f311VEpgmD4ncVCCJLkylUc5Nz6mlKNz6mg1DzC3kilUcZD1PqaYmJVmJhPidzV2DK3kulUH/i2vpH1NL/i2vpH1NVrXzLoydSqF2qFJVlUSQCdTSW8hCQXFRJNyTvV2O8re6k2lVf+kGP7wfzGvP0ix/eD+Y1WoeZdGWNKobigQkpJhR1k6V0VkFiT6mrsSt+0kUqjZkbn1NIKRufU1WoeZdGB3tDxjreHbLIlwpCRpaet7UEcI4risO4Di3CppSSCSQcqgJGmqiB9dHvOuHUpDOUTlAV1m20VnvF2e2ZAKilSfdEElR8ugib/AIUrJ1Whgo47x2LAHUky1w3tBYUoApWmSACYIv1MGwrUmVAhsjQgx5SKxDijTa2kIbSkKzAJkgQOpJ8bC9bHwHDFvD4VB1S2AY3EU1crZFswM2Jcewj8diFJV3U5t9fkDXBWNWP+3/m/06Vn3MPM3EBjH223UoQhZyykG3S8SdDUjhHNeNOFdUshToWEIkACT1sLgX9Kw5WCC++8cuJjNB4fiFKV3k5fX5geFSHvdd8vmaFOU+J4pTqm8QtKykpKVJGWQqQQR4EfXRNj38jbyjfKmfvpmDIGDVx/UTkXSRcGl4Egd2/1R6n4UwYNWkHabH5+dCWLxTpMh55IBBbUpVgBckwAFCTFxpFPxXHiWkhS1kpM5s3eUq+wHd2EUsdwIbUF1TROBs5UuCZ7pv8AkmlzFisiGgQYUtQKrQnxM9KovZ7jAUvNpMpCMwPW+o8b1N56xraGWkrJBWpRECfdI+ahbrTza4zAFHJK7EutIRmzly4EIAJk6WqGeKKzQEwQqJJGWN9CD/vVZh+Itl4oIWqCUlxNkyLkSfERYbxUs2XonKSbEkZdvAiCfH1rEc4H3TauJe80PCLBZbIIInUVx4o8oKISk+J8PAzqPGlwkf2ZnTXppqa5cZfW2oqBBSpQTCh7pVABtBieh9RWxm/TBmIC3IEgJxi494na43qVgMSskSCoE6i/5ArottY1U2B/hk//AHXNagIJWo95NjCBdQHSJ16k0rWPEPT8xvGyM7G+Ux6XoBfaWh13IAsApkkgQDINvo5poy5v4l2IYVkW5bRAmLanagHEKW472jbTyQqQZEGJk/XalPif1y9e2FiyhVAuVuOYLbygYJkyU6Tqa2ngylFjDFYhXZifO01j/wCh8QTJBJVfyI8d/Ktj4YSWsPOuQT52mumhtBEZN94Icb5LcefcWHEplZIv06SIsaWH5ZfQhSAtsAxqqT3dLwIql52woexam1OKSgAqKUGCpSlFMk7DLTuEsKQyhKzmyzClXlM2neJi+1cpnQjcDvOhjXIwsnY/xCvgXCHmnUkrQpJVeDe2kW1+qrnjKSWMQBrkPzoX4OkHEtKAFlgSABqFGLWkQPWinjKwGMQToEGfK9aOno42IFH/ACZ+ox6WUEzKsTh15cqrdJEd4CSBMWiT51GZtAgncxofztU9rEBRsYEG2k/Q6SRqJ876VMZWAlNhEXNrEag20pOTUUFwhhRrSzUt/Z8kZn4j9l867+0ZhKkYfOAQFL6T1GlM5Aa/bqkQUqA9Z9IIrh7VO3KMMGEZiVOZth7sX6amnoLw1dTJj9j+YKcOwxZBgjJmnvaa261Pfx7UEOOICxEDNrBB1HlEW61QLxrgCkPAB1CMydIKdwRqQa4J5dUUg5pURMR8df8Aaspxht3PPHM6IYhRXM2bldYVgmCDIJJEGR7x08Kl8WSghYcICTqSYjQgz0MwagcoYVTeAw6F2UmZ/mJ+dDfNuPUl98KcUpOdGRKohBgXECSIJmesRW3IPYAJiX7ye0sE86MuPloBQyqIDhjIojUTNp6HTTeumK4u32zbKyUqUpJgCYJIIBv1jpvQPhmw65mKkjvRP7sxtrJJ1qwwTsPIJCSUOBOkzChczckdD0isye5tPYibFxKdx4h9xnAuOJbyJJ7kSOlU44Hidj6/7UXtrgCDaLdw07tTv9hVdhcpAqcvSDA9vgmJCgSkkedFGHbKUtAiCE3+qpHanf7CqYtUkEquNO4dx69KF3LSaQIN8R5FQ68XStckq0jRV43gGCK5r5GSAIU4YOiYGvmYor7U7/YVS7U7/YVWf0hHDIRBvhXLRbdSv9bAVJByxYEA2Olz46VbcUZUtl9KRKiggDc3tU7tTv8AYVTEKgmDc69w7n060SoF2EF3LEEmZejlLFBQ/ULy6GCJ+sn66sMZyy8VJUMNJyySQPe8b3itD7U7/YVS7U7/AGFUnJ0yuwPb8Q1yUKlJwDCrQ2vtGyg5TqBpAsD8DTOZ8C64hvskFRBVp0kjcjxq8cXIMm0X7hpIXGhtJ/cJ61Y6dRj9PiCH9+qZXxfkzEOLSrsFkoBAIgC/SJvHzrqzyxixcsLHp+Naj2h3+wql2p3+wqg+lWqsx/1J8CQcE2UstgpykHShLm7gmJexByMKUifeBEKsPG3WjhxU6q007hF/nT+1O/2FVpCgV8TPqNn5mXjkvEZMoZWmbWOk9YmDFP4dydikOI7RClDOCoz0Ck31mwBrTe1O/wBhVLtTv9hVEaLaqkViBpuQOI8bRh2klSkhRbJSkmCogTA+ofGqjgfOxebWpwNoKdO9AVIJAE+Ij41Wc/4BaywpAJyt9DBBkGY60KucJeBCHJVlUCAmDClXJvoNNKyPk9xXUL/MaFGkGF/DvaYmFHE5EQQAUBStZsQATIAk7UYKczFs7ifurI8VhnzIcGYQHClMJ94m9tda1HhSlFnDlRlWQT12qdPkLdzcDMRewqNx3Hi2ogptMD8kj8kVw/5n/wDH7v8AVVNxfmAIdcBZUoJJ70SPqBiqVvmtJMllYFjAWD8IjysKIMTdGGQBDrA8dLiwnLG8/wBakPYjsw6oCSBYeMmhrgvHg48hIZUiVASRHyE1ecZeCGcQomAlMkxMAEzbrTMTar3i8gqoIK9sSQf2KojXx/CpWB9pCnh3EtST7pJkDxjS0300rMFYJQbz5gBbukXObb4TS4c6UPIVBKU3OUTCdDPhBrQAjAkHtEkupAPM27hHHVPhwKCRCJBHUHcdI0+FWL2KKEiIuTr50D+zzjJfcxP0EtCBEbiYuRO00WcZRLaRmCbq186RktVjAQWiHMQ/KVfhXqOPyYEehH31QKYNwCmL/vJ/HwpIwpOpSk7kg7+OtZdbeYcLFu5koJ6muGP4sW1EZZA2/qKdh/2Td5vrvQnzPzQlt9beR05dSnKAQQI97W56U3IxCAwR9xhCrmOP3fu/1V0wvHVLPuEDci2vgTes+Tzg0Sf1agNyUxP8szU7A83hLiUlC4KgBcRci9hSPVbtcMCzCLmPl9WI7EpdLYSjQTf0qixHIz3eKHwSdAoqA9QZoxxzpShGxTEzEG0dDrVcMUrTP8cyd/4Ka4910Jan2wH4jwXEMOZiVAEZQvNm8RfaehrReBlXYYbMZV2Yk7m16iIcDiVIXCkkSSVAx8ABU7hI/U4f+AfKm49PgAwHgXxh9YfcAQT+sIBtGvW+lVbXDAgNlKRmSQVd62kKNdOZcasvvJBypDih3feN9+nkK5cI4oFdxZkgwD0V8dM1cp1dLI8zapDUDCDgygX2/wCMVf8AM/8A0mL/AMI/eaH+CYVKX0FIiVC0mLeGg16UV8SwyXG30K91SIPkSa1dAQFJ+YjqtyJhDryz3STlI0rgJSTBIkRbatAPJ2FSe8XDOl9PQU5rlbBgjuqV5lXyiup9RiA2H7TF6T8zj7JD3sT/AIQ+81ee0RcIY83PvT+NWHLPBmWe2LSAkqRBgk77mqH2sY0tow0AGS5r5pqhlBOviGuIk6OYHNLMmELJAkwkWG9tfhXQO5hOWOl9fPwrhgXFqR2m82E3iRHiD+N64YPGqW8G8ts0EgEkJnWPKqORd9RocRq4iNlG/M2DlMzgWPM6/wARoK5vQVY18BJURHgE90X/ADtR3wBjJhGU3tOog6mhDmW2NfIknuzAJi1p2rL1DWupZeILrp4KuNQMqzBTaZrtwUp7VoqGi05fWBNc8Ywue8lRlKjKoHSBa0xG21dOGyXGRlMBafqIrPgCWS5hvl0gBRyZr2MdKUIIj3RqCfuqsxbynEKQCUZhGZIWFCeoMWNXiAkpT3gO6OvhUTG8MzlJS+pGWYy5dT1M626VoZCTYi1YVM24py6talh/EOrWiUIJIEAdT0Ovma0jhTORphIEBKYAmYAIgSbmq7EcmtOLK1vrUoiCZAkbQLRVylIT2ac05RrbcUWJWUnVDzOrKAJm/OuDl0qFiXCkncXgGPhQ00td0ZD70lOa3gdtfurVeK8oNvlUvKTmVmEZbGZ61XD2Z4cHN26828pn8+GlqQuF6IMsuvEgcklRWAs5ilVj6esT1o1xPuvfw/M1W8I5Vbw6goPFV5M5bz/SrWEqLgJAChEz4mm4cZQEHmBkYEiA+IiT3Y8CE1zUBHT7NGDnAGjqs+oFMTy0yDOc/wA0/Oq9NpNQkfl0DI5AjubC/jaqT2mMoU3h86QqC51/houZwSGkrhcyki5FQuOcvN4tKAtwoyFWkdT1nyp+NBVNALU1rMycUWUJulKSgqSJuAmJ+JzCuqU9kHFFMLUUkkHUaQPQmjpHITGVKVOlYSZTmCTHlTMV7P2VqkvrHh3YtUfErjS3aWHI3EtuDiMM0Nies9T1oZ4if7ZiLD3k3/8AX8Iouaw6W20ICs0HW3UzVfjeWUrdW4HynOQSmEkSAB59Kx9d07ZsWjHCxOA9tATjKSF+Ck/WLH6in0pnBGgp9sEaq+64+6jF3kVCzK8So7CEiN664PkhptaVh5RKTInLWTD0eVAA1bReYl227QpyDYUsg2FOpV2pKjcg2FLINqdSqSVG5BsKWQbCnUqklRuQbClkG1OpVJdRuQbClkGwp1KpKqNyDYUsg2p1KpJUbkGwpZBsKdSqSVG5BtSyDYU6lUl1G5BsKWQbCnUqklT/2Q=="/>
          <p:cNvSpPr>
            <a:spLocks noChangeAspect="1" noChangeArrowheads="1"/>
          </p:cNvSpPr>
          <p:nvPr/>
        </p:nvSpPr>
        <p:spPr bwMode="auto">
          <a:xfrm>
            <a:off x="63500" y="-557213"/>
            <a:ext cx="13716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Diagrama 11"/>
          <p:cNvGraphicFramePr/>
          <p:nvPr/>
        </p:nvGraphicFramePr>
        <p:xfrm>
          <a:off x="179512" y="1419622"/>
          <a:ext cx="8704446" cy="34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4876006"/>
            <a:ext cx="576064" cy="24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Social responsibility of hiring networks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MSERUUExQWFRUVFiAYGRgXGCIbHBoZGyAgHBscHh8gISYfGBkjHRgWHzAiIygpLSwsGB4xNTAqNSYsLCkBCQoKDgwOGg8PGikiHyUpKjQwLCwwLyw0LSwsLCopKSwsLCosLCkpLCwsLCwsLCwsLCwpLCkpLCwsLCwsLCksKf/AABEIAHkAkAMBIgACEQEDEQH/xAAbAAABBQEBAAAAAAAAAAAAAAAGAAIEBQcDAf/EAEMQAAEDAgQDBQQGBwYHAAAAAAECAxEAIQQSMVEFBkETImFxkQcygcFSoaKx0fAVIzNCcpLxJFNzstLhFBY0Q2KCwv/EABkBAAIDAQAAAAAAAAAAAAAAAAIDAAEEBf/EACkRAAICAQMDAwMFAAAAAAAAAAECABEDEiFBBDFREyJhFDJxI6HB0eH/2gAMAwEAAhEDEQA/ANxpVAViW0JTnUQSkHU3pv6SY+n/AJqujB1SxpVXfpJj6f311VEpgmD4ncVCCJLkylUc5Nz6mlKNz6mg1DzC3kilUcZD1PqaYmJVmJhPidzV2DK3kulUH/i2vpH1NL/i2vpH1NVrXzLoydSqF2qFJVlUSQCdTSW8hCQXFRJNyTvV2O8re6k2lVf+kGP7wfzGvP0ix/eD+Y1WoeZdGWNKobigQkpJhR1k6V0VkFiT6mrsSt+0kUqjZkbn1NIKRufU1WoeZdGB3tDxjreHbLIlwpCRpaet7UEcI4risO4Di3CppSSCSQcqgJGmqiB9dHvOuHUpDOUTlAV1m20VnvF2e2ZAKilSfdEElR8ugib/AIUrJ1Whgo47x2LAHUky1w3tBYUoApWmSACYIv1MGwrUmVAhsjQgx5SKxDijTa2kIbSkKzAJkgQOpJ8bC9bHwHDFvD4VB1S2AY3EU1crZFswM2Jcewj8diFJV3U5t9fkDXBWNWP+3/m/06Vn3MPM3EBjH223UoQhZyykG3S8SdDUjhHNeNOFdUshToWEIkACT1sLgX9Kw5WCC++8cuJjNB4fiFKV3k5fX5geFSHvdd8vmaFOU+J4pTqm8QtKykpKVJGWQqQQR4EfXRNj38jbyjfKmfvpmDIGDVx/UTkXSRcGl4Egd2/1R6n4UwYNWkHabH5+dCWLxTpMh55IBBbUpVgBckwAFCTFxpFPxXHiWkhS1kpM5s3eUq+wHd2EUsdwIbUF1TROBs5UuCZ7pv8AkmlzFisiGgQYUtQKrQnxM9KovZ7jAUvNpMpCMwPW+o8b1N56xraGWkrJBWpRECfdI+ahbrTza4zAFHJK7EutIRmzly4EIAJk6WqGeKKzQEwQqJJGWN9CD/vVZh+Itl4oIWqCUlxNkyLkSfERYbxUs2XonKSbEkZdvAiCfH1rEc4H3TauJe80PCLBZbIIInUVx4o8oKISk+J8PAzqPGlwkf2ZnTXppqa5cZfW2oqBBSpQTCh7pVABtBieh9RWxm/TBmIC3IEgJxi494na43qVgMSskSCoE6i/5ArottY1U2B/hk//AHXNagIJWo95NjCBdQHSJ16k0rWPEPT8xvGyM7G+Ux6XoBfaWh13IAsApkkgQDINvo5poy5v4l2IYVkW5bRAmLanagHEKW472jbTyQqQZEGJk/XalPif1y9e2FiyhVAuVuOYLbygYJkyU6Tqa2ngylFjDFYhXZifO01j/wCh8QTJBJVfyI8d/Ktj4YSWsPOuQT52mumhtBEZN94Icb5LcefcWHEplZIv06SIsaWH5ZfQhSAtsAxqqT3dLwIql52woexam1OKSgAqKUGCpSlFMk7DLTuEsKQyhKzmyzClXlM2neJi+1cpnQjcDvOhjXIwsnY/xCvgXCHmnUkrQpJVeDe2kW1+qrnjKSWMQBrkPzoX4OkHEtKAFlgSABqFGLWkQPWinjKwGMQToEGfK9aOno42IFH/ACZ+ox6WUEzKsTh15cqrdJEd4CSBMWiT51GZtAgncxofztU9rEBRsYEG2k/Q6SRqJ876VMZWAlNhEXNrEag20pOTUUFwhhRrSzUt/Z8kZn4j9l867+0ZhKkYfOAQFL6T1GlM5Aa/bqkQUqA9Z9IIrh7VO3KMMGEZiVOZth7sX6amnoLw1dTJj9j+YKcOwxZBgjJmnvaa261Pfx7UEOOICxEDNrBB1HlEW61QLxrgCkPAB1CMydIKdwRqQa4J5dUUg5pURMR8df8Aaspxht3PPHM6IYhRXM2bldYVgmCDIJJEGR7x08Kl8WSghYcICTqSYjQgz0MwagcoYVTeAw6F2UmZ/mJ+dDfNuPUl98KcUpOdGRKohBgXECSIJmesRW3IPYAJiX7ye0sE86MuPloBQyqIDhjIojUTNp6HTTeumK4u32zbKyUqUpJgCYJIIBv1jpvQPhmw65mKkjvRP7sxtrJJ1qwwTsPIJCSUOBOkzChczckdD0isye5tPYibFxKdx4h9xnAuOJbyJJ7kSOlU44Hidj6/7UXtrgCDaLdw07tTv9hVdhcpAqcvSDA9vgmJCgSkkedFGHbKUtAiCE3+qpHanf7CqYtUkEquNO4dx69KF3LSaQIN8R5FQ68XStckq0jRV43gGCK5r5GSAIU4YOiYGvmYor7U7/YVS7U7/YVWf0hHDIRBvhXLRbdSv9bAVJByxYEA2Olz46VbcUZUtl9KRKiggDc3tU7tTv8AYVTEKgmDc69w7n060SoF2EF3LEEmZejlLFBQ/ULy6GCJ+sn66sMZyy8VJUMNJyySQPe8b3itD7U7/YVS7U7/AGFUnJ0yuwPb8Q1yUKlJwDCrQ2vtGyg5TqBpAsD8DTOZ8C64hvskFRBVp0kjcjxq8cXIMm0X7hpIXGhtJ/cJ61Y6dRj9PiCH9+qZXxfkzEOLSrsFkoBAIgC/SJvHzrqzyxixcsLHp+Naj2h3+wql2p3+wqg+lWqsx/1J8CQcE2UstgpykHShLm7gmJexByMKUifeBEKsPG3WjhxU6q007hF/nT+1O/2FVpCgV8TPqNn5mXjkvEZMoZWmbWOk9YmDFP4dydikOI7RClDOCoz0Ck31mwBrTe1O/wBhVLtTv9hVEaLaqkViBpuQOI8bRh2klSkhRbJSkmCogTA+ofGqjgfOxebWpwNoKdO9AVIJAE+Ij41Wc/4BaywpAJyt9DBBkGY60KucJeBCHJVlUCAmDClXJvoNNKyPk9xXUL/MaFGkGF/DvaYmFHE5EQQAUBStZsQATIAk7UYKczFs7ifurI8VhnzIcGYQHClMJ94m9tda1HhSlFnDlRlWQT12qdPkLdzcDMRewqNx3Hi2ogptMD8kj8kVw/5n/wDH7v8AVVNxfmAIdcBZUoJJ70SPqBiqVvmtJMllYFjAWD8IjysKIMTdGGQBDrA8dLiwnLG8/wBakPYjsw6oCSBYeMmhrgvHg48hIZUiVASRHyE1ecZeCGcQomAlMkxMAEzbrTMTar3i8gqoIK9sSQf2KojXx/CpWB9pCnh3EtST7pJkDxjS0300rMFYJQbz5gBbukXObb4TS4c6UPIVBKU3OUTCdDPhBrQAjAkHtEkupAPM27hHHVPhwKCRCJBHUHcdI0+FWL2KKEiIuTr50D+zzjJfcxP0EtCBEbiYuRO00WcZRLaRmCbq186RktVjAQWiHMQ/KVfhXqOPyYEehH31QKYNwCmL/vJ/HwpIwpOpSk7kg7+OtZdbeYcLFu5koJ6muGP4sW1EZZA2/qKdh/2Td5vrvQnzPzQlt9beR05dSnKAQQI97W56U3IxCAwR9xhCrmOP3fu/1V0wvHVLPuEDci2vgTes+Tzg0Sf1agNyUxP8szU7A83hLiUlC4KgBcRci9hSPVbtcMCzCLmPl9WI7EpdLYSjQTf0qixHIz3eKHwSdAoqA9QZoxxzpShGxTEzEG0dDrVcMUrTP8cyd/4Ka4910Jan2wH4jwXEMOZiVAEZQvNm8RfaehrReBlXYYbMZV2Yk7m16iIcDiVIXCkkSSVAx8ABU7hI/U4f+AfKm49PgAwHgXxh9YfcAQT+sIBtGvW+lVbXDAgNlKRmSQVd62kKNdOZcasvvJBypDih3feN9+nkK5cI4oFdxZkgwD0V8dM1cp1dLI8zapDUDCDgygX2/wCMVf8AM/8A0mL/AMI/eaH+CYVKX0FIiVC0mLeGg16UV8SwyXG30K91SIPkSa1dAQFJ+YjqtyJhDryz3STlI0rgJSTBIkRbatAPJ2FSe8XDOl9PQU5rlbBgjuqV5lXyiup9RiA2H7TF6T8zj7JD3sT/AIQ+81ee0RcIY83PvT+NWHLPBmWe2LSAkqRBgk77mqH2sY0tow0AGS5r5pqhlBOviGuIk6OYHNLMmELJAkwkWG9tfhXQO5hOWOl9fPwrhgXFqR2m82E3iRHiD+N64YPGqW8G8ts0EgEkJnWPKqORd9RocRq4iNlG/M2DlMzgWPM6/wARoK5vQVY18BJURHgE90X/ADtR3wBjJhGU3tOog6mhDmW2NfIknuzAJi1p2rL1DWupZeILrp4KuNQMqzBTaZrtwUp7VoqGi05fWBNc8Ywue8lRlKjKoHSBa0xG21dOGyXGRlMBafqIrPgCWS5hvl0gBRyZr2MdKUIIj3RqCfuqsxbynEKQCUZhGZIWFCeoMWNXiAkpT3gO6OvhUTG8MzlJS+pGWYy5dT1M626VoZCTYi1YVM24py6talh/EOrWiUIJIEAdT0Ovma0jhTORphIEBKYAmYAIgSbmq7EcmtOLK1vrUoiCZAkbQLRVylIT2ac05RrbcUWJWUnVDzOrKAJm/OuDl0qFiXCkncXgGPhQ00td0ZD70lOa3gdtfurVeK8oNvlUvKTmVmEZbGZ61XD2Z4cHN26828pn8+GlqQuF6IMsuvEgcklRWAs5ilVj6esT1o1xPuvfw/M1W8I5Vbw6goPFV5M5bz/SrWEqLgJAChEz4mm4cZQEHmBkYEiA+IiT3Y8CE1zUBHT7NGDnAGjqs+oFMTy0yDOc/wA0/Oq9NpNQkfl0DI5AjubC/jaqT2mMoU3h86QqC51/houZwSGkrhcyki5FQuOcvN4tKAtwoyFWkdT1nyp+NBVNALU1rMycUWUJulKSgqSJuAmJ+JzCuqU9kHFFMLUUkkHUaQPQmjpHITGVKVOlYSZTmCTHlTMV7P2VqkvrHh3YtUfErjS3aWHI3EtuDiMM0Nies9T1oZ4if7ZiLD3k3/8AX8Iouaw6W20ICs0HW3UzVfjeWUrdW4HynOQSmEkSAB59Kx9d07ZsWjHCxOA9tATjKSF+Ck/WLH6in0pnBGgp9sEaq+64+6jF3kVCzK8So7CEiN664PkhptaVh5RKTInLWTD0eVAA1bReYl227QpyDYUsg2FOpV2pKjcg2FLINqdSqSVG5BsKWQbCnUqklRuQbClkG1OpVJdRuQbClkGwp1KpKqNyDYUsg2p1KpJUbkGwpZBsKdSqSVG5BtSyDYU6lUl1G5BsKWQbCnUqklT/2Q=="/>
          <p:cNvSpPr>
            <a:spLocks noChangeAspect="1" noChangeArrowheads="1"/>
          </p:cNvSpPr>
          <p:nvPr/>
        </p:nvSpPr>
        <p:spPr bwMode="auto">
          <a:xfrm>
            <a:off x="63500" y="-557213"/>
            <a:ext cx="13716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Diagrama 11"/>
          <p:cNvGraphicFramePr/>
          <p:nvPr/>
        </p:nvGraphicFramePr>
        <p:xfrm>
          <a:off x="179512" y="1419622"/>
          <a:ext cx="8704446" cy="34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Seta para baixo 9"/>
          <p:cNvSpPr/>
          <p:nvPr/>
        </p:nvSpPr>
        <p:spPr>
          <a:xfrm>
            <a:off x="4211960" y="32198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755576" y="422793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Decent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work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588606"/>
            <a:ext cx="7776864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dirty="0" smtClean="0">
              <a:latin typeface="Verdana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PT" sz="2000" b="1" dirty="0" smtClean="0">
                <a:latin typeface="Verdana" pitchFamily="34" charset="0"/>
              </a:rPr>
              <a:t>   </a:t>
            </a:r>
            <a:endParaRPr lang="pt-PT" sz="2000" dirty="0" smtClean="0">
              <a:latin typeface="Verdana" pitchFamily="34" charset="0"/>
            </a:endParaRPr>
          </a:p>
        </p:txBody>
      </p:sp>
      <p:sp>
        <p:nvSpPr>
          <p:cNvPr id="2050" name="AutoShape 2" descr="data:image/jpeg;base64,/9j/4AAQSkZJRgABAQAAAQABAAD/2wCEAAkGBhMSERUUExQWFRUVFiAYGRgXGCIbHBoZGyAgHBscHh8gISYfGBkjHRgWHzAiIygpLSwsGB4xNTAqNSYsLCkBCQoKDgwOGg8PGikiHyUpKjQwLCwwLyw0LSwsLCopKSwsLCosLCkpLCwsLCwsLCwsLCwpLCkpLCwsLCwsLCksKf/AABEIAHkAkAMBIgACEQEDEQH/xAAbAAABBQEBAAAAAAAAAAAAAAAGAAIEBQcDAf/EAEMQAAEDAgQDBQQGBwYHAAAAAAECAxEAIQQSMVEFBkETImFxkQcygcFSoaKx0fAVIzNCcpLxJFNzstLhFBY0Q2KCwv/EABkBAAIDAQAAAAAAAAAAAAAAAAIDAAEEBf/EACkRAAICAQMDAwMFAAAAAAAAAAECABEDEiFBBDFREyJhFDJxI6HB0eH/2gAMAwEAAhEDEQA/ANxpVAViW0JTnUQSkHU3pv6SY+n/AJqujB1SxpVXfpJj6f311VEpgmD4ncVCCJLkylUc5Nz6mlKNz6mg1DzC3kilUcZD1PqaYmJVmJhPidzV2DK3kulUH/i2vpH1NL/i2vpH1NVrXzLoydSqF2qFJVlUSQCdTSW8hCQXFRJNyTvV2O8re6k2lVf+kGP7wfzGvP0ix/eD+Y1WoeZdGWNKobigQkpJhR1k6V0VkFiT6mrsSt+0kUqjZkbn1NIKRufU1WoeZdGB3tDxjreHbLIlwpCRpaet7UEcI4risO4Di3CppSSCSQcqgJGmqiB9dHvOuHUpDOUTlAV1m20VnvF2e2ZAKilSfdEElR8ugib/AIUrJ1Whgo47x2LAHUky1w3tBYUoApWmSACYIv1MGwrUmVAhsjQgx5SKxDijTa2kIbSkKzAJkgQOpJ8bC9bHwHDFvD4VB1S2AY3EU1crZFswM2Jcewj8diFJV3U5t9fkDXBWNWP+3/m/06Vn3MPM3EBjH223UoQhZyykG3S8SdDUjhHNeNOFdUshToWEIkACT1sLgX9Kw5WCC++8cuJjNB4fiFKV3k5fX5geFSHvdd8vmaFOU+J4pTqm8QtKykpKVJGWQqQQR4EfXRNj38jbyjfKmfvpmDIGDVx/UTkXSRcGl4Egd2/1R6n4UwYNWkHabH5+dCWLxTpMh55IBBbUpVgBckwAFCTFxpFPxXHiWkhS1kpM5s3eUq+wHd2EUsdwIbUF1TROBs5UuCZ7pv8AkmlzFisiGgQYUtQKrQnxM9KovZ7jAUvNpMpCMwPW+o8b1N56xraGWkrJBWpRECfdI+ahbrTza4zAFHJK7EutIRmzly4EIAJk6WqGeKKzQEwQqJJGWN9CD/vVZh+Itl4oIWqCUlxNkyLkSfERYbxUs2XonKSbEkZdvAiCfH1rEc4H3TauJe80PCLBZbIIInUVx4o8oKISk+J8PAzqPGlwkf2ZnTXppqa5cZfW2oqBBSpQTCh7pVABtBieh9RWxm/TBmIC3IEgJxi494na43qVgMSskSCoE6i/5ArottY1U2B/hk//AHXNagIJWo95NjCBdQHSJ16k0rWPEPT8xvGyM7G+Ux6XoBfaWh13IAsApkkgQDINvo5poy5v4l2IYVkW5bRAmLanagHEKW472jbTyQqQZEGJk/XalPif1y9e2FiyhVAuVuOYLbygYJkyU6Tqa2ngylFjDFYhXZifO01j/wCh8QTJBJVfyI8d/Ktj4YSWsPOuQT52mumhtBEZN94Icb5LcefcWHEplZIv06SIsaWH5ZfQhSAtsAxqqT3dLwIql52woexam1OKSgAqKUGCpSlFMk7DLTuEsKQyhKzmyzClXlM2neJi+1cpnQjcDvOhjXIwsnY/xCvgXCHmnUkrQpJVeDe2kW1+qrnjKSWMQBrkPzoX4OkHEtKAFlgSABqFGLWkQPWinjKwGMQToEGfK9aOno42IFH/ACZ+ox6WUEzKsTh15cqrdJEd4CSBMWiT51GZtAgncxofztU9rEBRsYEG2k/Q6SRqJ876VMZWAlNhEXNrEag20pOTUUFwhhRrSzUt/Z8kZn4j9l867+0ZhKkYfOAQFL6T1GlM5Aa/bqkQUqA9Z9IIrh7VO3KMMGEZiVOZth7sX6amnoLw1dTJj9j+YKcOwxZBgjJmnvaa261Pfx7UEOOICxEDNrBB1HlEW61QLxrgCkPAB1CMydIKdwRqQa4J5dUUg5pURMR8df8Aaspxht3PPHM6IYhRXM2bldYVgmCDIJJEGR7x08Kl8WSghYcICTqSYjQgz0MwagcoYVTeAw6F2UmZ/mJ+dDfNuPUl98KcUpOdGRKohBgXECSIJmesRW3IPYAJiX7ye0sE86MuPloBQyqIDhjIojUTNp6HTTeumK4u32zbKyUqUpJgCYJIIBv1jpvQPhmw65mKkjvRP7sxtrJJ1qwwTsPIJCSUOBOkzChczckdD0isye5tPYibFxKdx4h9xnAuOJbyJJ7kSOlU44Hidj6/7UXtrgCDaLdw07tTv9hVdhcpAqcvSDA9vgmJCgSkkedFGHbKUtAiCE3+qpHanf7CqYtUkEquNO4dx69KF3LSaQIN8R5FQ68XStckq0jRV43gGCK5r5GSAIU4YOiYGvmYor7U7/YVS7U7/YVWf0hHDIRBvhXLRbdSv9bAVJByxYEA2Olz46VbcUZUtl9KRKiggDc3tU7tTv8AYVTEKgmDc69w7n060SoF2EF3LEEmZejlLFBQ/ULy6GCJ+sn66sMZyy8VJUMNJyySQPe8b3itD7U7/YVS7U7/AGFUnJ0yuwPb8Q1yUKlJwDCrQ2vtGyg5TqBpAsD8DTOZ8C64hvskFRBVp0kjcjxq8cXIMm0X7hpIXGhtJ/cJ61Y6dRj9PiCH9+qZXxfkzEOLSrsFkoBAIgC/SJvHzrqzyxixcsLHp+Naj2h3+wql2p3+wqg+lWqsx/1J8CQcE2UstgpykHShLm7gmJexByMKUifeBEKsPG3WjhxU6q007hF/nT+1O/2FVpCgV8TPqNn5mXjkvEZMoZWmbWOk9YmDFP4dydikOI7RClDOCoz0Ck31mwBrTe1O/wBhVLtTv9hVEaLaqkViBpuQOI8bRh2klSkhRbJSkmCogTA+ofGqjgfOxebWpwNoKdO9AVIJAE+Ij41Wc/4BaywpAJyt9DBBkGY60KucJeBCHJVlUCAmDClXJvoNNKyPk9xXUL/MaFGkGF/DvaYmFHE5EQQAUBStZsQATIAk7UYKczFs7ifurI8VhnzIcGYQHClMJ94m9tda1HhSlFnDlRlWQT12qdPkLdzcDMRewqNx3Hi2ogptMD8kj8kVw/5n/wDH7v8AVVNxfmAIdcBZUoJJ70SPqBiqVvmtJMllYFjAWD8IjysKIMTdGGQBDrA8dLiwnLG8/wBakPYjsw6oCSBYeMmhrgvHg48hIZUiVASRHyE1ecZeCGcQomAlMkxMAEzbrTMTar3i8gqoIK9sSQf2KojXx/CpWB9pCnh3EtST7pJkDxjS0300rMFYJQbz5gBbukXObb4TS4c6UPIVBKU3OUTCdDPhBrQAjAkHtEkupAPM27hHHVPhwKCRCJBHUHcdI0+FWL2KKEiIuTr50D+zzjJfcxP0EtCBEbiYuRO00WcZRLaRmCbq186RktVjAQWiHMQ/KVfhXqOPyYEehH31QKYNwCmL/vJ/HwpIwpOpSk7kg7+OtZdbeYcLFu5koJ6muGP4sW1EZZA2/qKdh/2Td5vrvQnzPzQlt9beR05dSnKAQQI97W56U3IxCAwR9xhCrmOP3fu/1V0wvHVLPuEDci2vgTes+Tzg0Sf1agNyUxP8szU7A83hLiUlC4KgBcRci9hSPVbtcMCzCLmPl9WI7EpdLYSjQTf0qixHIz3eKHwSdAoqA9QZoxxzpShGxTEzEG0dDrVcMUrTP8cyd/4Ka4910Jan2wH4jwXEMOZiVAEZQvNm8RfaehrReBlXYYbMZV2Yk7m16iIcDiVIXCkkSSVAx8ABU7hI/U4f+AfKm49PgAwHgXxh9YfcAQT+sIBtGvW+lVbXDAgNlKRmSQVd62kKNdOZcasvvJBypDih3feN9+nkK5cI4oFdxZkgwD0V8dM1cp1dLI8zapDUDCDgygX2/wCMVf8AM/8A0mL/AMI/eaH+CYVKX0FIiVC0mLeGg16UV8SwyXG30K91SIPkSa1dAQFJ+YjqtyJhDryz3STlI0rgJSTBIkRbatAPJ2FSe8XDOl9PQU5rlbBgjuqV5lXyiup9RiA2H7TF6T8zj7JD3sT/AIQ+81ee0RcIY83PvT+NWHLPBmWe2LSAkqRBgk77mqH2sY0tow0AGS5r5pqhlBOviGuIk6OYHNLMmELJAkwkWG9tfhXQO5hOWOl9fPwrhgXFqR2m82E3iRHiD+N64YPGqW8G8ts0EgEkJnWPKqORd9RocRq4iNlG/M2DlMzgWPM6/wARoK5vQVY18BJURHgE90X/ADtR3wBjJhGU3tOog6mhDmW2NfIknuzAJi1p2rL1DWupZeILrp4KuNQMqzBTaZrtwUp7VoqGi05fWBNc8Ywue8lRlKjKoHSBa0xG21dOGyXGRlMBafqIrPgCWS5hvl0gBRyZr2MdKUIIj3RqCfuqsxbynEKQCUZhGZIWFCeoMWNXiAkpT3gO6OvhUTG8MzlJS+pGWYy5dT1M626VoZCTYi1YVM24py6talh/EOrWiUIJIEAdT0Ovma0jhTORphIEBKYAmYAIgSbmq7EcmtOLK1vrUoiCZAkbQLRVylIT2ac05RrbcUWJWUnVDzOrKAJm/OuDl0qFiXCkncXgGPhQ00td0ZD70lOa3gdtfurVeK8oNvlUvKTmVmEZbGZ61XD2Z4cHN26828pn8+GlqQuF6IMsuvEgcklRWAs5ilVj6esT1o1xPuvfw/M1W8I5Vbw6goPFV5M5bz/SrWEqLgJAChEz4mm4cZQEHmBkYEiA+IiT3Y8CE1zUBHT7NGDnAGjqs+oFMTy0yDOc/wA0/Oq9NpNQkfl0DI5AjubC/jaqT2mMoU3h86QqC51/houZwSGkrhcyki5FQuOcvN4tKAtwoyFWkdT1nyp+NBVNALU1rMycUWUJulKSgqSJuAmJ+JzCuqU9kHFFMLUUkkHUaQPQmjpHITGVKVOlYSZTmCTHlTMV7P2VqkvrHh3YtUfErjS3aWHI3EtuDiMM0Nies9T1oZ4if7ZiLD3k3/8AX8Iouaw6W20ICs0HW3UzVfjeWUrdW4HynOQSmEkSAB59Kx9d07ZsWjHCxOA9tATjKSF+Ck/WLH6in0pnBGgp9sEaq+64+6jF3kVCzK8So7CEiN664PkhptaVh5RKTInLWTD0eVAA1bReYl227QpyDYUsg2FOpV2pKjcg2FLINqdSqSVG5BsKWQbCnUqklRuQbClkG1OpVJdRuQbClkGwp1KpKqNyDYUsg2p1KpJUbkGwpZBsKdSqSVG5BtSyDYU6lUl1G5BsKWQbCnUqklT/2Q=="/>
          <p:cNvSpPr>
            <a:spLocks noChangeAspect="1" noChangeArrowheads="1"/>
          </p:cNvSpPr>
          <p:nvPr/>
        </p:nvSpPr>
        <p:spPr bwMode="auto">
          <a:xfrm>
            <a:off x="63500" y="-557213"/>
            <a:ext cx="13716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1475656" y="249974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Thank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you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for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your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kind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attention</a:t>
            </a:r>
            <a:endParaRPr lang="en-US" sz="20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995936" y="400261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rgbClr val="0070C0"/>
                </a:solidFill>
                <a:latin typeface="Verdana" pitchFamily="34" charset="0"/>
              </a:rPr>
              <a:t>Maria José Tiago</a:t>
            </a:r>
            <a:endParaRPr lang="en-US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7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3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 smtClean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563638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dirty="0" smtClean="0">
                <a:latin typeface="Verdana" pitchFamily="34" charset="0"/>
              </a:rPr>
              <a:t> </a:t>
            </a:r>
            <a:r>
              <a:rPr lang="pt-PT" dirty="0" smtClean="0">
                <a:solidFill>
                  <a:srgbClr val="0070C0"/>
                </a:solidFill>
                <a:latin typeface="Verdana" pitchFamily="34" charset="0"/>
              </a:rPr>
              <a:t>Self </a:t>
            </a:r>
            <a:r>
              <a:rPr lang="pt-PT" dirty="0" err="1" smtClean="0">
                <a:solidFill>
                  <a:srgbClr val="0070C0"/>
                </a:solidFill>
                <a:latin typeface="Verdana" pitchFamily="34" charset="0"/>
              </a:rPr>
              <a:t>Regulation</a:t>
            </a:r>
            <a:endParaRPr lang="pt-PT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pt-PT" b="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Dialogue </a:t>
            </a:r>
            <a:r>
              <a:rPr lang="pt-PT" b="0" dirty="0" err="1" smtClean="0">
                <a:solidFill>
                  <a:srgbClr val="002060"/>
                </a:solidFill>
                <a:latin typeface="Verdana" pitchFamily="34" charset="0"/>
              </a:rPr>
              <a:t>process</a:t>
            </a: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2060"/>
                </a:solidFill>
                <a:latin typeface="Verdana" pitchFamily="34" charset="0"/>
              </a:rPr>
              <a:t>with</a:t>
            </a: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2060"/>
                </a:solidFill>
                <a:latin typeface="Verdana" pitchFamily="34" charset="0"/>
              </a:rPr>
              <a:t>the</a:t>
            </a: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2060"/>
                </a:solidFill>
                <a:latin typeface="Verdana" pitchFamily="34" charset="0"/>
              </a:rPr>
              <a:t>sector’s</a:t>
            </a: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2060"/>
                </a:solidFill>
                <a:latin typeface="Verdana" pitchFamily="34" charset="0"/>
              </a:rPr>
              <a:t>partners</a:t>
            </a:r>
            <a:endParaRPr lang="pt-PT" b="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2060"/>
                </a:solidFill>
                <a:latin typeface="Verdana" pitchFamily="34" charset="0"/>
              </a:rPr>
              <a:t>that</a:t>
            </a: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 leads to </a:t>
            </a:r>
            <a:r>
              <a:rPr lang="pt-PT" b="0" dirty="0" err="1" smtClean="0">
                <a:solidFill>
                  <a:srgbClr val="002060"/>
                </a:solidFill>
                <a:latin typeface="Verdana" pitchFamily="34" charset="0"/>
              </a:rPr>
              <a:t>the</a:t>
            </a: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u="sng" dirty="0" err="1" smtClean="0">
                <a:solidFill>
                  <a:srgbClr val="002060"/>
                </a:solidFill>
                <a:latin typeface="Verdana" pitchFamily="34" charset="0"/>
              </a:rPr>
              <a:t>resolution</a:t>
            </a:r>
            <a:r>
              <a:rPr lang="pt-PT" b="0" u="sng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u="sng" dirty="0" err="1" smtClean="0">
                <a:solidFill>
                  <a:srgbClr val="002060"/>
                </a:solidFill>
                <a:latin typeface="Verdana" pitchFamily="34" charset="0"/>
              </a:rPr>
              <a:t>of</a:t>
            </a:r>
            <a:r>
              <a:rPr lang="pt-PT" b="0" u="sng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u="sng" dirty="0" err="1" smtClean="0">
                <a:solidFill>
                  <a:srgbClr val="002060"/>
                </a:solidFill>
                <a:latin typeface="Verdana" pitchFamily="34" charset="0"/>
              </a:rPr>
              <a:t>problems</a:t>
            </a:r>
            <a:r>
              <a:rPr lang="pt-PT" b="0" u="sng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pt-PT" b="0" u="sng" dirty="0" err="1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pt-PT" b="0" u="sng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u="sng" dirty="0" err="1" smtClean="0">
                <a:solidFill>
                  <a:srgbClr val="002060"/>
                </a:solidFill>
                <a:latin typeface="Verdana" pitchFamily="34" charset="0"/>
              </a:rPr>
              <a:t>the</a:t>
            </a:r>
            <a:r>
              <a:rPr lang="pt-PT" b="0" u="sng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u="sng" dirty="0" err="1" smtClean="0">
                <a:solidFill>
                  <a:srgbClr val="002060"/>
                </a:solidFill>
                <a:latin typeface="Verdana" pitchFamily="34" charset="0"/>
              </a:rPr>
              <a:t>companies</a:t>
            </a: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t-PT" b="0" dirty="0" err="1" smtClean="0">
                <a:solidFill>
                  <a:srgbClr val="002060"/>
                </a:solidFill>
                <a:latin typeface="Verdana" pitchFamily="34" charset="0"/>
              </a:rPr>
              <a:t>themselves</a:t>
            </a:r>
            <a:r>
              <a:rPr lang="pt-PT" b="0" dirty="0" smtClean="0">
                <a:solidFill>
                  <a:srgbClr val="002060"/>
                </a:solidFill>
                <a:latin typeface="Verdana" pitchFamily="34" charset="0"/>
              </a:rPr>
              <a:t>. </a:t>
            </a: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3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 smtClean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043608" y="1439361"/>
            <a:ext cx="71642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err="1" smtClean="0">
                <a:latin typeface="Verdana" pitchFamily="34" charset="0"/>
              </a:rPr>
              <a:t>Methods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Self </a:t>
            </a:r>
            <a:r>
              <a:rPr lang="pt-PT" sz="2000" dirty="0" err="1" smtClean="0">
                <a:latin typeface="Verdana" pitchFamily="34" charset="0"/>
              </a:rPr>
              <a:t>Regulation</a:t>
            </a:r>
            <a:r>
              <a:rPr lang="pt-PT" sz="2000" dirty="0" smtClean="0">
                <a:latin typeface="Verdana" pitchFamily="34" charset="0"/>
              </a:rPr>
              <a:t> in 6 Steps</a:t>
            </a:r>
          </a:p>
          <a:p>
            <a:pPr algn="ctr"/>
            <a:endParaRPr lang="pt-PT" sz="20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1.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Better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knowledge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Verdana" pitchFamily="34" charset="0"/>
            </a:endParaRP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Productive</a:t>
            </a:r>
            <a:r>
              <a:rPr lang="pt-PT" sz="2000" dirty="0" smtClean="0">
                <a:latin typeface="Verdana" pitchFamily="34" charset="0"/>
              </a:rPr>
              <a:t> processes</a:t>
            </a: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Labour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commercial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practices</a:t>
            </a:r>
            <a:endParaRPr lang="pt-PT" sz="2000" dirty="0" smtClean="0">
              <a:latin typeface="Verdana" pitchFamily="34" charset="0"/>
            </a:endParaRP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Subcontracting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chains</a:t>
            </a:r>
            <a:endParaRPr lang="pt-PT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1439361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2. Dialogue </a:t>
            </a:r>
            <a:r>
              <a:rPr lang="pt-PT" sz="2000" dirty="0" err="1" smtClean="0">
                <a:latin typeface="Verdana" pitchFamily="34" charset="0"/>
              </a:rPr>
              <a:t>process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with</a:t>
            </a:r>
            <a:r>
              <a:rPr lang="pt-PT" sz="2000" dirty="0" smtClean="0">
                <a:latin typeface="Verdana" pitchFamily="34" charset="0"/>
              </a:rPr>
              <a:t> social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institutional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partners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other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inspection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systems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about</a:t>
            </a:r>
            <a:r>
              <a:rPr lang="pt-PT" sz="2000" dirty="0" smtClean="0">
                <a:latin typeface="Verdana" pitchFamily="34" charset="0"/>
              </a:rPr>
              <a:t>:</a:t>
            </a:r>
          </a:p>
          <a:p>
            <a:endParaRPr lang="pt-PT" sz="2000" dirty="0" smtClean="0">
              <a:latin typeface="Verdana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Sector </a:t>
            </a:r>
            <a:r>
              <a:rPr lang="pt-PT" sz="2000" dirty="0" err="1" smtClean="0">
                <a:latin typeface="Verdana" pitchFamily="34" charset="0"/>
              </a:rPr>
              <a:t>information</a:t>
            </a:r>
            <a:endParaRPr lang="pt-PT" sz="2000" dirty="0" smtClean="0">
              <a:latin typeface="Verdana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Apropriate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methods</a:t>
            </a:r>
            <a:endParaRPr lang="pt-PT" sz="2000" dirty="0" smtClean="0">
              <a:latin typeface="Verdana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Agreement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on</a:t>
            </a:r>
            <a:r>
              <a:rPr lang="pt-PT" sz="2000" dirty="0" smtClean="0">
                <a:latin typeface="Verdana" pitchFamily="34" charset="0"/>
              </a:rPr>
              <a:t> future </a:t>
            </a:r>
            <a:r>
              <a:rPr lang="pt-PT" sz="2000" dirty="0" err="1" smtClean="0">
                <a:latin typeface="Verdana" pitchFamily="34" charset="0"/>
              </a:rPr>
              <a:t>results</a:t>
            </a:r>
            <a:endParaRPr lang="pt-PT" sz="2000" dirty="0" smtClean="0">
              <a:latin typeface="Verdana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Self </a:t>
            </a:r>
            <a:r>
              <a:rPr lang="pt-PT" sz="2000" dirty="0" err="1" smtClean="0">
                <a:latin typeface="Verdana" pitchFamily="34" charset="0"/>
              </a:rPr>
              <a:t>regulation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due</a:t>
            </a:r>
            <a:r>
              <a:rPr lang="pt-PT" sz="2000" dirty="0" smtClean="0">
                <a:latin typeface="Verdana" pitchFamily="34" charset="0"/>
              </a:rPr>
              <a:t> date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Beginning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inspective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visits</a:t>
            </a:r>
            <a:r>
              <a:rPr lang="pt-PT" sz="2000" dirty="0" smtClean="0">
                <a:latin typeface="Verdana" pitchFamily="34" charset="0"/>
              </a:rPr>
              <a:t> </a:t>
            </a:r>
            <a:endParaRPr lang="pt-PT" sz="2000" dirty="0" smtClean="0"/>
          </a:p>
          <a:p>
            <a:pPr marL="1257300" lvl="2" indent="-342900">
              <a:buFont typeface="Arial" pitchFamily="34" charset="0"/>
              <a:buChar char="•"/>
            </a:pPr>
            <a:endParaRPr lang="pt-PT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79512" y="1457365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3.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Public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release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of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objectives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and</a:t>
            </a:r>
            <a:r>
              <a:rPr lang="pt-PT" sz="2000" dirty="0" smtClean="0">
                <a:latin typeface="Verdana" pitchFamily="34" charset="0"/>
              </a:rPr>
              <a:t> self </a:t>
            </a:r>
            <a:r>
              <a:rPr lang="pt-PT" sz="2000" dirty="0" err="1" smtClean="0">
                <a:latin typeface="Verdana" pitchFamily="34" charset="0"/>
              </a:rPr>
              <a:t>regulation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due</a:t>
            </a:r>
            <a:r>
              <a:rPr lang="pt-PT" sz="2000" dirty="0" smtClean="0">
                <a:latin typeface="Verdana" pitchFamily="34" charset="0"/>
              </a:rPr>
              <a:t> dates:</a:t>
            </a:r>
          </a:p>
          <a:p>
            <a:pPr marL="1257300" lvl="2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pt-PT" sz="2000" dirty="0" err="1" smtClean="0">
                <a:latin typeface="Verdana" pitchFamily="34" charset="0"/>
              </a:rPr>
              <a:t>By</a:t>
            </a:r>
            <a:r>
              <a:rPr lang="pt-PT" sz="2000" dirty="0" smtClean="0">
                <a:latin typeface="Verdana" pitchFamily="34" charset="0"/>
              </a:rPr>
              <a:t> e-mail to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companies</a:t>
            </a:r>
            <a:endParaRPr lang="pt-PT" sz="2000" dirty="0" smtClean="0">
              <a:latin typeface="Verdana" pitchFamily="34" charset="0"/>
            </a:endParaRPr>
          </a:p>
          <a:p>
            <a:pPr marL="1257300" lvl="2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pt-PT" sz="2000" dirty="0" smtClean="0">
                <a:latin typeface="Verdana" pitchFamily="34" charset="0"/>
              </a:rPr>
              <a:t>To </a:t>
            </a:r>
            <a:r>
              <a:rPr lang="pt-PT" sz="2000" dirty="0" err="1" smtClean="0">
                <a:latin typeface="Verdana" pitchFamily="34" charset="0"/>
              </a:rPr>
              <a:t>the</a:t>
            </a:r>
            <a:r>
              <a:rPr lang="pt-PT" sz="2000" dirty="0" smtClean="0">
                <a:latin typeface="Verdana" pitchFamily="34" charset="0"/>
              </a:rPr>
              <a:t> media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18434" name="Picture 2" descr="http://melhorqueprozac.blogs.sapo.pt/arquivo/JornaisMarc081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355726"/>
            <a:ext cx="2037606" cy="203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42910" y="1285867"/>
            <a:ext cx="8215370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1400" dirty="0"/>
          </a:p>
          <a:p>
            <a:pPr algn="just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endParaRPr lang="pt-PT" sz="1400" dirty="0"/>
          </a:p>
          <a:p>
            <a:endParaRPr lang="pt-PT" sz="1400" dirty="0"/>
          </a:p>
          <a:p>
            <a:endParaRPr lang="pt-PT" sz="1400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06" y="1428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371950"/>
            <a:ext cx="1086026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1707654"/>
            <a:ext cx="6624736" cy="2592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E54"/>
                </a:solidFill>
                <a:latin typeface="Verdana" pitchFamily="34" charset="0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GB" dirty="0" smtClean="0">
              <a:latin typeface="Verdana" pitchFamily="34" charset="0"/>
            </a:endParaRPr>
          </a:p>
          <a:p>
            <a:endParaRPr lang="pt-PT" dirty="0" smtClean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sz="2000" dirty="0" smtClean="0">
                <a:solidFill>
                  <a:srgbClr val="0070C0"/>
                </a:solidFill>
                <a:latin typeface="Verdana" pitchFamily="34" charset="0"/>
              </a:rPr>
              <a:t>Labour Activities’ Campaign: Private Security Sector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51520" y="158860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4.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Periodic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meetings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with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the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social</a:t>
            </a:r>
          </a:p>
          <a:p>
            <a:pPr algn="just">
              <a:lnSpc>
                <a:spcPct val="200000"/>
              </a:lnSpc>
            </a:pP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and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institutional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rgbClr val="0070C0"/>
                </a:solidFill>
                <a:latin typeface="Verdana" pitchFamily="34" charset="0"/>
              </a:rPr>
              <a:t>partners</a:t>
            </a:r>
            <a:r>
              <a:rPr lang="pt-PT" sz="2000" b="1" dirty="0" smtClean="0">
                <a:solidFill>
                  <a:srgbClr val="0070C0"/>
                </a:solidFill>
                <a:latin typeface="Verdana" pitchFamily="34" charset="0"/>
              </a:rPr>
              <a:t>,</a:t>
            </a:r>
          </a:p>
          <a:p>
            <a:pPr algn="just">
              <a:lnSpc>
                <a:spcPct val="200000"/>
              </a:lnSpc>
            </a:pPr>
            <a:r>
              <a:rPr lang="pt-PT" sz="2000" b="1" dirty="0" smtClean="0">
                <a:latin typeface="Verdana" pitchFamily="34" charset="0"/>
              </a:rPr>
              <a:t> </a:t>
            </a:r>
            <a:r>
              <a:rPr lang="pt-PT" sz="2000" dirty="0" smtClean="0">
                <a:latin typeface="Verdana" pitchFamily="34" charset="0"/>
              </a:rPr>
              <a:t>to </a:t>
            </a:r>
            <a:r>
              <a:rPr lang="pt-PT" sz="2000" dirty="0" err="1" smtClean="0">
                <a:latin typeface="Verdana" pitchFamily="34" charset="0"/>
              </a:rPr>
              <a:t>evaluate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progress</a:t>
            </a:r>
            <a:r>
              <a:rPr lang="pt-PT" sz="2000" dirty="0" smtClean="0">
                <a:latin typeface="Verdana" pitchFamily="34" charset="0"/>
              </a:rPr>
              <a:t> </a:t>
            </a:r>
            <a:r>
              <a:rPr lang="pt-PT" sz="2000" dirty="0" err="1" smtClean="0">
                <a:latin typeface="Verdana" pitchFamily="34" charset="0"/>
              </a:rPr>
              <a:t>made</a:t>
            </a:r>
            <a:r>
              <a:rPr lang="pt-PT" sz="2000" dirty="0" smtClean="0">
                <a:latin typeface="Verdana" pitchFamily="34" charset="0"/>
              </a:rPr>
              <a:t>.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pt-PT" sz="2000" dirty="0" smtClean="0">
              <a:latin typeface="Verdana" pitchFamily="34" charset="0"/>
            </a:endParaRPr>
          </a:p>
        </p:txBody>
      </p:sp>
      <p:pic>
        <p:nvPicPr>
          <p:cNvPr id="16386" name="Picture 2" descr="Proposta do FCT enviada aos parceiros socia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35646"/>
            <a:ext cx="3235077" cy="2268756"/>
          </a:xfrm>
          <a:prstGeom prst="rect">
            <a:avLst/>
          </a:prstGeom>
          <a:noFill/>
        </p:spPr>
      </p:pic>
      <p:sp>
        <p:nvSpPr>
          <p:cNvPr id="16388" name="AutoShape 4" descr="data:image/jpeg;base64,/9j/4AAQSkZJRgABAQAAAQABAAD/2wCEAAkGBhQSERUUExQVFRUVFxgXFxgYFhwbGBccHBoaGBwZHBgaGyYeGBwlGhwXHy8gIycpLCwsGB8xNTAqNSYsLCkBCQoKDgwOGg8PGiwkHx8pKSwsLCopKSksLCwpKSksKSksKSwsKSwsKSwsLCwsLCkpKSwsLCwsKSwpKSkpKTUpKf/AABEIAKIBKAMBIgACEQEDEQH/xAAcAAABBQEBAQAAAAAAAAAAAAAFAAMEBgcCAQj/xABAEAACAQIEBAQDBgQEBgIDAAABAhEAAwQSITEFBkFREyJhcTKBkQcjQqGx0RRSwfBicoLhFTNDkrLxFqIkU5P/xAAZAQADAQEBAAAAAAAAAAAAAAABAgMEAAX/xAAnEQACAgICAgICAQUAAAAAAAAAAQIRAyESMUFREyIEMmEzQlKBwf/aAAwDAQACEQMRAD8A64taPhtl0bKYIA0MadKpFjil+ARdOoB1VT/Sr/iLozZCdSuYDuBoSPy+tZ54OXTszD6MRUJNrovBJumTbfG746of9MfoalJzFdG6KfZo/VaFKK7JgVPmyvBBq3zORvbYe2U/1FS7XNS9c490P9JqqphQxJK77SfT301pwYeBo7D5/vR5C8C52eZbZ/6ij3BH6ip1jjyHa5bP+paz/IYlbh6bwR8xpFTLDZiJA+oP/qg50FYzRF4nnOYnMTudCfqPlUy1xI9z/fvWaDIokqNOyid69GKggLmUnuWH0g0Pk/g74/5NVwuIDsAIJJ/wjp3in0AMkbLodBAJ2JPTr9azG3ecR944OuztH51LTi91CB4rzppofmdO9d8iO+Jmn27S5QSfT4dCY1jtXoC1n2H5qvkBRcVhuAUEa+xFEMPzRe6rbPTdl/em+WPkT45F0gf2P9q8vXCsQjNP8oBoDhOZz+K0YH8rg/kQKuuHwYIB11ANUjOMuhJRcewRaS84BGS2D1IzN9OlerwksPvXZvQQF/ICrAuFFenDCnr2JfoDYbhltCYHyMED20qYo9voP2qS1hR1FcZ1HUUyoU4A/uB+1JrRI2/IV2MWorr+NFGziBhcWHbKBE9wIqf4B9PoKGcO/wCYPn+hozNcjmRWcDcj6CmLvE7a7so/7aGcatBmM6iBpQL/AIPbJnIPkSKxz/K4yao0w/H5K7LK3NFgGM6E9gQf0BqLc50sjYz7KT/Sqnb4GPFGViI11g7An3r2zwAdbzn2RR+pNGGeU9nSxQiy7cN40MRJUEBTGqgb6+tFLbf3/YoDy3ghbtsFLGWmWido6AUbQ1Xfkk68EtDTlR0anPGAGpinTFaHKVMjFpMZh9adzU4p7XJNclq5LUthOs1KuAdaVMA+bP8AigtnCHJeCoGTO6/GGjT3GmntQziHkxt1Ts0N841+utGeOcz2cTaYIl03BlyIRGU6+bN/qP0HaqrxLEP4lu5cnMV1kamCR+hqUfutoq1wegwtLEXcq+p0E1GS/cO1tvpArs2nMMRtOw0HyqHGjRys6D6eaT2E/trv3rtbYIJgjp3rsYTbX4tBv1n8tKm2cKwkRoY/CI+ddYVsGak99gNvp61MwrBSAdhpvqP9vevEsFbxDAhYGw2ntRK3g5zGJ6j30/rSyaoaO2dLYUjdd+v6V6uGObYMI0jcdtv6UvA10UjeZHU99elT7doKfhza6yekdoqFlaIwQEiZGnQxH1Gnqaji1BaBqN4k6HrP5UcxIWBppHcQPy7VExCqYyEdCYp0xHVkOzhzPYbggbHtNEMNiCCA2zH5jpPsa6wNsMdCJnXrAAnb+tJ8gbLIJ0G4kj26UHvs66DlldD7GtOwj+Vf8o/QVkSDKpyuNjoT6GtWwj+Rf8q/oKp+PGrIZndE83BSDisj5754xVvHNZslwllSxCjKX8okgnMGKhs0ZRMRWict3nbDIblzxCRObSSDtMaTWy/Bm4urCV2oVxKls1R7zgR66D8z/SmFAXEOIPbv2baxFzeRqNYolil29v6066LuQJGxI2pvHOBqTAC6k9NTrNKMjzhf/MHsaMmgHAMWlx8yOriDqrBh9RR4mmQH2AeIaufl+lQGTeiOLXzH5fpURl0rx8iubPQxv6oG4dPvGPZW/wDFq6tW6csp5rn+RvzKj+tdWlrRh6I5XsL8LWEHuanqahYPRBUlTWsgSA1JiCNdaaDV7NEBFexrppU+wxjemAKdWiAezV5NcA17NEB0p1pV4p1FeUyAfPfFLY8GdVXMhYgbA6Tptvv61XuOvHhG2q5hp5RmiV7aiTrM/wBJovdxVxrVxir5csPpGkzrPrFCuF8UO5MKOk6/71DHaNmavBGwnEDABkEaH++lShxRR19tYo9icHbxKqzB/JuynL5TqYkHNHanMJwO0FGRFfuzAFm71znH0TWOXsBJjZWBmnadep707hGuM+VG6TqxX5Awf22oxxvgNi1auXMx8qEqFOXzRoDE/iqn8H4my3lLOQNPlr2g9J/3opKa0duElbLfw1S4JfOCCd/09Y1qfhrEmfMI6d/rtVU4Lxhf47LfdvBe6yt54KgsQrSOgMTptWrX+WLFtST4p2CzfbU7GR017dKnJKPYybfRUbtxiyhDG8ZtQ5HxZWIho2IFc33uJ8QBjsNSB86lYXlu+FsW38BkS81w5HIY2/NpO40J2+dW+zyzhHAPggyOrufSNWqS4lJJ+zP8HjMzBVDZmPU/qSNPrXCt5mUCSSVIiQCp11mI3qPx3ilscS8HDIqWbdxUY20Jc9HJbUwDm7fDT/C+OW14het4m2HsFiisVkI5grmdRJB1GveYrRx8ohaa32PNeyhoEGDmyjU6U3buFCGIh4U6kGQRHTTbQ9opcyYtDjPDw9pRbtFA4RBq8yZbeI0HeCaJ8Ey2ryfxVrxLV6AC9j/lPpAJImDJntoe9Gl5ArS/kinjBAyqs+ViesAROvzEVs+Du/dp/kX/AMRXz/hsLjbmIu2/D8JrhLKzKFFtVaJVQIIyntrpvNa3yzx1jZyX4FyzlQvsl6FnPbkAkRMiNCO0UyrwLTrYI5x4bcOLzgpL5mQzDQoWPYzR3lnHrhsNnvEAu0Qo3MTt7fpVJ5w5p8W9aeywVFGUEkZ3zAtmCzIXQDXuaAYrnZ2sraPmCMWLT5oyxlHQyddaRR3aNPyJwUGblh+NWrjMoOUrr5vLIjMSpJ1AGpqn8Z54Q3kNh/Et2282X4W3GpP5ewrOeG8Va+viXn81pMoj/qhtADH8oj3G9EuAult2OWWuJmAmcpUnK3bofL6j2qjejNxT6ZdMbz4ue0FDAeZmVlh9JCrJOUeYd+1V7mbm84+zdFvPaTwhbe20fGHLTpuCMutRuNE3UQo0MPORpDyNBIPlIPm9h60P43xG4MIjWWFtSreMAADd/B8ZEwF0ifzpYt1bGcVdIOfYdjF8a/bDa5A2XroQD9Jj6Vr7NofnWH/Zriks2rpt+YlY8qQ6lxopf0g6z0o3wHHW8Hi/FLm1hryC2ysxYC4dVcyTGoaW/wARmhHIr4hlidcjQmaWI9aaGHMU3hbwdiV1En9e/tVO5sx/iXQ2HxJY20BC2bsqGDyQwUwSwj4uhrI4cpFVLSRZMkG57L/5j9q6QaCqfgvtJDX2tYmyLMkeYMSBlzGGBE69xRHiPNqC0WwzW77DUqGOg9YEg7/SqwjxVE5Pky6Yf4R7U6DQ3GcQ8K1mChngZVzASffsO9AeX/tFt4jEfw5TI8lVIbMrESY2BGxg1ovwJWrLoDXs0yrV2Gois7Fdg00GroGuFHQa9mqrzVzzbwbBAue4RJBMBRvqepPYV1ytzsuLORlCXIzCDII+ex/WjaDT7LUh1HvXleIdR7ilTIUxnH2s9t0LGGWN9tNPzqs8vfZ6MTLPea2MxBCgEmOup8s9q8s8yxhfEbVkAVu5bYfXerDynxKbQYjRvMY6eh7j86k7RoTtUO8xcCXB4eVugjRApBkyOkbmAZ20qrpxa5atQhAU7n8R+favObuONiH8pm2phAf/AC+f6RU7kvls4kG448ogCRM+w61NpRVsdSc3SI3AeNjxIcFw2neNd/buKLYLg+Dt3GLI0szEHIW0kgZMsZQB07zrtVpt8n2LbBxmDLqCIEfQUzh7th7htByWOy6LJ9HymPoal8l/qXWOv2AD8s276wyljJhrdpg8bKWjNJjfWDFXXh/iXERWQpGUA37eQSq6MFYlivTXr3oVxLl8MAubDlume6cRtoZTIEJ9TB096qfNHEcRhryWGvAW4BDABBcXXQsijTNAgjSmi+T4t7JZFX2XRM4jfu2LjxmYW2ILi2WssdSALucxIOgHtG9c2efbtkELh2jMWAzzBOpElNfSNqZxWIxV3DMLmIYXFVPuczgaCcpgwZ1jcaVS34zeIgLp/l7VVQJc36CmH54a1duslu2FuPmKsAYOvWATud6l4b7Sby+S0LShyfIqwpLHUQDGpJnvQW3wfxrLMyE3GkLl0IbfUTDSIGtDrOEKvaBsMGtz4kkjOcxK6keXSB6608a8HSk/KJ/EONXEdkuhFdX83kUNmE6EqNY2Fdtz3iiR9+QUUwdBPof5jr1rnEcTGJOKZksKzlTmaSwMBZQ76ka6da9wmEUodEDZCk5QTqMpMd46+s0JKPkT5GRMJzZfRiQ85mzkEAydz6/KYq1cP+1HzfeWVVs+Y3EQO3TbOQUAgQATtQzGE3cOEe4t0WVlQEClYWPiUSY9aFfw8YM6XZzCT4cIDMQXjUwe/wAqKp9A5WXy39odjyDNmRJEG3lYgmZ7AzpIPU0rXFMFfYPbwpD5ic6kZJmQSkebbQTA1qjXuWWy2GtFrvi2w7eXL4Z10zEwRodaCo5B6gj+x67VziMpeDcuK8IW7dUsYIVWMuAusKNoHcydydhTycsKcgsXbaa65vNO4Chh1BjTsD2rHsJzdiUQ2xeZkYQVYZp67kEj61Kt823lgAldiCsAzETrOu43ocXYdf7NJscqNZcI5D5MolSFBgk6SdJ0En86f4hwzDnwzfJVDtbkRlOnhiNl39ZYzVO4ZzvbBAa5diZbxADPvk0jeNKJcE4jZW+5uYhcQHSFObKEkjZYEHbSBUZqT7LxSXXZOfnWycZcw9wW7VlvI1yAvlCMTIA85iFXrNUnjfFlvC0tnPkQGWeMzMTAJjQHLGg0GZqtfHW4eoyW8ELl38d267A7TmXw22p3DfZ/aYfxJtu63EDLbRoUkgEmEOYxrCzqapFxT0TlGdbeiDyhzU4wmIwSXQt64pGHLTuwg2w34SRME6AmpvCOD/w2HVSJbXxFBBXXU5pHoP8AtFErK2cpXCJZwpSBN5MrMScpUnV8xO81Pvct3Bh2s37ltbjzma2yvALSYXMGJA0GnSnk1XRKCafYPw/Ckc2cQSM1zMVC7AFSoZp1nTbtMzRUcOL6JlALgsVWOgWcwGbX9qYvWLVq3aDXSttQqKzJC3MoiJJ26mKA43ixxRZcMBDHL2mPKWMahVBnvqKCSDJty5BTj/OlnEXUtIrkqzZdNGPQiNVOnzkUL4a1rBY2xee3lJVzl1zjOTF099Jgabk9qiWOW3w2Lw3iZWBdTmWSvk3EkaHcxQbjHEzdvPc3Lscs9BMAfSKEUm7Q0pSUeLRu/DOL276Z7TBgDB7qd4IO2lTQ9UL7NGypdU7+U7R3Bq7h6oSJAak99V1Zgo9SAPzIqNcvhVLEwFBJPYDU/lWFc582nG4hmEi2gC2xP4d5PqTqa4FF45ruWLuMLobN0hV1zyM0wRIkbUU4BwW1/Epf8QC4ykhAwE5YG3Xfb96zfgVthZVsyjxMSlrUfhy+YyCCBqJprj/HjdvsyQltTltBZAVVnUepMsTvrSxhuy0sq4cUtn0RbOo9xSrLvs35xxF3EJYd86GdW1YQJ0P9DSpzOYpirgAAEwW77wDuNtKn8K4u6BkAlGBBMHy6dD+9RrnD2Y25DBZ1aNI3OtG0YEBFEINh/U9ztrRkx4psFNaN1gDoP0HX9hV45d5ybDobfhFlHwxoRpVVLGTA19KeRm/ESB6z+VRn9tMrC4li4rzpeuht7adusb0P4FZv+Mt0nKA2h3+W2pIoYbo6Nv0Oxq38r8TQojuEKoGS4uYSI+EqsbEyTruam6gtItFcnth3h+PuHF3BGbDXl8+WA+dVEMoaNc2kj1qJzVisCyeDcwWIa4PhcsFYddNWBGskQRRvD8eW4ItqMvqJI+XSiCYLHrl8Kzhk/wAdy47t7wum0VGMnJ9FJRjFbKby9hcQoK2cOxQKEBNpyxgHUsQJGug6ACqumMsYZz41rO2bRWBERIOhIAO2hnatnt8N4hekPjbaQYPhW9QdCR5iNYI+tZtznyVf8bPfuHEg/wDUVcxU9nXdNOu1Vveyad2kDOVuYbzvc8G+1ptIW2qKozE6mQdAAdBHSTRTmpMU9tGxF5roUjTOfITs0Dv3qNyDg1/iT4QlgsyQcvxAEGIGonrUvmsqJtrIbsYjLpMEE6zH0p5MVRV0UFOBqGIEkMdJ0YH0M/nTtotk+IBRpBgkx0167RRO3YJ9aKWuR8Re2ssQVmVIneOnvt6Utt9i5MS8Mq1q7czEA+hH9COk9qj8UQ5NTHWCTMzsBtv16n00o/x7k+9hIdrTImbKWuSNSPhMLqCZIihTY8QM0NAjQaR86bp2SjEE2rLMQBaLHsx0+hP6U/e4U/lPbRhliPU96IJg5MyI9jt8tqkKHeBAgjSdjHSf0p5ToOSHDYEv4e0iQDda8Oyrk+KZJkn4ekDU76V3e4eCloBgLtwsGBYBR21jyyN5O9GuKXJtWvDaGac0AToAI270O/4Y7uAzNK6w7fpEZaZZE42JXkGWMDdc5UGdugjUmQIEdZYVHt3pmRBH9/v9KPHCC3DM0a5hBy6iDoSPin6RQ3it+3cum4CxLEEiNz+Ik6anfQbzRVM63Z3g+K3rU+HcZQQQddCDIIIOhB1o1gOfMTaVVzBlWAoOkRtqP2rnl3g4xGGyfdo3iM3iuYgAKMsgyRqNI9aZvctscU2HFy0xC51YTDDKTEAEzIjahxH5k7/5WLmbO19CxkkEMNSDImG6dNasXLXOAwzRYxTMLmjB9DsYgPopk9DWb4q0UmRBVipB9Ka8eADOhmNjt37UOL8DqcemjfLvNIcC3dCOWWfvMhnppMEnfUT0rO7uHuWndUe1LErl+F4zSNtOx+dVOXVQcrAdDBjXXqI1qZw3iz2xIy6iNVEj2MaGjNtiwirND4Rh77W8gxy23IzG3dLFj3AuRkAIEawYJqfhORWZQ93Eo7a5rNq4sgax960qdNYjWdxVBwHMOVy7iZkGD33ifSiHBeOWbdws+aCNIOWNdNY7aVFSa8F5Yk/Jb+WEbCXr0vba2WCjzAsVkn8OiuOoiKudvjto7HXpO1UfDYfDXrANzw70BrhhgSCRJjzSDAAqOmAsLba7YN2ch8q3fETUFZMFhAkncfDTKTZGUEg7zfxh79g20Foq+UAlWBkz5jBVYkGPesx4hyrdsWldmV7jFs1tRJUDqDEHSJ6zoNqv/GDZRE8FldgFDZoIIEfg2I0A+dFcBxfC3QqwbFxYIJAZJEaA7sPQz+/OTToaONONtGZ8U4fetYeyzW2W0onN/idsxBgkqYyjXtVfN5jGhk6Ae5gVunGuDpiElcVbtEDzFkIQgGRJzDL01qoYn7Pccw8Sw+HvIdZt3gVeNJ1EA+oNUV+SMlH+1g77J7+THWtJzSnqJ6+lKivIHJmKvYgX2ZEGGvqGWTJK+YhSBHYH3pU/ZNpplH4hjTecxORR5R/tUD+Ly++ntXmBzM0Cnr+Bg7yewpXplVtDdi6TqDAJFTLOFzRmJX3pvDLk0Hzp9iVuLodgdaRsdCshFMNr29fWnyAZUDKO3+9MvhiCWb8XmB+e1NMzDaTH5/8Aqlqw3RbuXuM28OAtwkgdRqBUviXPvEXvsmCbxLYClSthWYSPhYsN5B96z1nYfEST06ijnLGMa3fsXDca1DrmdZnJPnEDcEdIoKCi7DKbmq9GuYPG4nE4WyRYurddQboYeFbkjzEl4J2BhQd4org+WiF+9ueaDomgBP8AiOp+godY+0W3ecph8Nir7d1QBSZ6szaD1NFLK467q3g4Vey/fXfqYtr9GoShGTtoCnKKpFV4n9mxS/4mGvQzbo2hnckFRt77d6LcI+zSwvmv/esRtJCjr3lvnpVrsWRaUSZOks0Ase5OmtBuZOb0w2Ha7ay33zZEVWBGf/EQfKB16/WjSQHOT0EcPwrDWgEW3ZUDULlX66609d4jbtjVgAOw0/IRWX8JbG37KPexXhktczhYXMQ8ico00Mb7DrQHF8vumK8a7eN7K+Zc1xnAEyIU6aDSnUkd8b8mm87cz4Kxa8LGTluggDIWBiNo6iRWPcS5VS4C+HYCRIB0VhuCDuk+untVq5gS9xC5atizde0gCQqFshOucsRGmiwembepWK4BfUtnQ28oXWBH8q5Y8p+unpXS7oaDSRnvELF2wqq6sQYggkrtqMw0qGjNow69tpHedj61e+LcNN214fikBRMqsERJOaZGutBsdyv4ao6FbhuW9QV8ydAQAYJ0nT6GpMWcG3YAt3RnBgEwSJ6HMTt+9K7iBoSYOaNBr7TXtzANJDXR4hme3sJjWI31EU0bfhlSSZiVJX1IzENuJnWOlLVGd6OuI8GITOfMCAdVMAd5mOtC7eHB0Kzp0IWrPf4mVGsMhtBdSMqh9Y8uoEdYkQKasYG1fIyZUKjLBk5j0YEEyI9KpGdFoSjVMEW8yLkDADfKwB17ht64TEulwuSQSIzDU6evaneI4QK5CzHQ9D6gn+tRbMDct19RVVOyjxqrQ01g4jPJlyxYEnrPXvpQZkiRvBjeRU8MstmE66Rv1qJkBPU+gpkyEojpxDvlVnYgwCCxjTbT0G1P8QsXLDlZJG4J2Yd9fofambVsgjTLqN6t44kBYFxltX2tEtbzkEW2ciRlnz66wfpXNgVoq4xushdP7mpLgyJBBOsVGwdjPeBb4WeWyiAATJiPhEVfOauN2cRatotoC4hVUdScpAEBCCAx+mlLJIpHI7oqSSqsY1+GexOp16HLpH+KubV1iQBm1MALOp9huY6Vcl4deGDdbtzwbIE3MoVnbX4R/IdhrHqaO8h4fBhbiWr2pdTbDt95AQAsQ2mYtm+DYRQaXgdZP8iHy1y9dKk3EtpmWJdT4oJ30DQB76+lS7nBrlps7HxFiNPJp6kAke81aTbgxM+37UH5jxJChB11Pt2/2rPP2zTidukdWcJauKQfDuqSNHM69AQ29WfhXG/CRbfhWxaGgCoABJ6KNDr/AGapnLlhHvIjbOwGo69NPerficqBR4eaYOYDKB11B1kGfyqkMkpR2SzY4RlSHMUVtsxtBrSgBmCFlnuSMxBPyr2ouIs4m7aZ7DSSRCrkzrDa6upVyYOjCvaNWTterMXwlsIhj29698GSfaTTN65CL6EfpXK434j1/pTULY4mEggnTr7jrUnEEST3+H5UOW+XuSdgK4e6convpXUdZLv4v7qf5TXF1pXKpiYJNRFWVjo0zXj3xJj0FGgWcOwB0UlepJifWtR4Dw3CeFae6niIgzHcHUQZA39qy1GknSfnpWj8J454SWrVgG5cA2UTB6b1LKnothrZqfCuL4TwZs3LS2l6AhAvupjL86H8U+0TC2tELXj0yDy/9zaH5A1m+N5exTtnOGKk/hUDT/7E1AxfDrtoBrlt0ExLAgT7n0pefoKxew3xHm5rj50tW0MzmI8Vx10a5IXX+UCvOH3XxmJtWi9pG/CXIXPGp03Zieg1ihNrg19oIs3SG28jQfyqZY+zt7zg4kG1bQZpDfekjZVAkrrqTvpoOy8k39ijjxj9Vs0Dh32Z2k1u3blzuo8qyd+5/So2N4Mv8aLWGVLXgot13Zc5YsSAgUnzA+UTpE99ovLvNtzB2zaxR8V0Gd0tnPfsITo1zWbmkTqSp7g6MYfit3HYoYvB4U2xlyHEXmMZAdclvQE/4iCBV1FeDI5SvZd+GYrEqMuJtoSNrlgko3vbY5rZ+ZHrUxuI2mYoHRmUSyBgSBtqBt86oPEcTbcm3isW95j/ANOyzIq6ZjJU66elDMDxmwUT+CteFbZyrypDXNAykliWI13066Uz6FUW2FONcGuFrxRCyFT+JTlM/DAaY9aqBbqDRTPfDGAAJYFYIZlI2zEkk6zpQu4YYqehIkVJ+zVj9Dt4WntQyfeFtXgSBGgHfXvVY4lwe6sspzoAY1+Abnymes+mtWQ2CRJ0WYzHaewPU+gojwrhdm8pQuS7BljRRqI06k/3FckLkUOjOIXIwbRywAzR3BkAb6TrHepVm61qC65kMZWf4gY103IB/StB4zyvat2SyXFR1VQWukZjlEeVtiT2jTpFZvxHhVwRckXQy5pXMxUD+afhjr7iu4+yMMafbEAzop7ErptO+hO9c2bFwFgo21IIGnTWYiucAG8Ofw5iPQGB06UTs2mZwqggnYTrqJ37Heh0ehjguNFZPDXU/eLlnb9//VOWbXQIG36a/lrVk4hg7hAJkr3JDa7brr9aF3FK+bXYyTt/uKdSsT4aQPUkGIgdjr+tei1bOr+X23Py6e/5UfwvBr+IAJARe5WNPQbn5RVm4Py1askNlzv/ADtv8hstc5pEuFlZ4LyXeuwwi3bP4mHmYei7n8hV/wCE8tWrEFVzMPxtq3y6L7CpuGE0XwuGBqUsjZygkVzj3A1vW2UgBjHm9j1+WlUlOQrr/wDKOsnSddDFa9xTDWrdo3brZEXfuSdgO7HaKCcvc3YcpcJWcrQAuxkEiSdCdNzpvVMak+hZSiltFawfD+L4K0LkrdQEKUbzMAdJnUDX+U6daIPwi7cTNecG6xJPZR0X5VcOIY92SS4VSfgUdPc/FqPbURQ00+WDSXInhmm24oGcC4GiXM1wpn0yZpjqO4Ezrr2FWTiXGAoIukZyhylQpgCBJn1+elR7PHbc5blpWiII6e3UVEfBJfZmtWWMyNiY9429qTpUmUe5XIDYvl6+bni2MVdRmjSdD8jpSq1W8MbZVroKWwQSxBgCesDSvKC30wOaXizBcRcyiCZppTA3mf0r3EMCZ7aEVHu9unX1q6IM6t3CPn+lOYt5AAqKraknQdK8a5RoBJvYgxC9o9hXFuuUQ+09/wBqtPJ/DwbpJ/lYAmPi6GKVvirHhHnJJHPCeVrhi5ctnLvl2JFaPgBbtWwQq2wILRpHuetcYdSAAxDEAAmIB+VSxy/dxdt0t5QrDKzNsAd4H4j9PescpuZuUI4xm/z7hLe95Sey6n8pqA/OFjGOttMJfxMGRlttoe+4/OrNwb7KMJZg3Abzdj5U/wC1d/mflVrRbVhcqhUXoqgD/wCopo44x2yE8ylpFVwSYvIWax4AAhA10MY28wWQukaZjRBbQI137jTU7x2qVjOI59Igdup9+1dYXAl9xlX9fYVClOX1H5OMbkZdzvwu9hLtrE4ZQijNLpbEAtoQ7SS8j+f9aBYDieJxFxBdxT5c4coGCoSCD8AKrJ7Hetv4xxjC4VCt5lgg/dxmZh/kGpHvA9ax3jL2HulsPZNm30UmfmBso9JNam3BVYMaWR7Rdbi2VRmAtmS8EE59RAPYfP1qoYI+CSyee3oHWdCw1BViJBHQ/rUW1cgaf7V3hmOw1npSueyqxUqC1zmIMIRGViCPEdwzLIiVhRBjST32oLeshZUGRqAdp9alnBDLm94/vpU3hvCiYyqGLW51iQT1gxHypeTYVBRAHBubrmHHgYoF7BI+Qn22p/jXMOGtufAzP1UHXKflq1SeK8KXKocAlg0xtoY+dC7HBESMu57fvT/LXZJ/jKTtPQKx3EcRiWzOzekmSPYdPlVw5SxC4fC3Qcxu3EChj0UklgPeoq2l7AetOkGleRvsosEY9A/E8JRxC+TWYHwz3y7T6ihmIwjWonNp+LpPv0+dH8tG+C4hFt3S2pywsiQSdDIPpQ5FL4lVw13EXItqfM2gzgBYIOpJ76+871JwnAWKWlKs4vX7aZhqqQZfNE9ANdNN6cxtgkEqQDB0IkEVWuFcwX8I4YEgdeqt/mXY+5g+tPCmQzOaWujXcTy6sfdsSRuTsfaNRrUWxw1s2TKc0xHr8qg8M52TFLAIS4dCJ+L0UnbX8OnzrQOV1srbkAhtmLiCT2B7TT/GmzKsrSAX/BXT4kI9Y/apWHskVcoqJicGkEmFjrtQlh9MZZvaM1+0nhJu4e2+v3TajpDaTHeRv61VOVuEObjj8LJr6EGVPr1HzNbBi8ElxGQ6qwj3FQ+F4e0lxrYUSkaxA12AaY07GlhKSY7cXHoEYbhhQAsSdIk7j5dBXl1KM4/KD5TPcdvn1oFjHKyVE+n7V05ycvsGEVWiLewKsZI170RwfMhwioHK+CDljKAxnaGzATO8gzUK3dzAHaeh3rjEYcOIYIwO6ugdT7g7e4IPrRpMMt6ZdcBx6zejJcEnodDSrOf/AIoszZL2CP8A9beJb/8A53CGA9mNKsr/ABXemLwi/JkvG+FXsO+S6uUkA6EEQfUVBF1gB1ojxriTYm6ztEnoBAA9KF3HI3Ar1F0ZWdvc2kU5lI9KZW6TUmxh8xEtE9/3rgWFeA8E8ZpZtB9av+A4ciKMq7bVG4JyndS2PDFtwdcyOCD9aNDhN9VM220HuPyrNk5N0bsXCKsHXuYkt3kS5OQ/EQdV6A/30q48M5/wlq0qeMGCiA2sn/NCjXvprWINjS5LtMsTM9D2g7V0l0ITro367GisNeSEs3LtG6nna04kX7YG+hj6k61Cu802ZhbiEnrm0rFrmNkgev8A6p1sZqNetI/xk3bYyz10jcrnHsLhlD3bq3HIkJbIc/kYHzNV7ivP2JvkpYHhL/h1eO5fZR7R71nNrHR1iplrH5gQDpIJHQ9tOtM8bSqGgLIm7krCN1kBJZjcY6kBvLP+K4dW/wBOn+KojGpOAwxvOEWJMySYVQNSzHooAMn0rzBcIvvcKZVIJGRkJyFTO7OBG3UVF43FW2aseZSdIZVTSGKW2wzHr0ExU/iHAMVatNcFkkL8RUhio/mygyffagWCtq5cF8pW2zga5mbZQPUsV17A0YQ5bfQ2TLT4x7LGl9bjKqv5TpOw/vprV44DhlW1aYWsxyspk6qVZhBHSsy4fgyiqgJY/mSfT36VoHA7N23CsC14jS2rEFR3usDA0/DvtJFCDSbOyxk0iDzZhBKkAAhCxA1AknQnoarKrFX3jfJbsouKrMY8yLcBIP8AhDCG+oPvVOfCqGKlyjDcXbbKR7kAj6xU5untUNikmquyKFrpTGlPtw25GZQHETKMGEd9DI+lRRcnegmmtFTsp2+lertXI0pyQaZMDQ3l+X6VEv8ADEaBtMz1FT47149vTSuZyAF/ki8Fa7ZBhdyuw9x+1WLkTiWMvv8Aw1z/AJaAXGY6wFOw7yY0PY1OtcSYWfDB8pMketG+G4Xw7S3RGZhM+usbdKrCcujLlxx7fYf4XinzEW8Rn01VwCvyK6in+PY9sqq4ylgwImQSRAM9qqXj+CwMCWWdNd/XoafHHPEQKV8yggMSSRrJPzGlU52qIvHsP4XFDQZgBAEmpdpFjQkEkkz116/lVU/jCAfY1H4bxu4ttSNQAAVJnbqOq/I1ONDyiywXcIUzNpBIGn9+pobfE04nEGujbTUwDpH8xJ6aUwbk0aV6CrojvpSV6dyT61Is8MdtkY/6TVUhHIl8Mtzr6ilUvD4N0jMpAkDWlXPLGOmTUHLaPna9w0Zj60l4ch6VLYyYG1drb6CrkCL/AMLToKTcH7H60RRIp3Loa6zqI3C+J4jCtNt2X0nyn3GxrU+XvtBt3bLFlPjIpPhLvcI/k9z06VmmUVwqFGDIcrAyCNxRTOoGXeKG7duF1ys7sxERlJMkR0iucSIXXWNRXvFczXGumCWMn0NOXtQD2H60WcCP4ojXr+lOjEEwTT+P5fKWluEz4moI0gAxH9aHjAt/MYqfJDrHJ9E1ccal2sRJ0rjgPJ2Jxdzw7Cs5HxHZF9WY6L+vYGtb5c+wy3aAOJvNdc7hZCL6Abk+p+lG0BxaKxyZcEXJOrZV/wBIlj+eX6VdrnF7dpcztEAmPQAmrBa+z7CW1izaCNGjyS2vck9ahXeXroUqbauoneD+vpWDPBylfg3fj5IqNAfgHMhxhLWwRbHUiCSdgP6n1rjFcltiL9y4Lii5cChBEKqovwtGpJaTm9u1F+D4M5JS2Qv+FYUe0Cp4EHXQjX1rOpNO60XlvS7AnDOXHtObdhGN0aPfYQFncWwdhH4tz0irvwngVrDjyCWO7HUn59NakYG9mRSdyKkqa9LHFLZgy5pS+vX/AEUUP4pwGziBF1AT0YaMPZhrRGvDVWk+zOm10Zzxj7O7iAmy/iJvlbRh7HZvyqm5BV3525wzZsPYby7XHB37op7dz8u9UljWDKop1E9bBzcbkckxXoHallpA1MqO2rnQ04FnamtDXqkqa448uNB0+dW/l3iPiWAqjO1uFZNNR0M+oj6VV8obf60TUPhEV7UZjvpIIGkEdqrCSXZDNFyWg3j7lvzZkK6AebYz2Ydaa4Jwa296d1IJOuwAOsj10qDd+0VcpV8OWncBhlPTqJFQOBcefI2XyTK5RtEyNetNaRnUZPQRxBAJAqG2QCBmZpnIkCPVnYRbH1PpTZvyaP8AK3CvHuSw+7SC3qei/wBT/vU4/b6mif1jbHcDyY9+wrXXAnVbIB8KOhafNcbrLz6AVHxvDLln40IGwI1X6j+taEKTCdDrWtY1FaMHyszNcdftMr2CJB8yMTluDtI+E9m71d+C8eTFJmWVZdHtto6HsR1HZhoelcY/le0+q/dt6bf9u30qvYvgV6ywuLIK/DcTWB2Zeqnqp0+etc4nWpFk4zbJQQSIIJI3ilUHg3MS328K5CXl1Kz5XH8yE7/5TqPzpVllC3stDN8aqj5+UafT9KftilSr0DIPAU6RSpUAnhFcxSpVxxFvqNdOhqEo+7+VKlXADHGB/wDg4b50KwVsEagbdqVKpT6NeDpn0lypg0TB2AiKgKAkKoAJjfQb0YC0qVOjNLs9iuLg8p9jSpVwpnPIfELjYlla45XXyliR9CYq6cZtjymBMjWKVKpZv0L4/wB0EbA8o9qcApUqrHpEX2z2hnMjkYS+QSCLbQRoRpSpUz6Z0e0Y8qjt0FIrSpV5L7Pe8I6QV1lHb+4pUq4U4Kino0Fe0qISxcvYVGtyUUmTqVBpriyANECB+9e0qd9EF+xXHQZjoNu1ScCgk6ClSpSkh7KK0flBAMKkAa5p9daVKr4P3Mv5P9NBuKUUqVbjzRRXkUqVcEz/AO0ayqXLLqoVs05gIbcdRrSpUqyT/Y2w/VH/2Q=="/>
          <p:cNvSpPr>
            <a:spLocks noChangeAspect="1" noChangeArrowheads="1"/>
          </p:cNvSpPr>
          <p:nvPr/>
        </p:nvSpPr>
        <p:spPr bwMode="auto">
          <a:xfrm>
            <a:off x="63500" y="-747713"/>
            <a:ext cx="28194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SERUUExQVFRUVFxgXFxgYFhwbGBccHBoaGBwZHBgaGyYeGBwlGhwXHy8gIycpLCwsGB8xNTAqNSYsLCkBCQoKDgwOGg8PGiwkHx8pKSwsLCopKSksLCwpKSksKSksKSwsKSwsKSwsLCwsLCkpKSwsLCwsKSwpKSkpKTUpKf/AABEIAKIBKAMBIgACEQEDEQH/xAAcAAABBQEBAQAAAAAAAAAAAAAFAAMEBgcCAQj/xABAEAACAQIEBAQDBgQEBgIDAAABAhEAAwQSITEFBkFREyJhcTKBkQcjQqGx0RRSwfBicoLhFTNDkrLxFqIkU5P/xAAZAQADAQEBAAAAAAAAAAAAAAABAgMEAAX/xAAnEQACAgICAgICAQUAAAAAAAAAAQIRAyESMUFREyIEMmEzQlKBwf/aAAwDAQACEQMRAD8A64taPhtl0bKYIA0MadKpFjil+ARdOoB1VT/Sr/iLozZCdSuYDuBoSPy+tZ54OXTszD6MRUJNrovBJumTbfG746of9MfoalJzFdG6KfZo/VaFKK7JgVPmyvBBq3zORvbYe2U/1FS7XNS9c490P9JqqphQxJK77SfT301pwYeBo7D5/vR5C8C52eZbZ/6ij3BH6ip1jjyHa5bP+paz/IYlbh6bwR8xpFTLDZiJA+oP/qg50FYzRF4nnOYnMTudCfqPlUy1xI9z/fvWaDIokqNOyid69GKggLmUnuWH0g0Pk/g74/5NVwuIDsAIJJ/wjp3in0AMkbLodBAJ2JPTr9azG3ecR944OuztH51LTi91CB4rzppofmdO9d8iO+Jmn27S5QSfT4dCY1jtXoC1n2H5qvkBRcVhuAUEa+xFEMPzRe6rbPTdl/em+WPkT45F0gf2P9q8vXCsQjNP8oBoDhOZz+K0YH8rg/kQKuuHwYIB11ANUjOMuhJRcewRaS84BGS2D1IzN9OlerwksPvXZvQQF/ICrAuFFenDCnr2JfoDYbhltCYHyMED20qYo9voP2qS1hR1FcZ1HUUyoU4A/uB+1JrRI2/IV2MWorr+NFGziBhcWHbKBE9wIqf4B9PoKGcO/wCYPn+hozNcjmRWcDcj6CmLvE7a7so/7aGcatBmM6iBpQL/AIPbJnIPkSKxz/K4yao0w/H5K7LK3NFgGM6E9gQf0BqLc50sjYz7KT/Sqnb4GPFGViI11g7An3r2zwAdbzn2RR+pNGGeU9nSxQiy7cN40MRJUEBTGqgb6+tFLbf3/YoDy3ghbtsFLGWmWido6AUbQ1Xfkk68EtDTlR0anPGAGpinTFaHKVMjFpMZh9adzU4p7XJNclq5LUthOs1KuAdaVMA+bP8AigtnCHJeCoGTO6/GGjT3GmntQziHkxt1Ts0N841+utGeOcz2cTaYIl03BlyIRGU6+bN/qP0HaqrxLEP4lu5cnMV1kamCR+hqUfutoq1wegwtLEXcq+p0E1GS/cO1tvpArs2nMMRtOw0HyqHGjRys6D6eaT2E/trv3rtbYIJgjp3rsYTbX4tBv1n8tKm2cKwkRoY/CI+ddYVsGak99gNvp61MwrBSAdhpvqP9vevEsFbxDAhYGw2ntRK3g5zGJ6j30/rSyaoaO2dLYUjdd+v6V6uGObYMI0jcdtv6UvA10UjeZHU99elT7doKfhza6yekdoqFlaIwQEiZGnQxH1Gnqaji1BaBqN4k6HrP5UcxIWBppHcQPy7VExCqYyEdCYp0xHVkOzhzPYbggbHtNEMNiCCA2zH5jpPsa6wNsMdCJnXrAAnb+tJ8gbLIJ0G4kj26UHvs66DlldD7GtOwj+Vf8o/QVkSDKpyuNjoT6GtWwj+Rf8q/oKp+PGrIZndE83BSDisj5754xVvHNZslwllSxCjKX8okgnMGKhs0ZRMRWict3nbDIblzxCRObSSDtMaTWy/Bm4urCV2oVxKls1R7zgR66D8z/SmFAXEOIPbv2baxFzeRqNYolil29v6066LuQJGxI2pvHOBqTAC6k9NTrNKMjzhf/MHsaMmgHAMWlx8yOriDqrBh9RR4mmQH2AeIaufl+lQGTeiOLXzH5fpURl0rx8iubPQxv6oG4dPvGPZW/wDFq6tW6csp5rn+RvzKj+tdWlrRh6I5XsL8LWEHuanqahYPRBUlTWsgSA1JiCNdaaDV7NEBFexrppU+wxjemAKdWiAezV5NcA17NEB0p1pV4p1FeUyAfPfFLY8GdVXMhYgbA6Tptvv61XuOvHhG2q5hp5RmiV7aiTrM/wBJovdxVxrVxir5csPpGkzrPrFCuF8UO5MKOk6/71DHaNmavBGwnEDABkEaH++lShxRR19tYo9icHbxKqzB/JuynL5TqYkHNHanMJwO0FGRFfuzAFm71znH0TWOXsBJjZWBmnadep707hGuM+VG6TqxX5Awf22oxxvgNi1auXMx8qEqFOXzRoDE/iqn8H4my3lLOQNPlr2g9J/3opKa0duElbLfw1S4JfOCCd/09Y1qfhrEmfMI6d/rtVU4Lxhf47LfdvBe6yt54KgsQrSOgMTptWrX+WLFtST4p2CzfbU7GR017dKnJKPYybfRUbtxiyhDG8ZtQ5HxZWIho2IFc33uJ8QBjsNSB86lYXlu+FsW38BkS81w5HIY2/NpO40J2+dW+zyzhHAPggyOrufSNWqS4lJJ+zP8HjMzBVDZmPU/qSNPrXCt5mUCSSVIiQCp11mI3qPx3ilscS8HDIqWbdxUY20Jc9HJbUwDm7fDT/C+OW14het4m2HsFiisVkI5grmdRJB1GveYrRx8ohaa32PNeyhoEGDmyjU6U3buFCGIh4U6kGQRHTTbQ9opcyYtDjPDw9pRbtFA4RBq8yZbeI0HeCaJ8Ey2ryfxVrxLV6AC9j/lPpAJImDJntoe9Gl5ArS/kinjBAyqs+ViesAROvzEVs+Du/dp/kX/AMRXz/hsLjbmIu2/D8JrhLKzKFFtVaJVQIIyntrpvNa3yzx1jZyX4FyzlQvsl6FnPbkAkRMiNCO0UyrwLTrYI5x4bcOLzgpL5mQzDQoWPYzR3lnHrhsNnvEAu0Qo3MTt7fpVJ5w5p8W9aeywVFGUEkZ3zAtmCzIXQDXuaAYrnZ2sraPmCMWLT5oyxlHQyddaRR3aNPyJwUGblh+NWrjMoOUrr5vLIjMSpJ1AGpqn8Z54Q3kNh/Et2282X4W3GpP5ewrOeG8Va+viXn81pMoj/qhtADH8oj3G9EuAult2OWWuJmAmcpUnK3bofL6j2qjejNxT6ZdMbz4ue0FDAeZmVlh9JCrJOUeYd+1V7mbm84+zdFvPaTwhbe20fGHLTpuCMutRuNE3UQo0MPORpDyNBIPlIPm9h60P43xG4MIjWWFtSreMAADd/B8ZEwF0ifzpYt1bGcVdIOfYdjF8a/bDa5A2XroQD9Jj6Vr7NofnWH/Zriks2rpt+YlY8qQ6lxopf0g6z0o3wHHW8Hi/FLm1hryC2ysxYC4dVcyTGoaW/wARmhHIr4hlidcjQmaWI9aaGHMU3hbwdiV1En9e/tVO5sx/iXQ2HxJY20BC2bsqGDyQwUwSwj4uhrI4cpFVLSRZMkG57L/5j9q6QaCqfgvtJDX2tYmyLMkeYMSBlzGGBE69xRHiPNqC0WwzW77DUqGOg9YEg7/SqwjxVE5Pky6Yf4R7U6DQ3GcQ8K1mChngZVzASffsO9AeX/tFt4jEfw5TI8lVIbMrESY2BGxg1ovwJWrLoDXs0yrV2Gois7Fdg00GroGuFHQa9mqrzVzzbwbBAue4RJBMBRvqepPYV1ytzsuLORlCXIzCDII+ex/WjaDT7LUh1HvXleIdR7ilTIUxnH2s9t0LGGWN9tNPzqs8vfZ6MTLPea2MxBCgEmOup8s9q8s8yxhfEbVkAVu5bYfXerDynxKbQYjRvMY6eh7j86k7RoTtUO8xcCXB4eVugjRApBkyOkbmAZ20qrpxa5atQhAU7n8R+favObuONiH8pm2phAf/AC+f6RU7kvls4kG448ogCRM+w61NpRVsdSc3SI3AeNjxIcFw2neNd/buKLYLg+Dt3GLI0szEHIW0kgZMsZQB07zrtVpt8n2LbBxmDLqCIEfQUzh7th7htByWOy6LJ9HymPoal8l/qXWOv2AD8s276wyljJhrdpg8bKWjNJjfWDFXXh/iXERWQpGUA37eQSq6MFYlivTXr3oVxLl8MAubDlume6cRtoZTIEJ9TB096qfNHEcRhryWGvAW4BDABBcXXQsijTNAgjSmi+T4t7JZFX2XRM4jfu2LjxmYW2ILi2WssdSALucxIOgHtG9c2efbtkELh2jMWAzzBOpElNfSNqZxWIxV3DMLmIYXFVPuczgaCcpgwZ1jcaVS34zeIgLp/l7VVQJc36CmH54a1duslu2FuPmKsAYOvWATud6l4b7Sby+S0LShyfIqwpLHUQDGpJnvQW3wfxrLMyE3GkLl0IbfUTDSIGtDrOEKvaBsMGtz4kkjOcxK6keXSB6608a8HSk/KJ/EONXEdkuhFdX83kUNmE6EqNY2Fdtz3iiR9+QUUwdBPof5jr1rnEcTGJOKZksKzlTmaSwMBZQ76ka6da9wmEUodEDZCk5QTqMpMd46+s0JKPkT5GRMJzZfRiQ85mzkEAydz6/KYq1cP+1HzfeWVVs+Y3EQO3TbOQUAgQATtQzGE3cOEe4t0WVlQEClYWPiUSY9aFfw8YM6XZzCT4cIDMQXjUwe/wAqKp9A5WXy39odjyDNmRJEG3lYgmZ7AzpIPU0rXFMFfYPbwpD5ic6kZJmQSkebbQTA1qjXuWWy2GtFrvi2w7eXL4Z10zEwRodaCo5B6gj+x67VziMpeDcuK8IW7dUsYIVWMuAusKNoHcydydhTycsKcgsXbaa65vNO4Chh1BjTsD2rHsJzdiUQ2xeZkYQVYZp67kEj61Kt823lgAldiCsAzETrOu43ocXYdf7NJscqNZcI5D5MolSFBgk6SdJ0En86f4hwzDnwzfJVDtbkRlOnhiNl39ZYzVO4ZzvbBAa5diZbxADPvk0jeNKJcE4jZW+5uYhcQHSFObKEkjZYEHbSBUZqT7LxSXXZOfnWycZcw9wW7VlvI1yAvlCMTIA85iFXrNUnjfFlvC0tnPkQGWeMzMTAJjQHLGg0GZqtfHW4eoyW8ELl38d267A7TmXw22p3DfZ/aYfxJtu63EDLbRoUkgEmEOYxrCzqapFxT0TlGdbeiDyhzU4wmIwSXQt64pGHLTuwg2w34SRME6AmpvCOD/w2HVSJbXxFBBXXU5pHoP8AtFErK2cpXCJZwpSBN5MrMScpUnV8xO81Pvct3Bh2s37ltbjzma2yvALSYXMGJA0GnSnk1XRKCafYPw/Ckc2cQSM1zMVC7AFSoZp1nTbtMzRUcOL6JlALgsVWOgWcwGbX9qYvWLVq3aDXSttQqKzJC3MoiJJ26mKA43ixxRZcMBDHL2mPKWMahVBnvqKCSDJty5BTj/OlnEXUtIrkqzZdNGPQiNVOnzkUL4a1rBY2xee3lJVzl1zjOTF099Jgabk9qiWOW3w2Lw3iZWBdTmWSvk3EkaHcxQbjHEzdvPc3Lscs9BMAfSKEUm7Q0pSUeLRu/DOL276Z7TBgDB7qd4IO2lTQ9UL7NGypdU7+U7R3Bq7h6oSJAak99V1Zgo9SAPzIqNcvhVLEwFBJPYDU/lWFc582nG4hmEi2gC2xP4d5PqTqa4FF45ruWLuMLobN0hV1zyM0wRIkbUU4BwW1/Epf8QC4ykhAwE5YG3Xfb96zfgVthZVsyjxMSlrUfhy+YyCCBqJprj/HjdvsyQltTltBZAVVnUepMsTvrSxhuy0sq4cUtn0RbOo9xSrLvs35xxF3EJYd86GdW1YQJ0P9DSpzOYpirgAAEwW77wDuNtKn8K4u6BkAlGBBMHy6dD+9RrnD2Y25DBZ1aNI3OtG0YEBFEINh/U9ztrRkx4psFNaN1gDoP0HX9hV45d5ybDobfhFlHwxoRpVVLGTA19KeRm/ESB6z+VRn9tMrC4li4rzpeuht7adusb0P4FZv+Mt0nKA2h3+W2pIoYbo6Nv0Oxq38r8TQojuEKoGS4uYSI+EqsbEyTruam6gtItFcnth3h+PuHF3BGbDXl8+WA+dVEMoaNc2kj1qJzVisCyeDcwWIa4PhcsFYddNWBGskQRRvD8eW4ItqMvqJI+XSiCYLHrl8Kzhk/wAdy47t7wum0VGMnJ9FJRjFbKby9hcQoK2cOxQKEBNpyxgHUsQJGug6ACqumMsYZz41rO2bRWBERIOhIAO2hnatnt8N4hekPjbaQYPhW9QdCR5iNYI+tZtznyVf8bPfuHEg/wDUVcxU9nXdNOu1Vveyad2kDOVuYbzvc8G+1ptIW2qKozE6mQdAAdBHSTRTmpMU9tGxF5roUjTOfITs0Dv3qNyDg1/iT4QlgsyQcvxAEGIGonrUvmsqJtrIbsYjLpMEE6zH0p5MVRV0UFOBqGIEkMdJ0YH0M/nTtotk+IBRpBgkx0167RRO3YJ9aKWuR8Re2ssQVmVIneOnvt6Utt9i5MS8Mq1q7czEA+hH9COk9qj8UQ5NTHWCTMzsBtv16n00o/x7k+9hIdrTImbKWuSNSPhMLqCZIihTY8QM0NAjQaR86bp2SjEE2rLMQBaLHsx0+hP6U/e4U/lPbRhliPU96IJg5MyI9jt8tqkKHeBAgjSdjHSf0p5ToOSHDYEv4e0iQDda8Oyrk+KZJkn4ekDU76V3e4eCloBgLtwsGBYBR21jyyN5O9GuKXJtWvDaGac0AToAI270O/4Y7uAzNK6w7fpEZaZZE42JXkGWMDdc5UGdugjUmQIEdZYVHt3pmRBH9/v9KPHCC3DM0a5hBy6iDoSPin6RQ3it+3cum4CxLEEiNz+Ik6anfQbzRVM63Z3g+K3rU+HcZQQQddCDIIIOhB1o1gOfMTaVVzBlWAoOkRtqP2rnl3g4xGGyfdo3iM3iuYgAKMsgyRqNI9aZvctscU2HFy0xC51YTDDKTEAEzIjahxH5k7/5WLmbO19CxkkEMNSDImG6dNasXLXOAwzRYxTMLmjB9DsYgPopk9DWb4q0UmRBVipB9Ka8eADOhmNjt37UOL8DqcemjfLvNIcC3dCOWWfvMhnppMEnfUT0rO7uHuWndUe1LErl+F4zSNtOx+dVOXVQcrAdDBjXXqI1qZw3iz2xIy6iNVEj2MaGjNtiwirND4Rh77W8gxy23IzG3dLFj3AuRkAIEawYJqfhORWZQ93Eo7a5rNq4sgax960qdNYjWdxVBwHMOVy7iZkGD33ifSiHBeOWbdws+aCNIOWNdNY7aVFSa8F5Yk/Jb+WEbCXr0vba2WCjzAsVkn8OiuOoiKudvjto7HXpO1UfDYfDXrANzw70BrhhgSCRJjzSDAAqOmAsLba7YN2ch8q3fETUFZMFhAkncfDTKTZGUEg7zfxh79g20Foq+UAlWBkz5jBVYkGPesx4hyrdsWldmV7jFs1tRJUDqDEHSJ6zoNqv/GDZRE8FldgFDZoIIEfg2I0A+dFcBxfC3QqwbFxYIJAZJEaA7sPQz+/OTToaONONtGZ8U4fetYeyzW2W0onN/idsxBgkqYyjXtVfN5jGhk6Ae5gVunGuDpiElcVbtEDzFkIQgGRJzDL01qoYn7Pccw8Sw+HvIdZt3gVeNJ1EA+oNUV+SMlH+1g77J7+THWtJzSnqJ6+lKivIHJmKvYgX2ZEGGvqGWTJK+YhSBHYH3pU/ZNpplH4hjTecxORR5R/tUD+Ly++ntXmBzM0Cnr+Bg7yewpXplVtDdi6TqDAJFTLOFzRmJX3pvDLk0Hzp9iVuLodgdaRsdCshFMNr29fWnyAZUDKO3+9MvhiCWb8XmB+e1NMzDaTH5/8Aqlqw3RbuXuM28OAtwkgdRqBUviXPvEXvsmCbxLYClSthWYSPhYsN5B96z1nYfEST06ijnLGMa3fsXDca1DrmdZnJPnEDcEdIoKCi7DKbmq9GuYPG4nE4WyRYurddQboYeFbkjzEl4J2BhQd4org+WiF+9ueaDomgBP8AiOp+godY+0W3ecph8Nir7d1QBSZ6szaD1NFLK467q3g4Vey/fXfqYtr9GoShGTtoCnKKpFV4n9mxS/4mGvQzbo2hnckFRt77d6LcI+zSwvmv/esRtJCjr3lvnpVrsWRaUSZOks0Ase5OmtBuZOb0w2Ha7ay33zZEVWBGf/EQfKB16/WjSQHOT0EcPwrDWgEW3ZUDULlX66609d4jbtjVgAOw0/IRWX8JbG37KPexXhktczhYXMQ8ico00Mb7DrQHF8vumK8a7eN7K+Zc1xnAEyIU6aDSnUkd8b8mm87cz4Kxa8LGTluggDIWBiNo6iRWPcS5VS4C+HYCRIB0VhuCDuk+untVq5gS9xC5atizde0gCQqFshOucsRGmiwembepWK4BfUtnQ28oXWBH8q5Y8p+unpXS7oaDSRnvELF2wqq6sQYggkrtqMw0qGjNow69tpHedj61e+LcNN214fikBRMqsERJOaZGutBsdyv4ao6FbhuW9QV8ydAQAYJ0nT6GpMWcG3YAt3RnBgEwSJ6HMTt+9K7iBoSYOaNBr7TXtzANJDXR4hme3sJjWI31EU0bfhlSSZiVJX1IzENuJnWOlLVGd6OuI8GITOfMCAdVMAd5mOtC7eHB0Kzp0IWrPf4mVGsMhtBdSMqh9Y8uoEdYkQKasYG1fIyZUKjLBk5j0YEEyI9KpGdFoSjVMEW8yLkDADfKwB17ht64TEulwuSQSIzDU6evaneI4QK5CzHQ9D6gn+tRbMDct19RVVOyjxqrQ01g4jPJlyxYEnrPXvpQZkiRvBjeRU8MstmE66Rv1qJkBPU+gpkyEojpxDvlVnYgwCCxjTbT0G1P8QsXLDlZJG4J2Yd9fofambVsgjTLqN6t44kBYFxltX2tEtbzkEW2ciRlnz66wfpXNgVoq4xushdP7mpLgyJBBOsVGwdjPeBb4WeWyiAATJiPhEVfOauN2cRatotoC4hVUdScpAEBCCAx+mlLJIpHI7oqSSqsY1+GexOp16HLpH+KubV1iQBm1MALOp9huY6Vcl4deGDdbtzwbIE3MoVnbX4R/IdhrHqaO8h4fBhbiWr2pdTbDt95AQAsQ2mYtm+DYRQaXgdZP8iHy1y9dKk3EtpmWJdT4oJ30DQB76+lS7nBrlps7HxFiNPJp6kAke81aTbgxM+37UH5jxJChB11Pt2/2rPP2zTidukdWcJauKQfDuqSNHM69AQ29WfhXG/CRbfhWxaGgCoABJ6KNDr/AGapnLlhHvIjbOwGo69NPerficqBR4eaYOYDKB11B1kGfyqkMkpR2SzY4RlSHMUVtsxtBrSgBmCFlnuSMxBPyr2ouIs4m7aZ7DSSRCrkzrDa6upVyYOjCvaNWTterMXwlsIhj29698GSfaTTN65CL6EfpXK434j1/pTULY4mEggnTr7jrUnEEST3+H5UOW+XuSdgK4e6convpXUdZLv4v7qf5TXF1pXKpiYJNRFWVjo0zXj3xJj0FGgWcOwB0UlepJifWtR4Dw3CeFae6niIgzHcHUQZA39qy1GknSfnpWj8J454SWrVgG5cA2UTB6b1LKnothrZqfCuL4TwZs3LS2l6AhAvupjL86H8U+0TC2tELXj0yDy/9zaH5A1m+N5exTtnOGKk/hUDT/7E1AxfDrtoBrlt0ExLAgT7n0pefoKxew3xHm5rj50tW0MzmI8Vx10a5IXX+UCvOH3XxmJtWi9pG/CXIXPGp03Zieg1ihNrg19oIs3SG28jQfyqZY+zt7zg4kG1bQZpDfekjZVAkrrqTvpoOy8k39ijjxj9Vs0Dh32Z2k1u3blzuo8qyd+5/So2N4Mv8aLWGVLXgot13Zc5YsSAgUnzA+UTpE99ovLvNtzB2zaxR8V0Gd0tnPfsITo1zWbmkTqSp7g6MYfit3HYoYvB4U2xlyHEXmMZAdclvQE/4iCBV1FeDI5SvZd+GYrEqMuJtoSNrlgko3vbY5rZ+ZHrUxuI2mYoHRmUSyBgSBtqBt86oPEcTbcm3isW95j/ANOyzIq6ZjJU66elDMDxmwUT+CteFbZyrypDXNAykliWI13066Uz6FUW2FONcGuFrxRCyFT+JTlM/DAaY9aqBbqDRTPfDGAAJYFYIZlI2zEkk6zpQu4YYqehIkVJ+zVj9Dt4WntQyfeFtXgSBGgHfXvVY4lwe6sspzoAY1+Abnymes+mtWQ2CRJ0WYzHaewPU+gojwrhdm8pQuS7BljRRqI06k/3FckLkUOjOIXIwbRywAzR3BkAb6TrHepVm61qC65kMZWf4gY103IB/StB4zyvat2SyXFR1VQWukZjlEeVtiT2jTpFZvxHhVwRckXQy5pXMxUD+afhjr7iu4+yMMafbEAzop7ErptO+hO9c2bFwFgo21IIGnTWYiucAG8Ofw5iPQGB06UTs2mZwqggnYTrqJ37Heh0ehjguNFZPDXU/eLlnb9//VOWbXQIG36a/lrVk4hg7hAJkr3JDa7brr9aF3FK+bXYyTt/uKdSsT4aQPUkGIgdjr+tei1bOr+X23Py6e/5UfwvBr+IAJARe5WNPQbn5RVm4Py1askNlzv/ADtv8hstc5pEuFlZ4LyXeuwwi3bP4mHmYei7n8hV/wCE8tWrEFVzMPxtq3y6L7CpuGE0XwuGBqUsjZygkVzj3A1vW2UgBjHm9j1+WlUlOQrr/wDKOsnSddDFa9xTDWrdo3brZEXfuSdgO7HaKCcvc3YcpcJWcrQAuxkEiSdCdNzpvVMak+hZSiltFawfD+L4K0LkrdQEKUbzMAdJnUDX+U6daIPwi7cTNecG6xJPZR0X5VcOIY92SS4VSfgUdPc/FqPbURQ00+WDSXInhmm24oGcC4GiXM1wpn0yZpjqO4Ezrr2FWTiXGAoIukZyhylQpgCBJn1+elR7PHbc5blpWiII6e3UVEfBJfZmtWWMyNiY9429qTpUmUe5XIDYvl6+bni2MVdRmjSdD8jpSq1W8MbZVroKWwQSxBgCesDSvKC30wOaXizBcRcyiCZppTA3mf0r3EMCZ7aEVHu9unX1q6IM6t3CPn+lOYt5AAqKraknQdK8a5RoBJvYgxC9o9hXFuuUQ+09/wBqtPJ/DwbpJ/lYAmPi6GKVvirHhHnJJHPCeVrhi5ctnLvl2JFaPgBbtWwQq2wILRpHuetcYdSAAxDEAAmIB+VSxy/dxdt0t5QrDKzNsAd4H4j9PescpuZuUI4xm/z7hLe95Sey6n8pqA/OFjGOttMJfxMGRlttoe+4/OrNwb7KMJZg3Abzdj5U/wC1d/mflVrRbVhcqhUXoqgD/wCopo44x2yE8ylpFVwSYvIWax4AAhA10MY28wWQukaZjRBbQI137jTU7x2qVjOI59Igdup9+1dYXAl9xlX9fYVClOX1H5OMbkZdzvwu9hLtrE4ZQijNLpbEAtoQ7SS8j+f9aBYDieJxFxBdxT5c4coGCoSCD8AKrJ7Hetv4xxjC4VCt5lgg/dxmZh/kGpHvA9ax3jL2HulsPZNm30UmfmBso9JNam3BVYMaWR7Rdbi2VRmAtmS8EE59RAPYfP1qoYI+CSyee3oHWdCw1BViJBHQ/rUW1cgaf7V3hmOw1npSueyqxUqC1zmIMIRGViCPEdwzLIiVhRBjST32oLeshZUGRqAdp9alnBDLm94/vpU3hvCiYyqGLW51iQT1gxHypeTYVBRAHBubrmHHgYoF7BI+Qn22p/jXMOGtufAzP1UHXKflq1SeK8KXKocAlg0xtoY+dC7HBESMu57fvT/LXZJ/jKTtPQKx3EcRiWzOzekmSPYdPlVw5SxC4fC3Qcxu3EChj0UklgPeoq2l7AetOkGleRvsosEY9A/E8JRxC+TWYHwz3y7T6ihmIwjWonNp+LpPv0+dH8tG+C4hFt3S2pywsiQSdDIPpQ5FL4lVw13EXItqfM2gzgBYIOpJ76+871JwnAWKWlKs4vX7aZhqqQZfNE9ANdNN6cxtgkEqQDB0IkEVWuFcwX8I4YEgdeqt/mXY+5g+tPCmQzOaWujXcTy6sfdsSRuTsfaNRrUWxw1s2TKc0xHr8qg8M52TFLAIS4dCJ+L0UnbX8OnzrQOV1srbkAhtmLiCT2B7TT/GmzKsrSAX/BXT4kI9Y/apWHskVcoqJicGkEmFjrtQlh9MZZvaM1+0nhJu4e2+v3TajpDaTHeRv61VOVuEObjj8LJr6EGVPr1HzNbBi8ElxGQ6qwj3FQ+F4e0lxrYUSkaxA12AaY07GlhKSY7cXHoEYbhhQAsSdIk7j5dBXl1KM4/KD5TPcdvn1oFjHKyVE+n7V05ycvsGEVWiLewKsZI170RwfMhwioHK+CDljKAxnaGzATO8gzUK3dzAHaeh3rjEYcOIYIwO6ugdT7g7e4IPrRpMMt6ZdcBx6zejJcEnodDSrOf/AIoszZL2CP8A9beJb/8A53CGA9mNKsr/ABXemLwi/JkvG+FXsO+S6uUkA6EEQfUVBF1gB1ojxriTYm6ztEnoBAA9KF3HI3Ar1F0ZWdvc2kU5lI9KZW6TUmxh8xEtE9/3rgWFeA8E8ZpZtB9av+A4ciKMq7bVG4JyndS2PDFtwdcyOCD9aNDhN9VM220HuPyrNk5N0bsXCKsHXuYkt3kS5OQ/EQdV6A/30q48M5/wlq0qeMGCiA2sn/NCjXvprWINjS5LtMsTM9D2g7V0l0ITro367GisNeSEs3LtG6nna04kX7YG+hj6k61Cu802ZhbiEnrm0rFrmNkgev8A6p1sZqNetI/xk3bYyz10jcrnHsLhlD3bq3HIkJbIc/kYHzNV7ivP2JvkpYHhL/h1eO5fZR7R71nNrHR1iplrH5gQDpIJHQ9tOtM8bSqGgLIm7krCN1kBJZjcY6kBvLP+K4dW/wBOn+KojGpOAwxvOEWJMySYVQNSzHooAMn0rzBcIvvcKZVIJGRkJyFTO7OBG3UVF43FW2aseZSdIZVTSGKW2wzHr0ExU/iHAMVatNcFkkL8RUhio/mygyffagWCtq5cF8pW2zga5mbZQPUsV17A0YQ5bfQ2TLT4x7LGl9bjKqv5TpOw/vprV44DhlW1aYWsxyspk6qVZhBHSsy4fgyiqgJY/mSfT36VoHA7N23CsC14jS2rEFR3usDA0/DvtJFCDSbOyxk0iDzZhBKkAAhCxA1AknQnoarKrFX3jfJbsouKrMY8yLcBIP8AhDCG+oPvVOfCqGKlyjDcXbbKR7kAj6xU5untUNikmquyKFrpTGlPtw25GZQHETKMGEd9DI+lRRcnegmmtFTsp2+lertXI0pyQaZMDQ3l+X6VEv8ADEaBtMz1FT47149vTSuZyAF/ki8Fa7ZBhdyuw9x+1WLkTiWMvv8Aw1z/AJaAXGY6wFOw7yY0PY1OtcSYWfDB8pMketG+G4Xw7S3RGZhM+usbdKrCcujLlxx7fYf4XinzEW8Rn01VwCvyK6in+PY9sqq4ylgwImQSRAM9qqXj+CwMCWWdNd/XoafHHPEQKV8yggMSSRrJPzGlU52qIvHsP4XFDQZgBAEmpdpFjQkEkkz116/lVU/jCAfY1H4bxu4ttSNQAAVJnbqOq/I1ONDyiywXcIUzNpBIGn9+pobfE04nEGujbTUwDpH8xJ6aUwbk0aV6CrojvpSV6dyT61Is8MdtkY/6TVUhHIl8Mtzr6ilUvD4N0jMpAkDWlXPLGOmTUHLaPna9w0Zj60l4ch6VLYyYG1drb6CrkCL/AMLToKTcH7H60RRIp3Loa6zqI3C+J4jCtNt2X0nyn3GxrU+XvtBt3bLFlPjIpPhLvcI/k9z06VmmUVwqFGDIcrAyCNxRTOoGXeKG7duF1ys7sxERlJMkR0iucSIXXWNRXvFczXGumCWMn0NOXtQD2H60WcCP4ojXr+lOjEEwTT+P5fKWluEz4moI0gAxH9aHjAt/MYqfJDrHJ9E1ccal2sRJ0rjgPJ2Jxdzw7Cs5HxHZF9WY6L+vYGtb5c+wy3aAOJvNdc7hZCL6Abk+p+lG0BxaKxyZcEXJOrZV/wBIlj+eX6VdrnF7dpcztEAmPQAmrBa+z7CW1izaCNGjyS2vck9ahXeXroUqbauoneD+vpWDPBylfg3fj5IqNAfgHMhxhLWwRbHUiCSdgP6n1rjFcltiL9y4Lii5cChBEKqovwtGpJaTm9u1F+D4M5JS2Qv+FYUe0Cp4EHXQjX1rOpNO60XlvS7AnDOXHtObdhGN0aPfYQFncWwdhH4tz0irvwngVrDjyCWO7HUn59NakYG9mRSdyKkqa9LHFLZgy5pS+vX/AEUUP4pwGziBF1AT0YaMPZhrRGvDVWk+zOm10Zzxj7O7iAmy/iJvlbRh7HZvyqm5BV3525wzZsPYby7XHB37op7dz8u9UljWDKop1E9bBzcbkckxXoHallpA1MqO2rnQ04FnamtDXqkqa448uNB0+dW/l3iPiWAqjO1uFZNNR0M+oj6VV8obf60TUPhEV7UZjvpIIGkEdqrCSXZDNFyWg3j7lvzZkK6AebYz2Ydaa4Jwa296d1IJOuwAOsj10qDd+0VcpV8OWncBhlPTqJFQOBcefI2XyTK5RtEyNetNaRnUZPQRxBAJAqG2QCBmZpnIkCPVnYRbH1PpTZvyaP8AK3CvHuSw+7SC3qei/wBT/vU4/b6mif1jbHcDyY9+wrXXAnVbIB8KOhafNcbrLz6AVHxvDLln40IGwI1X6j+taEKTCdDrWtY1FaMHyszNcdftMr2CJB8yMTluDtI+E9m71d+C8eTFJmWVZdHtto6HsR1HZhoelcY/le0+q/dt6bf9u30qvYvgV6ywuLIK/DcTWB2Zeqnqp0+etc4nWpFk4zbJQQSIIJI3ilUHg3MS328K5CXl1Kz5XH8yE7/5TqPzpVllC3stDN8aqj5+UafT9KftilSr0DIPAU6RSpUAnhFcxSpVxxFvqNdOhqEo+7+VKlXADHGB/wDg4b50KwVsEagbdqVKpT6NeDpn0lypg0TB2AiKgKAkKoAJjfQb0YC0qVOjNLs9iuLg8p9jSpVwpnPIfELjYlla45XXyliR9CYq6cZtjymBMjWKVKpZv0L4/wB0EbA8o9qcApUqrHpEX2z2hnMjkYS+QSCLbQRoRpSpUz6Z0e0Y8qjt0FIrSpV5L7Pe8I6QV1lHb+4pUq4U4Kino0Fe0qISxcvYVGtyUUmTqVBpriyANECB+9e0qd9EF+xXHQZjoNu1ScCgk6ClSpSkh7KK0flBAMKkAa5p9daVKr4P3Mv5P9NBuKUUqVbjzRRXkUqVcEz/AO0ayqXLLqoVs05gIbcdRrSpUqyT/Y2w/VH/2Q=="/>
          <p:cNvSpPr>
            <a:spLocks noChangeAspect="1" noChangeArrowheads="1"/>
          </p:cNvSpPr>
          <p:nvPr/>
        </p:nvSpPr>
        <p:spPr bwMode="auto">
          <a:xfrm>
            <a:off x="63500" y="-747713"/>
            <a:ext cx="28194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1417</Words>
  <Application>Microsoft Office PowerPoint</Application>
  <PresentationFormat>On-screen Show (16:9)</PresentationFormat>
  <Paragraphs>523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WidescreenPresentation</vt:lpstr>
      <vt:lpstr>Campaigns as a strategy for sustainable change : Portuguese experiences</vt:lpstr>
      <vt:lpstr>Summary</vt:lpstr>
      <vt:lpstr>Slide 3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Labour Activities’ Campaign: Private Security Sector</vt:lpstr>
      <vt:lpstr>Slide 16</vt:lpstr>
      <vt:lpstr>Risk prevention campaign for agriculture and forestry sector</vt:lpstr>
      <vt:lpstr>Risk prevention campaign for agriculture and forestry sector</vt:lpstr>
      <vt:lpstr>Slide 19</vt:lpstr>
      <vt:lpstr>Risk prevention campaign for agriculture and forestry sector</vt:lpstr>
      <vt:lpstr>Risk prevention campaign for agriculture and forestry sector</vt:lpstr>
      <vt:lpstr>Risk prevention campaign for agriculture and forestry sector</vt:lpstr>
      <vt:lpstr>Risk prevention campaign for agriculture and forestry sector</vt:lpstr>
      <vt:lpstr>Risk prevention campaign for agriculture and forestry sector</vt:lpstr>
      <vt:lpstr>Risk prevention campaign for agriculture and forestry sector</vt:lpstr>
      <vt:lpstr>Risk prevention campaign for agriculture and forestry sector</vt:lpstr>
      <vt:lpstr>Risk prevention campaign for agriculture and forestry sector</vt:lpstr>
      <vt:lpstr>Risk prevention campaign for agriculture and forestry sector</vt:lpstr>
      <vt:lpstr>Slide 29</vt:lpstr>
      <vt:lpstr>Undeclared work national campaign</vt:lpstr>
      <vt:lpstr>Undeclared work national campaign</vt:lpstr>
      <vt:lpstr>Undeclared work national campaign</vt:lpstr>
      <vt:lpstr>Undeclared work national campaign</vt:lpstr>
      <vt:lpstr>Undeclared work national campaign</vt:lpstr>
      <vt:lpstr>Undeclared work national campaign</vt:lpstr>
      <vt:lpstr>Undeclared work national campaign</vt:lpstr>
      <vt:lpstr>Undeclared work national campaign</vt:lpstr>
      <vt:lpstr>Undeclared work national campaign</vt:lpstr>
      <vt:lpstr>Undeclared work national campaign</vt:lpstr>
      <vt:lpstr>Slide 40</vt:lpstr>
      <vt:lpstr>Social responsibility of hiring networks</vt:lpstr>
      <vt:lpstr>Social responsibility of hiring networks</vt:lpstr>
      <vt:lpstr>Social responsibility of hiring networks</vt:lpstr>
      <vt:lpstr>Social responsibility of hiring networks</vt:lpstr>
      <vt:lpstr>Social responsibility of hiring networks</vt:lpstr>
      <vt:lpstr>Slide 46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2011-10-21T14:13:20Z</dcterms:created>
  <dcterms:modified xsi:type="dcterms:W3CDTF">2011-12-05T18:00:06Z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