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6" r:id="rId4"/>
    <p:sldId id="271" r:id="rId5"/>
    <p:sldId id="270" r:id="rId6"/>
    <p:sldId id="274" r:id="rId7"/>
    <p:sldId id="275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Harasty" initials="CH" lastIdx="1" clrIdx="0">
    <p:extLst>
      <p:ext uri="{19B8F6BF-5375-455C-9EA6-DF929625EA0E}">
        <p15:presenceInfo xmlns:p15="http://schemas.microsoft.com/office/powerpoint/2012/main" userId="Claire Harasty" providerId="None"/>
      </p:ext>
    </p:extLst>
  </p:cmAuthor>
  <p:cmAuthor id="2" name="KEESE Mark, ELS/SAE" initials="KME" lastIdx="1" clrIdx="1">
    <p:extLst>
      <p:ext uri="{19B8F6BF-5375-455C-9EA6-DF929625EA0E}">
        <p15:presenceInfo xmlns:p15="http://schemas.microsoft.com/office/powerpoint/2012/main" userId="S-1-5-21-2146598497-832928401-1254845835-2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1" autoAdjust="0"/>
    <p:restoredTop sz="95226" autoAdjust="0"/>
  </p:normalViewPr>
  <p:slideViewPr>
    <p:cSldViewPr snapToGrid="0">
      <p:cViewPr varScale="1">
        <p:scale>
          <a:sx n="62" d="100"/>
          <a:sy n="62" d="100"/>
        </p:scale>
        <p:origin x="876" y="28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5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7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spcBef>
                <a:spcPts val="1000"/>
              </a:spcBef>
            </a:pPr>
            <a:r>
              <a:rPr lang="en-GB" dirty="0"/>
              <a:t>Acceleration in the use of teleworking to attempt to limit the spread of COVID-19 virus</a:t>
            </a:r>
          </a:p>
          <a:p>
            <a:pPr lvl="2">
              <a:spcBef>
                <a:spcPts val="1000"/>
              </a:spcBef>
            </a:pPr>
            <a:r>
              <a:rPr lang="en-GB" dirty="0"/>
              <a:t>Many jobs and businesses were saved, but a number of risks amplified</a:t>
            </a:r>
          </a:p>
          <a:p>
            <a:pPr lvl="2">
              <a:spcBef>
                <a:spcPts val="1000"/>
              </a:spcBef>
            </a:pPr>
            <a:r>
              <a:rPr lang="en-GB" dirty="0"/>
              <a:t>A wave of legal and policy reforms, including regarding the "right to disconnect", in a number of G20 countries</a:t>
            </a:r>
          </a:p>
          <a:p>
            <a:pPr lvl="2">
              <a:spcBef>
                <a:spcPts val="1000"/>
              </a:spcBef>
            </a:pPr>
            <a:r>
              <a:rPr lang="en-GB" dirty="0"/>
              <a:t>Interplay between sectoral and enterprise-level bargaining to negotiate adequate responses on working time 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0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combination of three ongoing transitions: the return of many informal workers to their economic activities; new entrants, previously outside the labour force, entering informal employment, often as casual workers, own-account workers or unpaid family workers, to compensate for losses in household income; and the informalization of previously formal jobs.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9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combination of three ongoing transitions: the return of many informal workers to their economic activities; new entrants, previously outside the labour force, entering informal employment, often as casual workers, own-account workers or unpaid family workers, to compensate for losses in household income; and the informalization of previously formal jobs.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8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combination of three ongoing transitions: the return of many informal workers to their economic activities; new entrants, previously outside the labour force, entering informal employment, often as casual workers, own-account workers or unpaid family workers, to compensate for losses in household income; and the informalization of previously formal jobs.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4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10" name="Picture 9" descr="logofooter">
            <a:extLst>
              <a:ext uri="{FF2B5EF4-FFF2-40B4-BE49-F238E27FC236}">
                <a16:creationId xmlns:a16="http://schemas.microsoft.com/office/drawing/2014/main" id="{7F7D97FF-9F95-46E5-BACB-DAF95A6D2DD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2" y="5208585"/>
            <a:ext cx="2139950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0" name="Picture 9" descr="logofooter">
            <a:extLst>
              <a:ext uri="{FF2B5EF4-FFF2-40B4-BE49-F238E27FC236}">
                <a16:creationId xmlns:a16="http://schemas.microsoft.com/office/drawing/2014/main" id="{32523939-2690-41C4-A79D-BF5639840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logofooter">
            <a:extLst>
              <a:ext uri="{FF2B5EF4-FFF2-40B4-BE49-F238E27FC236}">
                <a16:creationId xmlns:a16="http://schemas.microsoft.com/office/drawing/2014/main" id="{1BF4F5B4-8DF3-4424-8B01-6FDCF32B1E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logofooter">
            <a:extLst>
              <a:ext uri="{FF2B5EF4-FFF2-40B4-BE49-F238E27FC236}">
                <a16:creationId xmlns:a16="http://schemas.microsoft.com/office/drawing/2014/main" id="{C8E250A9-A062-42D5-9144-9355631F6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1" name="Picture 10" descr="logofooter">
            <a:extLst>
              <a:ext uri="{FF2B5EF4-FFF2-40B4-BE49-F238E27FC236}">
                <a16:creationId xmlns:a16="http://schemas.microsoft.com/office/drawing/2014/main" id="{46CE3120-9EAC-43C3-A7B3-DFBB2E9CBF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logofooter">
            <a:extLst>
              <a:ext uri="{FF2B5EF4-FFF2-40B4-BE49-F238E27FC236}">
                <a16:creationId xmlns:a16="http://schemas.microsoft.com/office/drawing/2014/main" id="{C91B0513-3FB2-4E67-9313-86B642233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logofooter">
            <a:extLst>
              <a:ext uri="{FF2B5EF4-FFF2-40B4-BE49-F238E27FC236}">
                <a16:creationId xmlns:a16="http://schemas.microsoft.com/office/drawing/2014/main" id="{2100D31D-C082-4388-B928-FF70EE4BD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footer">
            <a:extLst>
              <a:ext uri="{FF2B5EF4-FFF2-40B4-BE49-F238E27FC236}">
                <a16:creationId xmlns:a16="http://schemas.microsoft.com/office/drawing/2014/main" id="{7E9443D0-B33A-4F27-BD39-86BC0C43F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22" y="200538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72001" y="3234905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logofooter">
            <a:extLst>
              <a:ext uri="{FF2B5EF4-FFF2-40B4-BE49-F238E27FC236}">
                <a16:creationId xmlns:a16="http://schemas.microsoft.com/office/drawing/2014/main" id="{0D3D9569-34E9-463F-9E96-BF6A14CF61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20" y="210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pic>
        <p:nvPicPr>
          <p:cNvPr id="10" name="Picture 9" descr="logofooter">
            <a:extLst>
              <a:ext uri="{FF2B5EF4-FFF2-40B4-BE49-F238E27FC236}">
                <a16:creationId xmlns:a16="http://schemas.microsoft.com/office/drawing/2014/main" id="{647E4D20-D8B4-4265-A467-24DFD85CD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20" y="231298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footer">
            <a:extLst>
              <a:ext uri="{FF2B5EF4-FFF2-40B4-BE49-F238E27FC236}">
                <a16:creationId xmlns:a16="http://schemas.microsoft.com/office/drawing/2014/main" id="{B569D713-9A21-4EDA-BABA-08B3B3C60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20" y="336054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footer">
            <a:extLst>
              <a:ext uri="{FF2B5EF4-FFF2-40B4-BE49-F238E27FC236}">
                <a16:creationId xmlns:a16="http://schemas.microsoft.com/office/drawing/2014/main" id="{1E7E7B8E-2D51-4E3D-AF57-FA87B0219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34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footer">
            <a:extLst>
              <a:ext uri="{FF2B5EF4-FFF2-40B4-BE49-F238E27FC236}">
                <a16:creationId xmlns:a16="http://schemas.microsoft.com/office/drawing/2014/main" id="{51602F35-A17C-45D8-A9E4-E57E68453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16" y="249554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  <p:pic>
        <p:nvPicPr>
          <p:cNvPr id="9" name="Picture 8" descr="logofooter">
            <a:extLst>
              <a:ext uri="{FF2B5EF4-FFF2-40B4-BE49-F238E27FC236}">
                <a16:creationId xmlns:a16="http://schemas.microsoft.com/office/drawing/2014/main" id="{B0B99E82-1F82-4DBF-A2C2-CBB20BA51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7" y="249554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 descr="logofooter">
            <a:extLst>
              <a:ext uri="{FF2B5EF4-FFF2-40B4-BE49-F238E27FC236}">
                <a16:creationId xmlns:a16="http://schemas.microsoft.com/office/drawing/2014/main" id="{9C04D43D-9CFF-4EF6-89D1-3500C531F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0" y="354240"/>
            <a:ext cx="131830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A23B47-C2C3-456F-A3E3-570008B6032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02" y="539229"/>
            <a:ext cx="1152909" cy="27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771462"/>
            <a:ext cx="8477616" cy="2663983"/>
          </a:xfrm>
        </p:spPr>
        <p:txBody>
          <a:bodyPr/>
          <a:lstStyle/>
          <a:p>
            <a:r>
              <a:rPr lang="en-GB" dirty="0"/>
              <a:t>Towards more effective labour protection for all workers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891933"/>
            <a:ext cx="7200000" cy="858734"/>
          </a:xfrm>
        </p:spPr>
        <p:txBody>
          <a:bodyPr/>
          <a:lstStyle/>
          <a:p>
            <a:pPr lvl="1"/>
            <a:r>
              <a:rPr lang="en-GB" sz="1800" dirty="0"/>
              <a:t>Martha Newton, Deputy Director-General for Policy, ILO</a:t>
            </a:r>
          </a:p>
          <a:p>
            <a:pPr lvl="1"/>
            <a:r>
              <a:rPr lang="en-GB" sz="1800" dirty="0"/>
              <a:t>Mark </a:t>
            </a:r>
            <a:r>
              <a:rPr lang="en-GB" sz="1800" dirty="0" err="1"/>
              <a:t>Keese</a:t>
            </a:r>
            <a:r>
              <a:rPr lang="en-GB" sz="1800" dirty="0"/>
              <a:t>, Head of Skills and Employability, OECD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400" dirty="0"/>
              <a:t>Wednesday 11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8" name="Picture Placeholder 7" descr="A group of men in uniform&#10;&#10;Description automatically generated with low confidence">
            <a:extLst>
              <a:ext uri="{FF2B5EF4-FFF2-40B4-BE49-F238E27FC236}">
                <a16:creationId xmlns:a16="http://schemas.microsoft.com/office/drawing/2014/main" id="{1485092B-9A1F-4829-B74F-DF083888A6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1517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11385-F530-424D-BE70-860E137444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01" y="539229"/>
            <a:ext cx="1563198" cy="37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ext, whiteboard&#10;&#10;Description automatically generated">
            <a:extLst>
              <a:ext uri="{FF2B5EF4-FFF2-40B4-BE49-F238E27FC236}">
                <a16:creationId xmlns:a16="http://schemas.microsoft.com/office/drawing/2014/main" id="{0B5EF47B-B19F-4D75-A171-87787CE861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175"/>
          <a:stretch/>
        </p:blipFill>
        <p:spPr>
          <a:xfrm>
            <a:off x="4692650" y="2538000"/>
            <a:ext cx="7499350" cy="4320000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 anchor="t">
            <a:normAutofit/>
          </a:bodyPr>
          <a:lstStyle/>
          <a:p>
            <a:r>
              <a:rPr lang="en-GB" dirty="0"/>
              <a:t>Outline of the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9" y="2393950"/>
            <a:ext cx="8928764" cy="3482975"/>
          </a:xfrm>
        </p:spPr>
        <p:txBody>
          <a:bodyPr>
            <a:normAutofit/>
          </a:bodyPr>
          <a:lstStyle/>
          <a:p>
            <a:r>
              <a:rPr lang="en-GB" dirty="0"/>
              <a:t>Labour protection: what it is and why it is important</a:t>
            </a:r>
          </a:p>
          <a:p>
            <a:pPr>
              <a:spcBef>
                <a:spcPts val="1000"/>
              </a:spcBef>
            </a:pPr>
            <a:r>
              <a:rPr lang="en-GB" dirty="0"/>
              <a:t>Trends and policy responses concerning labour protection during the pandemic</a:t>
            </a:r>
          </a:p>
          <a:p>
            <a:pPr lvl="2"/>
            <a:r>
              <a:rPr lang="en-GB" dirty="0">
                <a:solidFill>
                  <a:schemeClr val="accent1"/>
                </a:solidFill>
              </a:rPr>
              <a:t>Wages</a:t>
            </a:r>
          </a:p>
          <a:p>
            <a:pPr lvl="2"/>
            <a:r>
              <a:rPr lang="en-GB" dirty="0">
                <a:solidFill>
                  <a:schemeClr val="accent1"/>
                </a:solidFill>
              </a:rPr>
              <a:t>Working time, work organization</a:t>
            </a:r>
          </a:p>
          <a:p>
            <a:pPr lvl="2">
              <a:spcAft>
                <a:spcPts val="600"/>
              </a:spcAft>
            </a:pPr>
            <a:r>
              <a:rPr lang="en-GB" dirty="0">
                <a:solidFill>
                  <a:schemeClr val="accent1"/>
                </a:solidFill>
              </a:rPr>
              <a:t>Occupational safety and health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en-GB" b="1" dirty="0">
                <a:solidFill>
                  <a:schemeClr val="accent2"/>
                </a:solidFill>
              </a:rPr>
              <a:t>Informal work</a:t>
            </a:r>
          </a:p>
          <a:p>
            <a:pPr marL="0" lvl="2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Platform workers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GB" b="1" dirty="0">
                <a:solidFill>
                  <a:schemeClr val="accent2"/>
                </a:solidFill>
              </a:rPr>
              <a:t>Policy implications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6227C0-AD57-4F9B-BAE3-EEFB0D0EE427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Date: Monday / 01 / October / 2019</a:t>
            </a:r>
          </a:p>
        </p:txBody>
      </p:sp>
    </p:spTree>
    <p:extLst>
      <p:ext uri="{BB962C8B-B14F-4D97-AF65-F5344CB8AC3E}">
        <p14:creationId xmlns:p14="http://schemas.microsoft.com/office/powerpoint/2010/main" val="243705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protection: what it is and why it is important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96FC0A-3A90-4E7E-927E-2AA69AA80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2413" y="2300164"/>
            <a:ext cx="3174400" cy="348297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H" sz="2000" dirty="0" err="1"/>
              <a:t>Three</a:t>
            </a:r>
            <a:r>
              <a:rPr lang="fr-CH" sz="2000" dirty="0"/>
              <a:t> </a:t>
            </a:r>
            <a:r>
              <a:rPr lang="fr-CH" sz="2000" dirty="0" err="1"/>
              <a:t>determinants</a:t>
            </a:r>
            <a:endParaRPr lang="fr-CH" sz="2000" dirty="0"/>
          </a:p>
          <a:p>
            <a:pPr lvl="2">
              <a:spcBef>
                <a:spcPts val="1500"/>
              </a:spcBef>
            </a:pPr>
            <a:r>
              <a:rPr lang="en-GB" sz="2000" dirty="0"/>
              <a:t>Coverage</a:t>
            </a:r>
          </a:p>
          <a:p>
            <a:pPr lvl="2">
              <a:spcBef>
                <a:spcPts val="1500"/>
              </a:spcBef>
            </a:pPr>
            <a:r>
              <a:rPr lang="en-GB" sz="2000" dirty="0"/>
              <a:t>Level</a:t>
            </a:r>
          </a:p>
          <a:p>
            <a:pPr lvl="2">
              <a:spcBef>
                <a:spcPts val="1500"/>
              </a:spcBef>
            </a:pPr>
            <a:r>
              <a:rPr lang="en-GB" sz="2000" dirty="0"/>
              <a:t>Compliance	</a:t>
            </a:r>
            <a:endParaRPr lang="fr-CH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526A7D-75D8-4964-91EE-6422A010F756}"/>
              </a:ext>
            </a:extLst>
          </p:cNvPr>
          <p:cNvGrpSpPr/>
          <p:nvPr/>
        </p:nvGrpSpPr>
        <p:grpSpPr>
          <a:xfrm>
            <a:off x="636635" y="1945588"/>
            <a:ext cx="5194206" cy="4215140"/>
            <a:chOff x="636635" y="2143195"/>
            <a:chExt cx="5194206" cy="4215140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70049A88-B503-48F5-B459-58F9E0A91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35" y="2143195"/>
              <a:ext cx="5194206" cy="42151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DE84A8-FCA9-4C54-B25C-0CFA26E72953}"/>
                </a:ext>
              </a:extLst>
            </p:cNvPr>
            <p:cNvSpPr txBox="1"/>
            <p:nvPr/>
          </p:nvSpPr>
          <p:spPr>
            <a:xfrm>
              <a:off x="2396750" y="2682110"/>
              <a:ext cx="16383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Employment protection</a:t>
              </a:r>
            </a:p>
            <a:p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D5EEFD-9FE7-466C-8637-26015329BDC3}"/>
                </a:ext>
              </a:extLst>
            </p:cNvPr>
            <p:cNvSpPr txBox="1"/>
            <p:nvPr/>
          </p:nvSpPr>
          <p:spPr>
            <a:xfrm rot="5400000">
              <a:off x="3816778" y="3902970"/>
              <a:ext cx="1530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Occupational Safety and health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A23715-AF99-4B3A-A3BA-5171EBA6B2E2}"/>
                </a:ext>
              </a:extLst>
            </p:cNvPr>
            <p:cNvSpPr txBox="1"/>
            <p:nvPr/>
          </p:nvSpPr>
          <p:spPr>
            <a:xfrm>
              <a:off x="2268207" y="5287905"/>
              <a:ext cx="1365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Working time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C7FB70-C799-4904-A938-DE8FF0854EB9}"/>
                </a:ext>
              </a:extLst>
            </p:cNvPr>
            <p:cNvSpPr txBox="1"/>
            <p:nvPr/>
          </p:nvSpPr>
          <p:spPr>
            <a:xfrm rot="16200000">
              <a:off x="677260" y="3902971"/>
              <a:ext cx="1938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Fundamental Principles and Rights at Work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24D9C4-D9B5-4E4E-B122-F62BFDCBAE4E}"/>
                </a:ext>
              </a:extLst>
            </p:cNvPr>
            <p:cNvSpPr txBox="1"/>
            <p:nvPr/>
          </p:nvSpPr>
          <p:spPr>
            <a:xfrm>
              <a:off x="2523266" y="3877266"/>
              <a:ext cx="1365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  <a:p>
              <a:pPr algn="ctr"/>
              <a:r>
                <a:rPr lang="en-GB" sz="1600" b="1">
                  <a:solidFill>
                    <a:schemeClr val="bg1"/>
                  </a:solidFill>
                </a:rPr>
                <a:t>Wages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endParaRPr lang="en-GB" sz="16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FF5210C-4C22-4D4E-85DE-BCC15FA004FB}"/>
              </a:ext>
            </a:extLst>
          </p:cNvPr>
          <p:cNvSpPr/>
          <p:nvPr/>
        </p:nvSpPr>
        <p:spPr>
          <a:xfrm>
            <a:off x="10983074" y="6287784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and policy responses during the pandemic - </a:t>
            </a:r>
            <a:r>
              <a:rPr lang="en-GB" dirty="0">
                <a:solidFill>
                  <a:schemeClr val="accent2"/>
                </a:solidFill>
              </a:rPr>
              <a:t>Wages</a:t>
            </a:r>
            <a:r>
              <a:rPr lang="en-GB" dirty="0"/>
              <a:t>	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5" name="Content Placeholder 23">
            <a:extLst>
              <a:ext uri="{FF2B5EF4-FFF2-40B4-BE49-F238E27FC236}">
                <a16:creationId xmlns:a16="http://schemas.microsoft.com/office/drawing/2014/main" id="{A858F529-3122-4EDF-9587-B745F406B2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2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accent2"/>
                </a:solidFill>
              </a:rPr>
              <a:t>Trends</a:t>
            </a:r>
          </a:p>
          <a:p>
            <a:pPr lvl="2">
              <a:lnSpc>
                <a:spcPct val="120000"/>
              </a:lnSpc>
            </a:pPr>
            <a:r>
              <a:rPr lang="en-GB" sz="2000" dirty="0"/>
              <a:t>In the first half of 2020, some countries experienced a downward pressure on average wages growth rate, while others  felt an increase due to “composition effect”</a:t>
            </a:r>
          </a:p>
          <a:p>
            <a:pPr lvl="2">
              <a:lnSpc>
                <a:spcPct val="120000"/>
              </a:lnSpc>
            </a:pPr>
            <a:r>
              <a:rPr lang="en-GB" sz="2000" dirty="0"/>
              <a:t>Women’s wages have been disproportionately affected  </a:t>
            </a:r>
            <a:endParaRPr lang="fr-CH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134C-430C-4286-B0C0-7F78801C71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2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Policy responses</a:t>
            </a:r>
          </a:p>
          <a:p>
            <a:pPr lvl="2">
              <a:lnSpc>
                <a:spcPct val="120000"/>
              </a:lnSpc>
            </a:pPr>
            <a:r>
              <a:rPr lang="en-US" sz="2000" b="1" dirty="0"/>
              <a:t>T</a:t>
            </a:r>
            <a:r>
              <a:rPr lang="en-GB" sz="2000" b="1" dirty="0" err="1"/>
              <a:t>emporary</a:t>
            </a:r>
            <a:r>
              <a:rPr lang="en-GB" sz="2000" b="1" dirty="0"/>
              <a:t> job retention schemes </a:t>
            </a:r>
            <a:r>
              <a:rPr lang="en-GB" sz="2000" dirty="0"/>
              <a:t>to promote retention of workers and offset impact of working-time reductions on income</a:t>
            </a:r>
          </a:p>
          <a:p>
            <a:pPr lvl="2">
              <a:lnSpc>
                <a:spcPct val="120000"/>
              </a:lnSpc>
            </a:pPr>
            <a:r>
              <a:rPr lang="en-GB" sz="2000" b="1" dirty="0"/>
              <a:t>Adjustments to minimum wages </a:t>
            </a:r>
            <a:r>
              <a:rPr lang="en-GB" sz="2000" dirty="0"/>
              <a:t>to support low-paid workers</a:t>
            </a:r>
            <a:endParaRPr lang="fr-CH" sz="2000" dirty="0"/>
          </a:p>
          <a:p>
            <a:pPr lvl="2">
              <a:lnSpc>
                <a:spcPct val="120000"/>
              </a:lnSpc>
            </a:pPr>
            <a:r>
              <a:rPr lang="en-GB" sz="2000" b="1" dirty="0"/>
              <a:t>Collective agreements </a:t>
            </a:r>
            <a:r>
              <a:rPr lang="en-GB" sz="2000" dirty="0"/>
              <a:t>to tailor solutions to the situation of specific sectors or companies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9F7A2-1EBA-4641-A395-5BB93F446E26}"/>
              </a:ext>
            </a:extLst>
          </p:cNvPr>
          <p:cNvSpPr/>
          <p:nvPr/>
        </p:nvSpPr>
        <p:spPr>
          <a:xfrm>
            <a:off x="10983074" y="6287784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and policy responses during the pandemic - </a:t>
            </a:r>
            <a:r>
              <a:rPr lang="en-GB" dirty="0">
                <a:solidFill>
                  <a:schemeClr val="accent2"/>
                </a:solidFill>
              </a:rPr>
              <a:t>Working time, work organization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693B50-B519-4D4F-9F01-F3CCFF3A9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4" y="2621223"/>
            <a:ext cx="4814371" cy="34747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4382C46-4821-42BB-B749-619F68E0A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551960"/>
            <a:ext cx="4241183" cy="356616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D73A3DE-7D6E-42C8-B515-66E38D23ACD3}"/>
              </a:ext>
            </a:extLst>
          </p:cNvPr>
          <p:cNvSpPr txBox="1"/>
          <p:nvPr/>
        </p:nvSpPr>
        <p:spPr>
          <a:xfrm>
            <a:off x="6095999" y="2143195"/>
            <a:ext cx="609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Percentage of workers working less than 35 hours/week</a:t>
            </a:r>
            <a:endParaRPr lang="fr-CH" sz="2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031578-2DFE-45DB-A1FB-F1BED71F62C8}"/>
              </a:ext>
            </a:extLst>
          </p:cNvPr>
          <p:cNvSpPr txBox="1"/>
          <p:nvPr/>
        </p:nvSpPr>
        <p:spPr>
          <a:xfrm>
            <a:off x="5899355" y="6035335"/>
            <a:ext cx="629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Source: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</a:rPr>
              <a:t>Labour force and other household surveys microdata</a:t>
            </a:r>
            <a:endParaRPr lang="fr-CH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8736F6-DB4B-4330-A36F-4DA5B740B61C}"/>
              </a:ext>
            </a:extLst>
          </p:cNvPr>
          <p:cNvSpPr txBox="1"/>
          <p:nvPr/>
        </p:nvSpPr>
        <p:spPr>
          <a:xfrm>
            <a:off x="490534" y="6035335"/>
            <a:ext cx="485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Source: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</a:rPr>
              <a:t>ILO Covid Monitor, 8</a:t>
            </a:r>
            <a:r>
              <a:rPr lang="en-GB" baseline="30000" dirty="0">
                <a:latin typeface="Calibri" panose="020F0502020204030204" pitchFamily="34" charset="0"/>
                <a:ea typeface="DengXian" panose="02010600030101010101" pitchFamily="2" charset="-122"/>
              </a:rPr>
              <a:t>th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</a:rPr>
              <a:t> Edition</a:t>
            </a:r>
            <a:endParaRPr lang="fr-CH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2733F2-A54D-49BC-B24A-BE0AB9B0707B}"/>
              </a:ext>
            </a:extLst>
          </p:cNvPr>
          <p:cNvSpPr txBox="1"/>
          <p:nvPr/>
        </p:nvSpPr>
        <p:spPr>
          <a:xfrm>
            <a:off x="490534" y="2218752"/>
            <a:ext cx="485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DengXian" panose="02010600030101010101" pitchFamily="2" charset="-122"/>
              </a:rPr>
              <a:t>Working hours losses relative to Q4/2019</a:t>
            </a:r>
            <a:endParaRPr lang="fr-CH" sz="20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0DD6D-16F2-4569-8F4A-8938CF3FFC37}"/>
              </a:ext>
            </a:extLst>
          </p:cNvPr>
          <p:cNvSpPr/>
          <p:nvPr/>
        </p:nvSpPr>
        <p:spPr>
          <a:xfrm>
            <a:off x="11013896" y="6349428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and policy responses during the pandemic - </a:t>
            </a:r>
            <a:r>
              <a:rPr lang="en-GB" dirty="0">
                <a:solidFill>
                  <a:schemeClr val="accent2"/>
                </a:solidFill>
              </a:rPr>
              <a:t>Occupational Safety and Health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Trends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Uneven impact on workers’ health and safety</a:t>
            </a:r>
          </a:p>
          <a:p>
            <a:pPr marL="225425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Some were particularly affected due to:</a:t>
            </a:r>
          </a:p>
          <a:p>
            <a:pPr marL="461963" lvl="2" indent="-23653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their profession, e.g. healthcare</a:t>
            </a:r>
          </a:p>
          <a:p>
            <a:pPr marL="461963" lvl="2" indent="-23653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increased risk due to closeness during work interactions</a:t>
            </a:r>
          </a:p>
          <a:p>
            <a:pPr marL="461963" lvl="2" indent="-23653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shared accommodations</a:t>
            </a:r>
          </a:p>
          <a:p>
            <a:pPr marL="461963" lvl="2" indent="-236538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public transport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93940E-C916-4951-993D-CF7469E5F1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Policy responses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A renewed spotlight on OSH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E</a:t>
            </a:r>
            <a:r>
              <a:rPr lang="en-US" sz="1800" dirty="0"/>
              <a:t>nhanced </a:t>
            </a:r>
            <a:r>
              <a:rPr lang="en-US" sz="1800" b="1" dirty="0"/>
              <a:t>collaboration</a:t>
            </a:r>
            <a:r>
              <a:rPr lang="en-US" sz="1800" dirty="0"/>
              <a:t> between public health and occupational safety and health authorities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New risks</a:t>
            </a:r>
            <a:r>
              <a:rPr lang="en-US" sz="1800" dirty="0"/>
              <a:t>, e.g. mental stress, violence and harassment arose with measures put in place to slow the spread of the virus</a:t>
            </a:r>
            <a:endParaRPr lang="en-US" sz="1800" dirty="0">
              <a:latin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Enhanced </a:t>
            </a:r>
            <a:r>
              <a:rPr lang="en-US" sz="1800" b="1" dirty="0"/>
              <a:t>social dialogue and cooperation </a:t>
            </a:r>
            <a:r>
              <a:rPr lang="en-US" sz="1800" dirty="0"/>
              <a:t>at the national, sectoral and enterprise levels resulted in better tailored solutions</a:t>
            </a:r>
            <a:endParaRPr lang="fr-CH" sz="18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5B344C-8A86-4EBE-A3D3-1266005BCF1F}"/>
              </a:ext>
            </a:extLst>
          </p:cNvPr>
          <p:cNvSpPr/>
          <p:nvPr/>
        </p:nvSpPr>
        <p:spPr>
          <a:xfrm>
            <a:off x="10983074" y="6287784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/>
          <a:lstStyle/>
          <a:p>
            <a:r>
              <a:rPr lang="en-US" dirty="0"/>
              <a:t>Trends and policy responses during the pandemic - </a:t>
            </a:r>
            <a:r>
              <a:rPr lang="en-GB" dirty="0">
                <a:solidFill>
                  <a:schemeClr val="accent2"/>
                </a:solidFill>
              </a:rPr>
              <a:t>Informal work 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Trends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 the early stages of the pandemic, informal employees were three times more likely than formal employees to lose their jobs; but in subsequent stages, informal self-employment has rebounded faster in some G20 countries </a:t>
            </a:r>
            <a:endParaRPr lang="en-US" dirty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Informal women workers have been the hardest hit in terms of job losses</a:t>
            </a:r>
            <a:endParaRPr lang="fr-CH" dirty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Workers with temporary employment contracts were also hit disproportionately harder than those with open-ended and full-time contracts</a:t>
            </a:r>
            <a:endParaRPr lang="fr-CH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EB0C-F927-4062-84D7-110847D3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/>
              <a:t>Policy responses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Inclusive strategies to identify and register groups eligible to public support, independently of their formal or informal status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Use of existing identification, registration and delivery mechanisms for a rapid roll-out of benefits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Partnerships with associations of informal workers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</p:spPr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/>
          <a:lstStyle/>
          <a:p>
            <a:fld id="{856227C0-AD57-4F9B-BAE3-EEFB0D0EE427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A8E28A-CAE4-43DC-95E2-D2472C1492F3}"/>
              </a:ext>
            </a:extLst>
          </p:cNvPr>
          <p:cNvSpPr/>
          <p:nvPr/>
        </p:nvSpPr>
        <p:spPr>
          <a:xfrm>
            <a:off x="10983074" y="6287784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1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</a:rPr>
              <a:t>Trends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 the context of a trend rise in platform work, the pandemic had a differentiated impact on platform workers</a:t>
            </a:r>
            <a:endParaRPr lang="en-US" dirty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Some on-location platform workers were exposed to both a loss of earnings and an elevated risk of contagion.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At the same time, many faced lower levels of access to social protection</a:t>
            </a:r>
            <a:endParaRPr lang="fr-CH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EB0C-F927-4062-84D7-110847D3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/>
              <a:t>Policy responses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Several G20 governments took unprecedented steps to protect  the self-employed and platform workers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This included extending social protection coverage to the self-employed as well as providing universal cash payments.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Some platform companies also took measures to protect the health and the incomes of workers using their platforms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</p:spPr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GB" dirty="0"/>
              <a:t>Trends and policy responses concerning labour protection during the pandemic</a:t>
            </a:r>
            <a:r>
              <a:rPr lang="en-US" dirty="0">
                <a:solidFill>
                  <a:srgbClr val="1E2DBE"/>
                </a:solidFill>
              </a:rPr>
              <a:t> - </a:t>
            </a:r>
            <a:r>
              <a:rPr lang="en-GB" dirty="0">
                <a:solidFill>
                  <a:schemeClr val="accent2"/>
                </a:solidFill>
              </a:rPr>
              <a:t>Platform workers</a:t>
            </a:r>
            <a:br>
              <a:rPr lang="en-GB" sz="1800" dirty="0">
                <a:solidFill>
                  <a:srgbClr val="FA3C4B"/>
                </a:solidFill>
                <a:ea typeface="+mn-ea"/>
                <a:cs typeface="+mn-cs"/>
              </a:rPr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09E1-7B74-494C-8CA9-5ADE4D9E4EA9}"/>
              </a:ext>
            </a:extLst>
          </p:cNvPr>
          <p:cNvSpPr/>
          <p:nvPr/>
        </p:nvSpPr>
        <p:spPr>
          <a:xfrm>
            <a:off x="10983074" y="6287784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786466" y="2128087"/>
            <a:ext cx="10644996" cy="4095731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000" dirty="0"/>
              <a:t>To reduce inequalities across workers and strengthen resilience in the face of new crises, labour protection needs to be inclusive, adequate and effective.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000" dirty="0"/>
              <a:t>Use all levers of labour protection and take into account coverage, level and compliance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000" dirty="0"/>
              <a:t>Key role of social dialogue, including with public health and OSH authorities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000" dirty="0"/>
              <a:t>Transform temporary emergency measures into sustainable mechanisms to close protection gaps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000" dirty="0"/>
              <a:t>Generate sufficient formal employment to absorb rebound in labour force and  prevent any risk of increased </a:t>
            </a:r>
            <a:r>
              <a:rPr lang="en-GB" sz="2000" dirty="0" err="1"/>
              <a:t>informalisation</a:t>
            </a:r>
            <a:r>
              <a:rPr lang="en-GB" sz="2000" dirty="0"/>
              <a:t> 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000" dirty="0"/>
              <a:t>Tackle labour market duality between permanent and temporary employment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</p:spPr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/>
          <a:lstStyle/>
          <a:p>
            <a:fld id="{856227C0-AD57-4F9B-BAE3-EEFB0D0EE42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6466" y="1246936"/>
            <a:ext cx="5622194" cy="7200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GB" sz="3600" dirty="0"/>
              <a:t>Policy implications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B5B4F-A189-49D7-B3FD-2C51B158CC0D}"/>
              </a:ext>
            </a:extLst>
          </p:cNvPr>
          <p:cNvSpPr/>
          <p:nvPr/>
        </p:nvSpPr>
        <p:spPr>
          <a:xfrm>
            <a:off x="10983074" y="6287784"/>
            <a:ext cx="791110" cy="29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663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English_PowerPoint_Presentation</Template>
  <TotalTime>0</TotalTime>
  <Words>1018</Words>
  <Application>Microsoft Office PowerPoint</Application>
  <PresentationFormat>Widescreen</PresentationFormat>
  <Paragraphs>106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3</vt:lpstr>
      <vt:lpstr>ILO 2020</vt:lpstr>
      <vt:lpstr>Towards more effective labour protection for all workers</vt:lpstr>
      <vt:lpstr>Outline of the presentation</vt:lpstr>
      <vt:lpstr>Labour protection: what it is and why it is important</vt:lpstr>
      <vt:lpstr>Trends and policy responses during the pandemic - Wages   </vt:lpstr>
      <vt:lpstr>Trends and policy responses during the pandemic - Working time, work organization </vt:lpstr>
      <vt:lpstr>Trends and policy responses during the pandemic - Occupational Safety and Health</vt:lpstr>
      <vt:lpstr>Trends and policy responses during the pandemic - Informal work </vt:lpstr>
      <vt:lpstr>Trends and policy responses concerning labour protection during the pandemic - Platform workers   </vt:lpstr>
      <vt:lpstr>Policy implications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Brachtendorf, Anna</dc:creator>
  <cp:keywords>G20</cp:keywords>
  <cp:lastModifiedBy>ILO</cp:lastModifiedBy>
  <cp:revision>45</cp:revision>
  <dcterms:created xsi:type="dcterms:W3CDTF">2022-01-26T10:18:47Z</dcterms:created>
  <dcterms:modified xsi:type="dcterms:W3CDTF">2022-05-06T13:53:49Z</dcterms:modified>
</cp:coreProperties>
</file>