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F3C416EA-1F9C-46D1-8BFD-6852E5A20E8F}" type="datetimeFigureOut">
              <a:rPr lang="en-IN" smtClean="0"/>
              <a:t>01-06-2017</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7017211D-A7D4-41A0-9042-4248A0236C6F}" type="slidenum">
              <a:rPr lang="en-IN" smtClean="0"/>
              <a:t>‹#›</a:t>
            </a:fld>
            <a:endParaRPr lang="en-IN"/>
          </a:p>
        </p:txBody>
      </p:sp>
    </p:spTree>
    <p:extLst>
      <p:ext uri="{BB962C8B-B14F-4D97-AF65-F5344CB8AC3E}">
        <p14:creationId xmlns:p14="http://schemas.microsoft.com/office/powerpoint/2010/main" val="7820431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F3C416EA-1F9C-46D1-8BFD-6852E5A20E8F}" type="datetimeFigureOut">
              <a:rPr lang="en-IN" smtClean="0"/>
              <a:t>01-06-2017</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7017211D-A7D4-41A0-9042-4248A0236C6F}" type="slidenum">
              <a:rPr lang="en-IN" smtClean="0"/>
              <a:t>‹#›</a:t>
            </a:fld>
            <a:endParaRPr lang="en-IN"/>
          </a:p>
        </p:txBody>
      </p:sp>
    </p:spTree>
    <p:extLst>
      <p:ext uri="{BB962C8B-B14F-4D97-AF65-F5344CB8AC3E}">
        <p14:creationId xmlns:p14="http://schemas.microsoft.com/office/powerpoint/2010/main" val="5930435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F3C416EA-1F9C-46D1-8BFD-6852E5A20E8F}" type="datetimeFigureOut">
              <a:rPr lang="en-IN" smtClean="0"/>
              <a:t>01-06-2017</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7017211D-A7D4-41A0-9042-4248A0236C6F}" type="slidenum">
              <a:rPr lang="en-IN" smtClean="0"/>
              <a:t>‹#›</a:t>
            </a:fld>
            <a:endParaRPr lang="en-IN"/>
          </a:p>
        </p:txBody>
      </p:sp>
    </p:spTree>
    <p:extLst>
      <p:ext uri="{BB962C8B-B14F-4D97-AF65-F5344CB8AC3E}">
        <p14:creationId xmlns:p14="http://schemas.microsoft.com/office/powerpoint/2010/main" val="6669572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F3C416EA-1F9C-46D1-8BFD-6852E5A20E8F}" type="datetimeFigureOut">
              <a:rPr lang="en-IN" smtClean="0"/>
              <a:t>01-06-2017</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7017211D-A7D4-41A0-9042-4248A0236C6F}" type="slidenum">
              <a:rPr lang="en-IN" smtClean="0"/>
              <a:t>‹#›</a:t>
            </a:fld>
            <a:endParaRPr lang="en-IN"/>
          </a:p>
        </p:txBody>
      </p:sp>
    </p:spTree>
    <p:extLst>
      <p:ext uri="{BB962C8B-B14F-4D97-AF65-F5344CB8AC3E}">
        <p14:creationId xmlns:p14="http://schemas.microsoft.com/office/powerpoint/2010/main" val="35168629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3C416EA-1F9C-46D1-8BFD-6852E5A20E8F}" type="datetimeFigureOut">
              <a:rPr lang="en-IN" smtClean="0"/>
              <a:t>01-06-2017</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7017211D-A7D4-41A0-9042-4248A0236C6F}" type="slidenum">
              <a:rPr lang="en-IN" smtClean="0"/>
              <a:t>‹#›</a:t>
            </a:fld>
            <a:endParaRPr lang="en-IN"/>
          </a:p>
        </p:txBody>
      </p:sp>
    </p:spTree>
    <p:extLst>
      <p:ext uri="{BB962C8B-B14F-4D97-AF65-F5344CB8AC3E}">
        <p14:creationId xmlns:p14="http://schemas.microsoft.com/office/powerpoint/2010/main" val="32063666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F3C416EA-1F9C-46D1-8BFD-6852E5A20E8F}" type="datetimeFigureOut">
              <a:rPr lang="en-IN" smtClean="0"/>
              <a:t>01-06-2017</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7017211D-A7D4-41A0-9042-4248A0236C6F}" type="slidenum">
              <a:rPr lang="en-IN" smtClean="0"/>
              <a:t>‹#›</a:t>
            </a:fld>
            <a:endParaRPr lang="en-IN"/>
          </a:p>
        </p:txBody>
      </p:sp>
    </p:spTree>
    <p:extLst>
      <p:ext uri="{BB962C8B-B14F-4D97-AF65-F5344CB8AC3E}">
        <p14:creationId xmlns:p14="http://schemas.microsoft.com/office/powerpoint/2010/main" val="12595968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F3C416EA-1F9C-46D1-8BFD-6852E5A20E8F}" type="datetimeFigureOut">
              <a:rPr lang="en-IN" smtClean="0"/>
              <a:t>01-06-2017</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7017211D-A7D4-41A0-9042-4248A0236C6F}" type="slidenum">
              <a:rPr lang="en-IN" smtClean="0"/>
              <a:t>‹#›</a:t>
            </a:fld>
            <a:endParaRPr lang="en-IN"/>
          </a:p>
        </p:txBody>
      </p:sp>
    </p:spTree>
    <p:extLst>
      <p:ext uri="{BB962C8B-B14F-4D97-AF65-F5344CB8AC3E}">
        <p14:creationId xmlns:p14="http://schemas.microsoft.com/office/powerpoint/2010/main" val="11582555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F3C416EA-1F9C-46D1-8BFD-6852E5A20E8F}" type="datetimeFigureOut">
              <a:rPr lang="en-IN" smtClean="0"/>
              <a:t>01-06-2017</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7017211D-A7D4-41A0-9042-4248A0236C6F}" type="slidenum">
              <a:rPr lang="en-IN" smtClean="0"/>
              <a:t>‹#›</a:t>
            </a:fld>
            <a:endParaRPr lang="en-IN"/>
          </a:p>
        </p:txBody>
      </p:sp>
    </p:spTree>
    <p:extLst>
      <p:ext uri="{BB962C8B-B14F-4D97-AF65-F5344CB8AC3E}">
        <p14:creationId xmlns:p14="http://schemas.microsoft.com/office/powerpoint/2010/main" val="14991775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3C416EA-1F9C-46D1-8BFD-6852E5A20E8F}" type="datetimeFigureOut">
              <a:rPr lang="en-IN" smtClean="0"/>
              <a:t>01-06-2017</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7017211D-A7D4-41A0-9042-4248A0236C6F}" type="slidenum">
              <a:rPr lang="en-IN" smtClean="0"/>
              <a:t>‹#›</a:t>
            </a:fld>
            <a:endParaRPr lang="en-IN"/>
          </a:p>
        </p:txBody>
      </p:sp>
    </p:spTree>
    <p:extLst>
      <p:ext uri="{BB962C8B-B14F-4D97-AF65-F5344CB8AC3E}">
        <p14:creationId xmlns:p14="http://schemas.microsoft.com/office/powerpoint/2010/main" val="6235852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3C416EA-1F9C-46D1-8BFD-6852E5A20E8F}" type="datetimeFigureOut">
              <a:rPr lang="en-IN" smtClean="0"/>
              <a:t>01-06-2017</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7017211D-A7D4-41A0-9042-4248A0236C6F}" type="slidenum">
              <a:rPr lang="en-IN" smtClean="0"/>
              <a:t>‹#›</a:t>
            </a:fld>
            <a:endParaRPr lang="en-IN"/>
          </a:p>
        </p:txBody>
      </p:sp>
    </p:spTree>
    <p:extLst>
      <p:ext uri="{BB962C8B-B14F-4D97-AF65-F5344CB8AC3E}">
        <p14:creationId xmlns:p14="http://schemas.microsoft.com/office/powerpoint/2010/main" val="34108308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3C416EA-1F9C-46D1-8BFD-6852E5A20E8F}" type="datetimeFigureOut">
              <a:rPr lang="en-IN" smtClean="0"/>
              <a:t>01-06-2017</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7017211D-A7D4-41A0-9042-4248A0236C6F}" type="slidenum">
              <a:rPr lang="en-IN" smtClean="0"/>
              <a:t>‹#›</a:t>
            </a:fld>
            <a:endParaRPr lang="en-IN"/>
          </a:p>
        </p:txBody>
      </p:sp>
    </p:spTree>
    <p:extLst>
      <p:ext uri="{BB962C8B-B14F-4D97-AF65-F5344CB8AC3E}">
        <p14:creationId xmlns:p14="http://schemas.microsoft.com/office/powerpoint/2010/main" val="42302511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3C416EA-1F9C-46D1-8BFD-6852E5A20E8F}" type="datetimeFigureOut">
              <a:rPr lang="en-IN" smtClean="0"/>
              <a:t>01-06-2017</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017211D-A7D4-41A0-9042-4248A0236C6F}" type="slidenum">
              <a:rPr lang="en-IN" smtClean="0"/>
              <a:t>‹#›</a:t>
            </a:fld>
            <a:endParaRPr lang="en-IN"/>
          </a:p>
        </p:txBody>
      </p:sp>
    </p:spTree>
    <p:extLst>
      <p:ext uri="{BB962C8B-B14F-4D97-AF65-F5344CB8AC3E}">
        <p14:creationId xmlns:p14="http://schemas.microsoft.com/office/powerpoint/2010/main" val="3573485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2.jpeg"/><Relationship Id="rId4" Type="http://schemas.openxmlformats.org/officeDocument/2006/relationships/image" Target="../media/image7.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91440" tIns="45720" rIns="91440" bIns="45720" rtlCol="0" anchor="ctr">
            <a:noAutofit/>
          </a:bodyPr>
          <a:lstStyle/>
          <a:p>
            <a:r>
              <a:rPr lang="en-IN" sz="2800" b="1" dirty="0">
                <a:solidFill>
                  <a:srgbClr val="002060"/>
                </a:solidFill>
              </a:rPr>
              <a:t>Identifying and Reducing Water Wastages </a:t>
            </a:r>
            <a:r>
              <a:rPr lang="en-IN" sz="2800" b="1" dirty="0" smtClean="0">
                <a:solidFill>
                  <a:srgbClr val="002060"/>
                </a:solidFill>
              </a:rPr>
              <a:t/>
            </a:r>
            <a:br>
              <a:rPr lang="en-IN" sz="2800" b="1" dirty="0" smtClean="0">
                <a:solidFill>
                  <a:srgbClr val="002060"/>
                </a:solidFill>
              </a:rPr>
            </a:br>
            <a:r>
              <a:rPr lang="en-IN" sz="2800" b="1" dirty="0" smtClean="0">
                <a:solidFill>
                  <a:srgbClr val="002060"/>
                </a:solidFill>
              </a:rPr>
              <a:t>in </a:t>
            </a:r>
            <a:r>
              <a:rPr lang="en-IN" sz="2800" b="1" dirty="0">
                <a:solidFill>
                  <a:srgbClr val="002060"/>
                </a:solidFill>
              </a:rPr>
              <a:t>RK Enterprises, </a:t>
            </a:r>
            <a:r>
              <a:rPr lang="en-IN" sz="2800" b="1" dirty="0" smtClean="0">
                <a:solidFill>
                  <a:srgbClr val="002060"/>
                </a:solidFill>
              </a:rPr>
              <a:t>Coimbatore, Tamil Nadu, India</a:t>
            </a:r>
            <a:endParaRPr lang="en-IN" sz="2800" b="1" dirty="0">
              <a:solidFill>
                <a:srgbClr val="002060"/>
              </a:solidFill>
            </a:endParaRPr>
          </a:p>
        </p:txBody>
      </p:sp>
      <p:sp>
        <p:nvSpPr>
          <p:cNvPr id="4" name="Slide Number Placeholder 3"/>
          <p:cNvSpPr>
            <a:spLocks noGrp="1"/>
          </p:cNvSpPr>
          <p:nvPr>
            <p:ph type="sldNum" sz="quarter" idx="12"/>
          </p:nvPr>
        </p:nvSpPr>
        <p:spPr/>
        <p:txBody>
          <a:bodyPr/>
          <a:lstStyle/>
          <a:p>
            <a:fld id="{71DF19CF-CF14-4C31-9DA5-703C307D5B4B}" type="slidenum">
              <a:rPr lang="en-IN" smtClean="0"/>
              <a:pPr/>
              <a:t>1</a:t>
            </a:fld>
            <a:endParaRPr lang="en-IN" dirty="0"/>
          </a:p>
        </p:txBody>
      </p:sp>
      <p:pic>
        <p:nvPicPr>
          <p:cNvPr id="14340" name="Picture 4" descr="D:\SCORE Projects\CBE Projects\RK Enterprises\Module 3\Visit Photos\Visit No. 2 17.02.2017\RK Visit No. 2 17.02.2017\Score for Improvement\Water Leakage.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943600" y="1755305"/>
            <a:ext cx="2743200" cy="4883499"/>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p:cNvSpPr txBox="1"/>
          <p:nvPr/>
        </p:nvSpPr>
        <p:spPr>
          <a:xfrm>
            <a:off x="228600" y="1755306"/>
            <a:ext cx="5567536" cy="3416320"/>
          </a:xfrm>
          <a:prstGeom prst="rect">
            <a:avLst/>
          </a:prstGeom>
          <a:solidFill>
            <a:schemeClr val="accent5">
              <a:lumMod val="20000"/>
              <a:lumOff val="80000"/>
            </a:schemeClr>
          </a:solidFill>
          <a:ln>
            <a:solidFill>
              <a:srgbClr val="002060"/>
            </a:solidFill>
          </a:ln>
        </p:spPr>
        <p:txBody>
          <a:bodyPr wrap="square" rtlCol="0">
            <a:spAutoFit/>
          </a:bodyPr>
          <a:lstStyle/>
          <a:p>
            <a:pPr algn="just"/>
            <a:r>
              <a:rPr lang="en-IN" sz="2400" b="1" dirty="0" smtClean="0">
                <a:solidFill>
                  <a:srgbClr val="002060"/>
                </a:solidFill>
              </a:rPr>
              <a:t>Environmental wastages analysis in RK Enterprise gave an eye opener. It was found that lot of drinking water was wasted and not used effectively. People used to walk up to the tank to get drinking water. Enterprise Improvement Team decided to provide small tanks at various places.  </a:t>
            </a:r>
            <a:r>
              <a:rPr lang="en-IN" sz="2400" b="1" dirty="0" smtClean="0">
                <a:solidFill>
                  <a:srgbClr val="002060"/>
                </a:solidFill>
              </a:rPr>
              <a:t>Leakages </a:t>
            </a:r>
            <a:r>
              <a:rPr lang="en-IN" sz="2400" b="1" dirty="0" smtClean="0">
                <a:solidFill>
                  <a:srgbClr val="002060"/>
                </a:solidFill>
              </a:rPr>
              <a:t>in the drinking water </a:t>
            </a:r>
            <a:r>
              <a:rPr lang="en-IN" sz="2400" b="1" smtClean="0">
                <a:solidFill>
                  <a:srgbClr val="002060"/>
                </a:solidFill>
              </a:rPr>
              <a:t>supply </a:t>
            </a:r>
            <a:r>
              <a:rPr lang="en-IN" sz="2400" b="1" smtClean="0">
                <a:solidFill>
                  <a:srgbClr val="002060"/>
                </a:solidFill>
              </a:rPr>
              <a:t>were </a:t>
            </a:r>
            <a:r>
              <a:rPr lang="en-IN" sz="2400" b="1" dirty="0" smtClean="0">
                <a:solidFill>
                  <a:srgbClr val="002060"/>
                </a:solidFill>
              </a:rPr>
              <a:t>also corrected. </a:t>
            </a:r>
            <a:endParaRPr lang="en-IN" sz="2400" b="1" dirty="0">
              <a:solidFill>
                <a:srgbClr val="002060"/>
              </a:solidFill>
            </a:endParaRPr>
          </a:p>
        </p:txBody>
      </p:sp>
      <p:sp>
        <p:nvSpPr>
          <p:cNvPr id="3" name="Oval 2"/>
          <p:cNvSpPr/>
          <p:nvPr/>
        </p:nvSpPr>
        <p:spPr>
          <a:xfrm>
            <a:off x="6400800" y="3962400"/>
            <a:ext cx="2286000" cy="2676404"/>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5" name="Rectangular Callout 4"/>
          <p:cNvSpPr/>
          <p:nvPr/>
        </p:nvSpPr>
        <p:spPr>
          <a:xfrm>
            <a:off x="1835696" y="5877272"/>
            <a:ext cx="3200400" cy="461665"/>
          </a:xfrm>
          <a:prstGeom prst="wedgeRectCallout">
            <a:avLst>
              <a:gd name="adj1" fmla="val 122890"/>
              <a:gd name="adj2" fmla="val -104939"/>
            </a:avLst>
          </a:prstGeom>
          <a:solidFill>
            <a:schemeClr val="accent5">
              <a:lumMod val="20000"/>
              <a:lumOff val="80000"/>
            </a:schemeClr>
          </a:solidFill>
          <a:ln>
            <a:solidFill>
              <a:srgbClr val="002060"/>
            </a:solidFill>
          </a:ln>
        </p:spPr>
        <p:txBody>
          <a:bodyPr wrap="square" rtlCol="0">
            <a:spAutoFit/>
          </a:bodyPr>
          <a:lstStyle/>
          <a:p>
            <a:pPr algn="just"/>
            <a:r>
              <a:rPr lang="en-IN" sz="2400" b="1" dirty="0">
                <a:solidFill>
                  <a:srgbClr val="002060"/>
                </a:solidFill>
              </a:rPr>
              <a:t>Water Leakage Ignored </a:t>
            </a:r>
          </a:p>
        </p:txBody>
      </p:sp>
      <p:pic>
        <p:nvPicPr>
          <p:cNvPr id="9" name="Picture 2" descr="http://www.ilo.org/wcmsp5/groups/public/---ed_emp/---emp_ent/documents/image/wcms_321025.jpg"/>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7982044" y="22207"/>
            <a:ext cx="1085850" cy="56102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8223910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91440" tIns="45720" rIns="91440" bIns="45720" rtlCol="0" anchor="ctr">
            <a:noAutofit/>
          </a:bodyPr>
          <a:lstStyle/>
          <a:p>
            <a:r>
              <a:rPr lang="en-IN" sz="2800" b="1" dirty="0">
                <a:solidFill>
                  <a:srgbClr val="002060"/>
                </a:solidFill>
              </a:rPr>
              <a:t>Water Consumption Reduction </a:t>
            </a:r>
            <a:br>
              <a:rPr lang="en-IN" sz="2800" b="1" dirty="0">
                <a:solidFill>
                  <a:srgbClr val="002060"/>
                </a:solidFill>
              </a:rPr>
            </a:br>
            <a:r>
              <a:rPr lang="en-IN" sz="2800" b="1" dirty="0">
                <a:solidFill>
                  <a:srgbClr val="002060"/>
                </a:solidFill>
              </a:rPr>
              <a:t>in RK Enterprises, </a:t>
            </a:r>
            <a:r>
              <a:rPr lang="en-IN" sz="2800" b="1" dirty="0" smtClean="0">
                <a:solidFill>
                  <a:srgbClr val="002060"/>
                </a:solidFill>
              </a:rPr>
              <a:t>Coimbatore, Tamil Nadu, India</a:t>
            </a:r>
            <a:endParaRPr lang="en-IN" sz="2800" b="1" dirty="0">
              <a:solidFill>
                <a:srgbClr val="002060"/>
              </a:solidFill>
            </a:endParaRPr>
          </a:p>
        </p:txBody>
      </p:sp>
      <p:sp>
        <p:nvSpPr>
          <p:cNvPr id="4" name="Slide Number Placeholder 3"/>
          <p:cNvSpPr>
            <a:spLocks noGrp="1"/>
          </p:cNvSpPr>
          <p:nvPr>
            <p:ph type="sldNum" sz="quarter" idx="12"/>
          </p:nvPr>
        </p:nvSpPr>
        <p:spPr/>
        <p:txBody>
          <a:bodyPr/>
          <a:lstStyle/>
          <a:p>
            <a:fld id="{71DF19CF-CF14-4C31-9DA5-703C307D5B4B}" type="slidenum">
              <a:rPr lang="en-IN" smtClean="0"/>
              <a:pPr/>
              <a:t>2</a:t>
            </a:fld>
            <a:endParaRPr lang="en-IN" dirty="0"/>
          </a:p>
        </p:txBody>
      </p:sp>
      <p:pic>
        <p:nvPicPr>
          <p:cNvPr id="5" name="Picture 2" descr="D:\SCORE Projects\CBE Projects\RK Enterprises\Module 3\Visit Photos\Visit No. 4 22.03.2017\Others\IMG_20170322_124716857.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842641" y="4038600"/>
            <a:ext cx="3733800" cy="2097381"/>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3" descr="D:\SCORE Projects\CBE Projects\RK Enterprises\Module 3\Visit Photos\Visit No. 4 22.03.2017\RK Visit No. 4 22.03.2017\Improvements\Water leakage arrested.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842641" y="1828800"/>
            <a:ext cx="3733800" cy="2097381"/>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ular Callout 6"/>
          <p:cNvSpPr/>
          <p:nvPr/>
        </p:nvSpPr>
        <p:spPr>
          <a:xfrm>
            <a:off x="304800" y="1829367"/>
            <a:ext cx="3754821" cy="1631216"/>
          </a:xfrm>
          <a:prstGeom prst="wedgeRectCallout">
            <a:avLst>
              <a:gd name="adj1" fmla="val 121486"/>
              <a:gd name="adj2" fmla="val 43473"/>
            </a:avLst>
          </a:prstGeom>
          <a:solidFill>
            <a:schemeClr val="accent5">
              <a:lumMod val="20000"/>
              <a:lumOff val="80000"/>
            </a:schemeClr>
          </a:solidFill>
          <a:ln>
            <a:solidFill>
              <a:srgbClr val="002060"/>
            </a:solidFill>
          </a:ln>
        </p:spPr>
        <p:txBody>
          <a:bodyPr wrap="square" rtlCol="0">
            <a:spAutoFit/>
          </a:bodyPr>
          <a:lstStyle/>
          <a:p>
            <a:pPr algn="just"/>
            <a:r>
              <a:rPr lang="en-IN" sz="2000" b="1" dirty="0">
                <a:solidFill>
                  <a:srgbClr val="002060"/>
                </a:solidFill>
              </a:rPr>
              <a:t>Water Leakage </a:t>
            </a:r>
            <a:r>
              <a:rPr lang="en-IN" sz="2000" b="1" dirty="0" smtClean="0">
                <a:solidFill>
                  <a:srgbClr val="002060"/>
                </a:solidFill>
              </a:rPr>
              <a:t>arrested by replacing the tap. A lock was provided so that during non usage time, water is preserved for usage</a:t>
            </a:r>
            <a:endParaRPr lang="en-IN" sz="2000" b="1" dirty="0">
              <a:solidFill>
                <a:srgbClr val="002060"/>
              </a:solidFill>
            </a:endParaRPr>
          </a:p>
        </p:txBody>
      </p:sp>
      <p:sp>
        <p:nvSpPr>
          <p:cNvPr id="8" name="Rectangular Callout 7"/>
          <p:cNvSpPr/>
          <p:nvPr/>
        </p:nvSpPr>
        <p:spPr>
          <a:xfrm>
            <a:off x="304800" y="3501008"/>
            <a:ext cx="3754821" cy="1015663"/>
          </a:xfrm>
          <a:prstGeom prst="wedgeRectCallout">
            <a:avLst>
              <a:gd name="adj1" fmla="val 112059"/>
              <a:gd name="adj2" fmla="val 110563"/>
            </a:avLst>
          </a:prstGeom>
          <a:solidFill>
            <a:schemeClr val="accent5">
              <a:lumMod val="20000"/>
              <a:lumOff val="80000"/>
            </a:schemeClr>
          </a:solidFill>
          <a:ln>
            <a:solidFill>
              <a:srgbClr val="002060"/>
            </a:solidFill>
          </a:ln>
        </p:spPr>
        <p:txBody>
          <a:bodyPr wrap="square" rtlCol="0">
            <a:spAutoFit/>
          </a:bodyPr>
          <a:lstStyle/>
          <a:p>
            <a:pPr algn="just"/>
            <a:r>
              <a:rPr lang="en-IN" sz="2000" b="1" dirty="0">
                <a:solidFill>
                  <a:srgbClr val="002060"/>
                </a:solidFill>
              </a:rPr>
              <a:t>Water </a:t>
            </a:r>
            <a:r>
              <a:rPr lang="en-IN" sz="2000" b="1" dirty="0" smtClean="0">
                <a:solidFill>
                  <a:srgbClr val="002060"/>
                </a:solidFill>
              </a:rPr>
              <a:t>provided at various sections in small cans which also reduced movement of people</a:t>
            </a:r>
            <a:endParaRPr lang="en-IN" sz="2000" b="1" dirty="0">
              <a:solidFill>
                <a:srgbClr val="002060"/>
              </a:solidFill>
            </a:endParaRPr>
          </a:p>
        </p:txBody>
      </p:sp>
      <p:sp>
        <p:nvSpPr>
          <p:cNvPr id="9" name="TextBox 8"/>
          <p:cNvSpPr txBox="1"/>
          <p:nvPr/>
        </p:nvSpPr>
        <p:spPr>
          <a:xfrm>
            <a:off x="304800" y="4831423"/>
            <a:ext cx="4343400" cy="2062103"/>
          </a:xfrm>
          <a:prstGeom prst="rect">
            <a:avLst/>
          </a:prstGeom>
          <a:solidFill>
            <a:schemeClr val="accent5">
              <a:lumMod val="20000"/>
              <a:lumOff val="80000"/>
            </a:schemeClr>
          </a:solidFill>
          <a:ln>
            <a:solidFill>
              <a:srgbClr val="002060"/>
            </a:solidFill>
          </a:ln>
        </p:spPr>
        <p:txBody>
          <a:bodyPr wrap="square" rtlCol="0">
            <a:spAutoFit/>
          </a:bodyPr>
          <a:lstStyle/>
          <a:p>
            <a:pPr algn="just"/>
            <a:r>
              <a:rPr lang="en-IN" sz="1600" b="1" dirty="0" smtClean="0">
                <a:solidFill>
                  <a:srgbClr val="002060"/>
                </a:solidFill>
              </a:rPr>
              <a:t>Company used to buy 4 tanks of drinking water every month costing about </a:t>
            </a:r>
            <a:r>
              <a:rPr lang="en-IN" sz="1600" b="1" dirty="0" err="1" smtClean="0">
                <a:solidFill>
                  <a:srgbClr val="002060"/>
                </a:solidFill>
              </a:rPr>
              <a:t>Rs</a:t>
            </a:r>
            <a:r>
              <a:rPr lang="en-IN" sz="1600" b="1" dirty="0" smtClean="0">
                <a:solidFill>
                  <a:srgbClr val="002060"/>
                </a:solidFill>
              </a:rPr>
              <a:t>. 2400/- per month. After this small improvement, company started buying only 2 tanks which cost about </a:t>
            </a:r>
            <a:r>
              <a:rPr lang="en-IN" sz="1600" b="1" dirty="0" err="1" smtClean="0">
                <a:solidFill>
                  <a:srgbClr val="002060"/>
                </a:solidFill>
              </a:rPr>
              <a:t>Rs</a:t>
            </a:r>
            <a:r>
              <a:rPr lang="en-IN" sz="1600" b="1" dirty="0" smtClean="0">
                <a:solidFill>
                  <a:srgbClr val="002060"/>
                </a:solidFill>
              </a:rPr>
              <a:t>. 1200/- per month. The initial investment of </a:t>
            </a:r>
            <a:r>
              <a:rPr lang="en-IN" sz="1600" b="1" dirty="0" err="1" smtClean="0">
                <a:solidFill>
                  <a:srgbClr val="002060"/>
                </a:solidFill>
              </a:rPr>
              <a:t>Rs</a:t>
            </a:r>
            <a:r>
              <a:rPr lang="en-IN" sz="1600" b="1" dirty="0" smtClean="0">
                <a:solidFill>
                  <a:srgbClr val="002060"/>
                </a:solidFill>
              </a:rPr>
              <a:t>. 1800/- for small cans + </a:t>
            </a:r>
            <a:r>
              <a:rPr lang="en-IN" sz="1600" b="1" dirty="0" err="1" smtClean="0">
                <a:solidFill>
                  <a:srgbClr val="002060"/>
                </a:solidFill>
              </a:rPr>
              <a:t>Rs</a:t>
            </a:r>
            <a:r>
              <a:rPr lang="en-IN" sz="1600" b="1" dirty="0" smtClean="0">
                <a:solidFill>
                  <a:srgbClr val="002060"/>
                </a:solidFill>
              </a:rPr>
              <a:t>. 100/- for lock and key recovered within 24 days. This led to cost saving of </a:t>
            </a:r>
            <a:r>
              <a:rPr lang="en-IN" sz="1600" b="1" dirty="0" err="1" smtClean="0">
                <a:solidFill>
                  <a:srgbClr val="002060"/>
                </a:solidFill>
              </a:rPr>
              <a:t>Rs</a:t>
            </a:r>
            <a:r>
              <a:rPr lang="en-IN" sz="1600" b="1" dirty="0" smtClean="0">
                <a:solidFill>
                  <a:srgbClr val="002060"/>
                </a:solidFill>
              </a:rPr>
              <a:t>. 1200/- every month</a:t>
            </a:r>
            <a:endParaRPr lang="en-IN" sz="1600" b="1" dirty="0">
              <a:solidFill>
                <a:srgbClr val="002060"/>
              </a:solidFill>
            </a:endParaRPr>
          </a:p>
        </p:txBody>
      </p:sp>
      <p:sp>
        <p:nvSpPr>
          <p:cNvPr id="10" name="Oval 9"/>
          <p:cNvSpPr/>
          <p:nvPr/>
        </p:nvSpPr>
        <p:spPr>
          <a:xfrm>
            <a:off x="6408683" y="2911649"/>
            <a:ext cx="914400" cy="869023"/>
          </a:xfrm>
          <a:prstGeom prst="ellipse">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1" name="Oval 10"/>
          <p:cNvSpPr/>
          <p:nvPr/>
        </p:nvSpPr>
        <p:spPr>
          <a:xfrm>
            <a:off x="5795141" y="5036941"/>
            <a:ext cx="914400" cy="869023"/>
          </a:xfrm>
          <a:prstGeom prst="ellipse">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pic>
        <p:nvPicPr>
          <p:cNvPr id="12" name="Picture 2" descr="http://www.ilo.org/wcmsp5/groups/public/---ed_emp/---emp_ent/documents/image/wcms_321025.jpg"/>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7982044" y="22207"/>
            <a:ext cx="1085850" cy="56102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0542260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558799"/>
            <a:ext cx="8229600" cy="1143000"/>
          </a:xfrm>
        </p:spPr>
        <p:txBody>
          <a:bodyPr>
            <a:noAutofit/>
          </a:bodyPr>
          <a:lstStyle/>
          <a:p>
            <a:r>
              <a:rPr lang="en-IN" sz="2800" b="1" dirty="0" smtClean="0">
                <a:solidFill>
                  <a:srgbClr val="002060"/>
                </a:solidFill>
              </a:rPr>
              <a:t>Replacing Sodium Vapour  Lamps with LED Bulbs </a:t>
            </a:r>
            <a:br>
              <a:rPr lang="en-IN" sz="2800" b="1" dirty="0" smtClean="0">
                <a:solidFill>
                  <a:srgbClr val="002060"/>
                </a:solidFill>
              </a:rPr>
            </a:br>
            <a:r>
              <a:rPr lang="en-IN" sz="2800" b="1" dirty="0" smtClean="0">
                <a:solidFill>
                  <a:srgbClr val="002060"/>
                </a:solidFill>
              </a:rPr>
              <a:t>in </a:t>
            </a:r>
            <a:r>
              <a:rPr lang="en-IN" sz="2800" b="1" dirty="0" err="1" smtClean="0">
                <a:solidFill>
                  <a:srgbClr val="002060"/>
                </a:solidFill>
              </a:rPr>
              <a:t>Microfine</a:t>
            </a:r>
            <a:r>
              <a:rPr lang="en-IN" sz="2800" b="1" dirty="0" smtClean="0">
                <a:solidFill>
                  <a:srgbClr val="002060"/>
                </a:solidFill>
              </a:rPr>
              <a:t> Bushings, Chennai, Tamil Nadu, India</a:t>
            </a:r>
            <a:endParaRPr lang="en-IN" sz="2800" b="1" dirty="0">
              <a:solidFill>
                <a:srgbClr val="002060"/>
              </a:solidFill>
            </a:endParaRPr>
          </a:p>
        </p:txBody>
      </p:sp>
      <p:sp>
        <p:nvSpPr>
          <p:cNvPr id="3" name="Content Placeholder 2"/>
          <p:cNvSpPr>
            <a:spLocks noGrp="1"/>
          </p:cNvSpPr>
          <p:nvPr>
            <p:ph idx="1"/>
          </p:nvPr>
        </p:nvSpPr>
        <p:spPr>
          <a:xfrm>
            <a:off x="6156176" y="1706703"/>
            <a:ext cx="2880320" cy="2660820"/>
          </a:xfrm>
          <a:solidFill>
            <a:schemeClr val="tx2">
              <a:lumMod val="20000"/>
              <a:lumOff val="80000"/>
            </a:schemeClr>
          </a:solidFill>
          <a:ln>
            <a:solidFill>
              <a:srgbClr val="002060"/>
            </a:solidFill>
          </a:ln>
        </p:spPr>
        <p:txBody>
          <a:bodyPr>
            <a:noAutofit/>
          </a:bodyPr>
          <a:lstStyle/>
          <a:p>
            <a:pPr marL="0" indent="0" algn="just">
              <a:buNone/>
            </a:pPr>
            <a:r>
              <a:rPr lang="en-IN" sz="1800" b="1" dirty="0" err="1" smtClean="0">
                <a:solidFill>
                  <a:srgbClr val="002060"/>
                </a:solidFill>
              </a:rPr>
              <a:t>Microfine</a:t>
            </a:r>
            <a:r>
              <a:rPr lang="en-IN" sz="1800" b="1" dirty="0" smtClean="0">
                <a:solidFill>
                  <a:srgbClr val="002060"/>
                </a:solidFill>
              </a:rPr>
              <a:t> Bushings, Chennai, replaced Sodium vapour lamps with LED bulbs producing same amount of light. Energy consumption reduced to Three  </a:t>
            </a:r>
            <a:r>
              <a:rPr lang="en-IN" sz="1800" b="1" dirty="0" err="1" smtClean="0">
                <a:solidFill>
                  <a:srgbClr val="002060"/>
                </a:solidFill>
              </a:rPr>
              <a:t>KwH</a:t>
            </a:r>
            <a:r>
              <a:rPr lang="en-IN" sz="1800" b="1" dirty="0" smtClean="0">
                <a:solidFill>
                  <a:srgbClr val="002060"/>
                </a:solidFill>
              </a:rPr>
              <a:t> per day against the original consumption </a:t>
            </a:r>
            <a:r>
              <a:rPr lang="en-IN" sz="1800" b="1" smtClean="0">
                <a:solidFill>
                  <a:srgbClr val="002060"/>
                </a:solidFill>
              </a:rPr>
              <a:t>of Nine </a:t>
            </a:r>
            <a:r>
              <a:rPr lang="en-IN" sz="1800" b="1" dirty="0" err="1" smtClean="0">
                <a:solidFill>
                  <a:srgbClr val="002060"/>
                </a:solidFill>
              </a:rPr>
              <a:t>KwH</a:t>
            </a:r>
            <a:endParaRPr lang="en-IN" sz="1800" b="1" dirty="0" smtClean="0">
              <a:solidFill>
                <a:srgbClr val="002060"/>
              </a:solidFill>
            </a:endParaRPr>
          </a:p>
          <a:p>
            <a:pPr marL="0" indent="0" algn="just">
              <a:buNone/>
            </a:pPr>
            <a:endParaRPr lang="en-IN" sz="1800" b="1" dirty="0">
              <a:solidFill>
                <a:srgbClr val="002060"/>
              </a:solidFill>
            </a:endParaRPr>
          </a:p>
        </p:txBody>
      </p:sp>
      <p:sp>
        <p:nvSpPr>
          <p:cNvPr id="4" name="Slide Number Placeholder 3"/>
          <p:cNvSpPr>
            <a:spLocks noGrp="1"/>
          </p:cNvSpPr>
          <p:nvPr>
            <p:ph type="sldNum" sz="quarter" idx="12"/>
          </p:nvPr>
        </p:nvSpPr>
        <p:spPr/>
        <p:txBody>
          <a:bodyPr/>
          <a:lstStyle/>
          <a:p>
            <a:fld id="{71DF19CF-CF14-4C31-9DA5-703C307D5B4B}" type="slidenum">
              <a:rPr lang="en-IN" smtClean="0"/>
              <a:pPr/>
              <a:t>3</a:t>
            </a:fld>
            <a:endParaRPr lang="en-IN" dirty="0"/>
          </a:p>
        </p:txBody>
      </p:sp>
      <p:pic>
        <p:nvPicPr>
          <p:cNvPr id="5" name="Picture 3" descr="D:\Projects\Score\Projects\Chennai Projects\Microfine Bushings\Module 3\Final Reports\Data Sent by MFB\LED Bulp Photos.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614263" y="1743928"/>
            <a:ext cx="2590801" cy="4605868"/>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4" descr="D:\Projects\Score\Projects\Chennai Projects\Microfine Bushings\Module 3\Final Reports\Data Sent by MFB\LED Bulb.jpg"/>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3429000" y="1743930"/>
            <a:ext cx="2590800" cy="4605866"/>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5" descr="D:\Projects\Score\Projects\Chennai Projects\Microfine Bushings\Module 3\Final Reports\Data Sent by MFB\LED Bulb 1.jpg"/>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5531297" y="4409654"/>
            <a:ext cx="3505199" cy="1971674"/>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2" descr="http://www.ilo.org/wcmsp5/groups/public/---ed_emp/---emp_ent/documents/image/wcms_321025.jpg"/>
          <p:cNvPicPr>
            <a:picLocks noChangeAspect="1" noChangeArrowheads="1"/>
          </p:cNvPicPr>
          <p:nvPr/>
        </p:nvPicPr>
        <p:blipFill>
          <a:blip r:embed="rId5" cstate="email">
            <a:extLst>
              <a:ext uri="{28A0092B-C50C-407E-A947-70E740481C1C}">
                <a14:useLocalDpi xmlns:a14="http://schemas.microsoft.com/office/drawing/2010/main"/>
              </a:ext>
            </a:extLst>
          </a:blip>
          <a:srcRect/>
          <a:stretch>
            <a:fillRect/>
          </a:stretch>
        </p:blipFill>
        <p:spPr bwMode="auto">
          <a:xfrm>
            <a:off x="7982044" y="22207"/>
            <a:ext cx="1085850" cy="561023"/>
          </a:xfrm>
          <a:prstGeom prst="rect">
            <a:avLst/>
          </a:prstGeom>
          <a:noFill/>
          <a:extLst>
            <a:ext uri="{909E8E84-426E-40DD-AFC4-6F175D3DCCD1}">
              <a14:hiddenFill xmlns:a14="http://schemas.microsoft.com/office/drawing/2010/main">
                <a:solidFill>
                  <a:srgbClr val="FFFFFF"/>
                </a:solidFill>
              </a14:hiddenFill>
            </a:ext>
          </a:extLst>
        </p:spPr>
      </p:pic>
      <p:sp>
        <p:nvSpPr>
          <p:cNvPr id="10" name="Oval 9"/>
          <p:cNvSpPr/>
          <p:nvPr/>
        </p:nvSpPr>
        <p:spPr>
          <a:xfrm>
            <a:off x="1259632" y="2679043"/>
            <a:ext cx="914400" cy="914400"/>
          </a:xfrm>
          <a:prstGeom prst="ellipse">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1" name="Oval 10"/>
          <p:cNvSpPr/>
          <p:nvPr/>
        </p:nvSpPr>
        <p:spPr>
          <a:xfrm>
            <a:off x="1259632" y="3745843"/>
            <a:ext cx="914400" cy="914400"/>
          </a:xfrm>
          <a:prstGeom prst="ellipse">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2" name="Oval 11"/>
          <p:cNvSpPr/>
          <p:nvPr/>
        </p:nvSpPr>
        <p:spPr>
          <a:xfrm>
            <a:off x="4279388" y="2831443"/>
            <a:ext cx="914400" cy="914400"/>
          </a:xfrm>
          <a:prstGeom prst="ellipse">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3" name="Oval 12"/>
          <p:cNvSpPr/>
          <p:nvPr/>
        </p:nvSpPr>
        <p:spPr>
          <a:xfrm>
            <a:off x="6505873" y="4660243"/>
            <a:ext cx="914400" cy="914400"/>
          </a:xfrm>
          <a:prstGeom prst="ellipse">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extLst>
      <p:ext uri="{BB962C8B-B14F-4D97-AF65-F5344CB8AC3E}">
        <p14:creationId xmlns:p14="http://schemas.microsoft.com/office/powerpoint/2010/main" val="402282338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194</TotalTime>
  <Words>231</Words>
  <Application>Microsoft Office PowerPoint</Application>
  <PresentationFormat>On-screen Show (4:3)</PresentationFormat>
  <Paragraphs>12</Paragraphs>
  <Slides>3</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vt:i4>
      </vt:variant>
    </vt:vector>
  </HeadingPairs>
  <TitlesOfParts>
    <vt:vector size="6" baseType="lpstr">
      <vt:lpstr>Arial</vt:lpstr>
      <vt:lpstr>Calibri</vt:lpstr>
      <vt:lpstr>Office Theme</vt:lpstr>
      <vt:lpstr>Identifying and Reducing Water Wastages  in RK Enterprises, Coimbatore, Tamil Nadu, India</vt:lpstr>
      <vt:lpstr>Water Consumption Reduction  in RK Enterprises, Coimbatore, Tamil Nadu, India</vt:lpstr>
      <vt:lpstr>Replacing Sodium Vapour  Lamps with LED Bulbs  in Microfine Bushings, Chennai, Tamil Nadu, India</vt:lpstr>
    </vt:vector>
  </TitlesOfParts>
  <Company>HP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NSD</dc:creator>
  <cp:lastModifiedBy>Chellani, Anjana</cp:lastModifiedBy>
  <cp:revision>7</cp:revision>
  <dcterms:created xsi:type="dcterms:W3CDTF">2017-05-31T04:50:28Z</dcterms:created>
  <dcterms:modified xsi:type="dcterms:W3CDTF">2017-06-01T17:58:56Z</dcterms:modified>
</cp:coreProperties>
</file>