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1" r:id="rId2"/>
  </p:sldMasterIdLst>
  <p:notesMasterIdLst>
    <p:notesMasterId r:id="rId36"/>
  </p:notesMasterIdLst>
  <p:sldIdLst>
    <p:sldId id="335" r:id="rId3"/>
    <p:sldId id="274" r:id="rId4"/>
    <p:sldId id="277" r:id="rId5"/>
    <p:sldId id="334" r:id="rId6"/>
    <p:sldId id="280" r:id="rId7"/>
    <p:sldId id="281" r:id="rId8"/>
    <p:sldId id="282" r:id="rId9"/>
    <p:sldId id="283" r:id="rId10"/>
    <p:sldId id="284" r:id="rId11"/>
    <p:sldId id="343" r:id="rId12"/>
    <p:sldId id="345" r:id="rId13"/>
    <p:sldId id="341" r:id="rId14"/>
    <p:sldId id="344" r:id="rId15"/>
    <p:sldId id="289" r:id="rId16"/>
    <p:sldId id="339" r:id="rId17"/>
    <p:sldId id="290" r:id="rId18"/>
    <p:sldId id="295" r:id="rId19"/>
    <p:sldId id="333" r:id="rId20"/>
    <p:sldId id="342" r:id="rId21"/>
    <p:sldId id="294" r:id="rId22"/>
    <p:sldId id="330" r:id="rId23"/>
    <p:sldId id="331" r:id="rId24"/>
    <p:sldId id="298" r:id="rId25"/>
    <p:sldId id="347" r:id="rId26"/>
    <p:sldId id="304" r:id="rId27"/>
    <p:sldId id="307" r:id="rId28"/>
    <p:sldId id="316" r:id="rId29"/>
    <p:sldId id="317" r:id="rId30"/>
    <p:sldId id="318" r:id="rId31"/>
    <p:sldId id="325" r:id="rId32"/>
    <p:sldId id="326" r:id="rId33"/>
    <p:sldId id="348" r:id="rId34"/>
    <p:sldId id="336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mirez, Ana Catalina" initials="RAC" lastIdx="2" clrIdx="0">
    <p:extLst>
      <p:ext uri="{19B8F6BF-5375-455C-9EA6-DF929625EA0E}">
        <p15:presenceInfo xmlns:p15="http://schemas.microsoft.com/office/powerpoint/2012/main" userId="S-1-5-21-525788414-1921020387-24915789-353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49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86" autoAdjust="0"/>
    <p:restoredTop sz="94577" autoAdjust="0"/>
  </p:normalViewPr>
  <p:slideViewPr>
    <p:cSldViewPr snapToGrid="0">
      <p:cViewPr varScale="1">
        <p:scale>
          <a:sx n="104" d="100"/>
          <a:sy n="104" d="100"/>
        </p:scale>
        <p:origin x="736" y="192"/>
      </p:cViewPr>
      <p:guideLst/>
    </p:cSldViewPr>
  </p:slideViewPr>
  <p:outlineViewPr>
    <p:cViewPr>
      <p:scale>
        <a:sx n="33" d="100"/>
        <a:sy n="33" d="100"/>
      </p:scale>
      <p:origin x="0" y="-84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2664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068C6-7325-408C-921E-B389FF684A63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26FEE-2901-4F80-B040-94DEDE5C3EC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438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538" y="2873014"/>
            <a:ext cx="7200000" cy="608525"/>
          </a:xfrm>
        </p:spPr>
        <p:txBody>
          <a:bodyPr wrap="square" bIns="54000" anchor="t" anchorCtr="0">
            <a:noAutofit/>
          </a:bodyPr>
          <a:lstStyle>
            <a:lvl1pPr algn="l">
              <a:defRPr sz="4000"/>
            </a:lvl1pPr>
          </a:lstStyle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0538" y="3481539"/>
            <a:ext cx="7200000" cy="1655762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1200"/>
              </a:spcAft>
              <a:buNone/>
              <a:defRPr sz="4000" b="0">
                <a:solidFill>
                  <a:schemeClr val="accent1"/>
                </a:solidFill>
              </a:defRPr>
            </a:lvl1pPr>
            <a:lvl2pPr marL="0" indent="0" algn="l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0538" y="6180035"/>
            <a:ext cx="2743200" cy="216000"/>
          </a:xfrm>
        </p:spPr>
        <p:txBody>
          <a:bodyPr anchor="b" anchorCtr="0">
            <a:noAutofit/>
          </a:bodyPr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0538" y="6858000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‹N›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2946400" y="0"/>
            <a:ext cx="9245600" cy="5321300"/>
          </a:xfrm>
          <a:custGeom>
            <a:avLst/>
            <a:gdLst>
              <a:gd name="connsiteX0" fmla="*/ 0 w 9245600"/>
              <a:gd name="connsiteY0" fmla="*/ 0 h 5321300"/>
              <a:gd name="connsiteX1" fmla="*/ 9245600 w 9245600"/>
              <a:gd name="connsiteY1" fmla="*/ 0 h 5321300"/>
              <a:gd name="connsiteX2" fmla="*/ 9245600 w 9245600"/>
              <a:gd name="connsiteY2" fmla="*/ 5321300 h 5321300"/>
              <a:gd name="connsiteX3" fmla="*/ 0 w 9245600"/>
              <a:gd name="connsiteY3" fmla="*/ 5321300 h 5321300"/>
              <a:gd name="connsiteX4" fmla="*/ 0 w 9245600"/>
              <a:gd name="connsiteY4" fmla="*/ 0 h 5321300"/>
              <a:gd name="connsiteX0" fmla="*/ 0 w 9245600"/>
              <a:gd name="connsiteY0" fmla="*/ 0 h 5321300"/>
              <a:gd name="connsiteX1" fmla="*/ 9245600 w 9245600"/>
              <a:gd name="connsiteY1" fmla="*/ 0 h 5321300"/>
              <a:gd name="connsiteX2" fmla="*/ 9245600 w 9245600"/>
              <a:gd name="connsiteY2" fmla="*/ 5321300 h 5321300"/>
              <a:gd name="connsiteX3" fmla="*/ 0 w 9245600"/>
              <a:gd name="connsiteY3" fmla="*/ 0 h 532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600" h="5321300">
                <a:moveTo>
                  <a:pt x="0" y="0"/>
                </a:moveTo>
                <a:lnTo>
                  <a:pt x="9245600" y="0"/>
                </a:lnTo>
                <a:lnTo>
                  <a:pt x="9245600" y="53213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>
            <a:no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insert picture, or leave unchanged for plain colour fill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4FDAE4ED-2DFD-8643-9713-8F175B85F0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12" y="480732"/>
            <a:ext cx="1408834" cy="49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135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‹N›</a:t>
            </a:fld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33934DA-B76E-0144-B2B2-F9914CB1C0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World Day for Safety and Health at Work </a:t>
            </a:r>
            <a:r>
              <a:rPr lang="en-GB" dirty="0">
                <a:solidFill>
                  <a:schemeClr val="accent2"/>
                </a:solidFill>
              </a:rPr>
              <a:t>28 April 2020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2088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‹N›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33DBBF6-EC45-DB40-B797-F4A7235A2A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s-ES_tradnl" noProof="0" dirty="0"/>
              <a:t> Día Mundial de la Seguridad y la Salud en el Trabajo </a:t>
            </a:r>
            <a:r>
              <a:rPr lang="es-ES_tradnl" noProof="0" dirty="0">
                <a:solidFill>
                  <a:schemeClr val="accent2"/>
                </a:solidFill>
              </a:rPr>
              <a:t>28 Abril 2020 </a:t>
            </a:r>
          </a:p>
          <a:p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1711956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FE93AE-2CE4-BD4C-9F0F-2160577932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s-ES_tradnl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29DF101-C775-B947-9C64-921D56EEDA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s-ES_tradnl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CB2C35D-A89B-6B49-8397-CDB8254FA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C39D-6FB6-F04F-A03E-A745AB50D4F1}" type="datetimeFigureOut">
              <a:rPr lang="es-ES_tradnl" smtClean="0"/>
              <a:t>21/4/20</a:t>
            </a:fld>
            <a:endParaRPr lang="es-ES_tradnl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7915254-DEE4-3B49-9830-477DDAEB2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D5854B9-C40C-A54B-9FE5-94CEC2808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8022-A5D9-7749-AB88-259BC6E1D232}" type="slidenum">
              <a:rPr lang="es-ES_tradnl" smtClean="0"/>
              <a:t>‹N›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03956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C0362D-BC07-1543-BF3B-26EB1A0E8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s-ES_tradnl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3D61E66-3F63-E44F-AB95-5C9EDB69D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  <a:endParaRPr lang="es-ES_tradnl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8471389-2824-6B4F-A026-3D9E36672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C39D-6FB6-F04F-A03E-A745AB50D4F1}" type="datetimeFigureOut">
              <a:rPr lang="es-ES_tradnl" smtClean="0"/>
              <a:t>21/4/20</a:t>
            </a:fld>
            <a:endParaRPr lang="es-ES_tradnl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A37F65A-A16F-E14A-8DB5-753CE6092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2DC6B3-B191-D94C-9BB1-329A5E3EC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8022-A5D9-7749-AB88-259BC6E1D232}" type="slidenum">
              <a:rPr lang="es-ES_tradnl" smtClean="0"/>
              <a:t>‹N›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6544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0A2D9A-60D2-174A-AAE6-DA398AF76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s-ES_tradnl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C6B2ACA-A61E-454B-840F-777EB5411E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  <a:endParaRPr lang="es-ES_tradnl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64844F9-336A-8D46-9ABA-85344F169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C39D-6FB6-F04F-A03E-A745AB50D4F1}" type="datetimeFigureOut">
              <a:rPr lang="es-ES_tradnl" smtClean="0"/>
              <a:t>21/4/20</a:t>
            </a:fld>
            <a:endParaRPr lang="es-ES_tradnl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DBBE310-4419-0642-9E9F-84506FE45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D3B0533-5694-BA49-9FE7-B27BAC8BF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8022-A5D9-7749-AB88-259BC6E1D232}" type="slidenum">
              <a:rPr lang="es-ES_tradnl" smtClean="0"/>
              <a:t>‹N›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85921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B1AE87-A184-5B4B-8064-7517F418A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s-ES_tradnl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43E55CB-21EC-AD47-8CA9-3F64BD947E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  <a:endParaRPr lang="es-ES_tradnl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6B46A8D-FFEB-DF47-93EF-6FF0B760AB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  <a:endParaRPr lang="es-ES_tradnl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EEA9C04-A1CC-3348-ACD9-72A7A4D7C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C39D-6FB6-F04F-A03E-A745AB50D4F1}" type="datetimeFigureOut">
              <a:rPr lang="es-ES_tradnl" smtClean="0"/>
              <a:t>21/4/20</a:t>
            </a:fld>
            <a:endParaRPr lang="es-ES_tradnl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6167A7F-DE76-6D4B-A3B9-1C0B04E52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5A89F7B-0B58-7742-AEAE-59E1401FC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8022-A5D9-7749-AB88-259BC6E1D232}" type="slidenum">
              <a:rPr lang="es-ES_tradnl" smtClean="0"/>
              <a:t>‹N›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15050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C7F180-5AD4-1B4C-88AB-1F9A9BE41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s-ES_tradnl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EEE0E23-7FA1-8F4A-BE66-617BA67D6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  <a:endParaRPr lang="es-ES_tradnl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C0C634F-1ED5-0A47-8CC4-431901A05B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  <a:endParaRPr lang="es-ES_tradnl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F47C76C-3587-854A-8F89-FFD85A46A2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  <a:endParaRPr lang="es-ES_tradnl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61B3459-2A77-574B-B3EC-9220AA1631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  <a:endParaRPr lang="es-ES_tradnl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34510E4-1E4B-0540-922D-B759E300E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C39D-6FB6-F04F-A03E-A745AB50D4F1}" type="datetimeFigureOut">
              <a:rPr lang="es-ES_tradnl" smtClean="0"/>
              <a:t>21/4/20</a:t>
            </a:fld>
            <a:endParaRPr lang="es-ES_tradnl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E706381-157F-714F-8006-3AB28A93F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4097641-477E-F549-A307-A82F5FBF5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8022-A5D9-7749-AB88-259BC6E1D232}" type="slidenum">
              <a:rPr lang="es-ES_tradnl" smtClean="0"/>
              <a:t>‹N›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9995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DAC8E9-EF39-7749-82D2-9DA968204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s-ES_tradnl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822F040-834B-4046-A999-95C6B4D22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C39D-6FB6-F04F-A03E-A745AB50D4F1}" type="datetimeFigureOut">
              <a:rPr lang="es-ES_tradnl" smtClean="0"/>
              <a:t>21/4/20</a:t>
            </a:fld>
            <a:endParaRPr lang="es-ES_tradnl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1C8D3B5-E789-1540-B19F-EEFBFEF0B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879EAE9-A3BC-294F-ADEE-051DBFDAE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8022-A5D9-7749-AB88-259BC6E1D232}" type="slidenum">
              <a:rPr lang="es-ES_tradnl" smtClean="0"/>
              <a:t>‹N›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64075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8A0CC80-59EA-3A48-B348-A2DB98417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C39D-6FB6-F04F-A03E-A745AB50D4F1}" type="datetimeFigureOut">
              <a:rPr lang="es-ES_tradnl" smtClean="0"/>
              <a:t>21/4/20</a:t>
            </a:fld>
            <a:endParaRPr lang="es-ES_tradnl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FB60641-5572-5C49-9EB7-23EC1FFCB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5214A9E-6CA4-C14D-85EE-AE847BDFB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8022-A5D9-7749-AB88-259BC6E1D232}" type="slidenum">
              <a:rPr lang="es-ES_tradnl" smtClean="0"/>
              <a:t>‹N›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854704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3E84E9-E147-984A-B1D7-F06034EB6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s-ES_tradnl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0BE09B7-4E9C-3E45-A8B2-498C3E161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  <a:endParaRPr lang="es-ES_tradnl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4172A16-04D1-C943-A6F9-FF059832C8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  <a:endParaRPr lang="es-ES_tradnl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7917609-AA1F-5E4B-95B1-2E2A12D59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C39D-6FB6-F04F-A03E-A745AB50D4F1}" type="datetimeFigureOut">
              <a:rPr lang="es-ES_tradnl" smtClean="0"/>
              <a:t>21/4/20</a:t>
            </a:fld>
            <a:endParaRPr lang="es-ES_tradnl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6D007AE-4A6C-8D41-8218-2346E5975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BCF7650-D260-AE4D-8705-7D34D114E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8022-A5D9-7749-AB88-259BC6E1D232}" type="slidenum">
              <a:rPr lang="es-ES_tradnl" smtClean="0"/>
              <a:t>‹N›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75237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‹N›</a:t>
            </a:fld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88ECEE3-D91C-3943-BDD7-78B32440E0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s-ES_tradnl" noProof="0" dirty="0"/>
              <a:t> Día Mundial de la Seguridad y la Salud en el Trabajo </a:t>
            </a:r>
            <a:r>
              <a:rPr lang="es-ES_tradnl" noProof="0" dirty="0">
                <a:solidFill>
                  <a:schemeClr val="accent2"/>
                </a:solidFill>
              </a:rPr>
              <a:t>28 Abril 2020 </a:t>
            </a:r>
          </a:p>
          <a:p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27582920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0858BA-E0E7-5B4A-994F-20114DC6D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s-ES_tradnl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53B5B9C-70CF-E140-896E-0AAA100564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52883F8-DA3E-8645-8845-0B8EC35669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  <a:endParaRPr lang="es-ES_tradnl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D00D33C-A624-214E-8164-526C2630D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C39D-6FB6-F04F-A03E-A745AB50D4F1}" type="datetimeFigureOut">
              <a:rPr lang="es-ES_tradnl" smtClean="0"/>
              <a:t>21/4/20</a:t>
            </a:fld>
            <a:endParaRPr lang="es-ES_tradnl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4E67596-0B7F-2D45-9D94-7E9F0444E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E158409-B115-0A44-BE45-F8B64C526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8022-A5D9-7749-AB88-259BC6E1D232}" type="slidenum">
              <a:rPr lang="es-ES_tradnl" smtClean="0"/>
              <a:t>‹N›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33002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9BB125-CF2F-F84A-887F-254C518D1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s-ES_tradnl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E9F6C04-B402-2841-BFC5-CB184377DF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  <a:endParaRPr lang="es-ES_tradnl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4E55C87-362F-6643-A09F-F6150D231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C39D-6FB6-F04F-A03E-A745AB50D4F1}" type="datetimeFigureOut">
              <a:rPr lang="es-ES_tradnl" smtClean="0"/>
              <a:t>21/4/20</a:t>
            </a:fld>
            <a:endParaRPr lang="es-ES_tradnl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BC744AF-479E-464F-9DA1-782C06AF1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8F1DC83-0DE3-DD45-87A3-79F2D341D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8022-A5D9-7749-AB88-259BC6E1D232}" type="slidenum">
              <a:rPr lang="es-ES_tradnl" smtClean="0"/>
              <a:t>‹N›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4993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EF889FA-920B-414B-9DD4-0D20CD295F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s-ES_tradnl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007D9C0-C634-854A-9427-6550BC93A6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  <a:endParaRPr lang="es-ES_tradnl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D89B374-F061-044D-93F7-A461FBB0D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C39D-6FB6-F04F-A03E-A745AB50D4F1}" type="datetimeFigureOut">
              <a:rPr lang="es-ES_tradnl" smtClean="0"/>
              <a:t>21/4/20</a:t>
            </a:fld>
            <a:endParaRPr lang="es-ES_tradnl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16AFF10-71BA-2C42-A63D-635D0F23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CC70605-52C8-E946-A465-97E36E202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8022-A5D9-7749-AB88-259BC6E1D232}" type="slidenum">
              <a:rPr lang="es-ES_tradnl" smtClean="0"/>
              <a:t>‹N›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13990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Corn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692650" y="2538000"/>
            <a:ext cx="7499350" cy="4320000"/>
          </a:xfrm>
          <a:custGeom>
            <a:avLst/>
            <a:gdLst>
              <a:gd name="connsiteX0" fmla="*/ 0 w 7499350"/>
              <a:gd name="connsiteY0" fmla="*/ 0 h 4320000"/>
              <a:gd name="connsiteX1" fmla="*/ 7499350 w 7499350"/>
              <a:gd name="connsiteY1" fmla="*/ 0 h 4320000"/>
              <a:gd name="connsiteX2" fmla="*/ 7499350 w 7499350"/>
              <a:gd name="connsiteY2" fmla="*/ 4320000 h 4320000"/>
              <a:gd name="connsiteX3" fmla="*/ 0 w 7499350"/>
              <a:gd name="connsiteY3" fmla="*/ 4320000 h 4320000"/>
              <a:gd name="connsiteX4" fmla="*/ 0 w 7499350"/>
              <a:gd name="connsiteY4" fmla="*/ 0 h 4320000"/>
              <a:gd name="connsiteX0" fmla="*/ 0 w 7499350"/>
              <a:gd name="connsiteY0" fmla="*/ 4320000 h 4320000"/>
              <a:gd name="connsiteX1" fmla="*/ 7499350 w 7499350"/>
              <a:gd name="connsiteY1" fmla="*/ 0 h 4320000"/>
              <a:gd name="connsiteX2" fmla="*/ 7499350 w 7499350"/>
              <a:gd name="connsiteY2" fmla="*/ 4320000 h 4320000"/>
              <a:gd name="connsiteX3" fmla="*/ 0 w 7499350"/>
              <a:gd name="connsiteY3" fmla="*/ 4320000 h 43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99350" h="4320000">
                <a:moveTo>
                  <a:pt x="0" y="4320000"/>
                </a:moveTo>
                <a:lnTo>
                  <a:pt x="7499350" y="0"/>
                </a:lnTo>
                <a:lnTo>
                  <a:pt x="7499350" y="4320000"/>
                </a:lnTo>
                <a:lnTo>
                  <a:pt x="0" y="4320000"/>
                </a:lnTo>
                <a:close/>
              </a:path>
            </a:pathLst>
          </a:custGeom>
        </p:spPr>
        <p:txBody>
          <a:bodyPr anchor="b" anchorCtr="0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9" y="2393950"/>
            <a:ext cx="7311862" cy="348297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/>
              <a:t>Modifica gli stili del testo dello schema
Secondo livello
Terzo livello
Quarto livello
Quinto livello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‹N›</a:t>
            </a:fld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4686300" y="6870450"/>
            <a:ext cx="75057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/>
              <a:t>NB Manually place “ilo.org” device in front of image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E2E72EB-38F8-9C4A-AEC9-91D1293667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s-ES_tradnl" noProof="0" dirty="0"/>
              <a:t> Día Mundial de la Seguridad y la Salud en el Trabajo </a:t>
            </a:r>
            <a:r>
              <a:rPr lang="es-ES_tradnl" noProof="0" dirty="0">
                <a:solidFill>
                  <a:schemeClr val="accent2"/>
                </a:solidFill>
              </a:rPr>
              <a:t>28 Abril 2020 </a:t>
            </a:r>
          </a:p>
          <a:p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259065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Image/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9" y="2393950"/>
            <a:ext cx="7311862" cy="348297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‹N›</a:t>
            </a:fld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4686300" y="6870450"/>
            <a:ext cx="75057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/>
              <a:t>NB Manually place “ilo.org” device in front of image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8289130" y="981075"/>
            <a:ext cx="3902869" cy="5876925"/>
          </a:xfrm>
          <a:custGeom>
            <a:avLst/>
            <a:gdLst>
              <a:gd name="connsiteX0" fmla="*/ 0 w 3902869"/>
              <a:gd name="connsiteY0" fmla="*/ 0 h 5876925"/>
              <a:gd name="connsiteX1" fmla="*/ 3902869 w 3902869"/>
              <a:gd name="connsiteY1" fmla="*/ 0 h 5876925"/>
              <a:gd name="connsiteX2" fmla="*/ 3902869 w 3902869"/>
              <a:gd name="connsiteY2" fmla="*/ 5876925 h 5876925"/>
              <a:gd name="connsiteX3" fmla="*/ 0 w 3902869"/>
              <a:gd name="connsiteY3" fmla="*/ 5876925 h 5876925"/>
              <a:gd name="connsiteX4" fmla="*/ 0 w 3902869"/>
              <a:gd name="connsiteY4" fmla="*/ 0 h 5876925"/>
              <a:gd name="connsiteX0" fmla="*/ 0 w 3902869"/>
              <a:gd name="connsiteY0" fmla="*/ 0 h 5876925"/>
              <a:gd name="connsiteX1" fmla="*/ 3898107 w 3902869"/>
              <a:gd name="connsiteY1" fmla="*/ 2252663 h 5876925"/>
              <a:gd name="connsiteX2" fmla="*/ 3902869 w 3902869"/>
              <a:gd name="connsiteY2" fmla="*/ 5876925 h 5876925"/>
              <a:gd name="connsiteX3" fmla="*/ 0 w 3902869"/>
              <a:gd name="connsiteY3" fmla="*/ 5876925 h 5876925"/>
              <a:gd name="connsiteX4" fmla="*/ 0 w 3902869"/>
              <a:gd name="connsiteY4" fmla="*/ 0 h 58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2869" h="5876925">
                <a:moveTo>
                  <a:pt x="0" y="0"/>
                </a:moveTo>
                <a:lnTo>
                  <a:pt x="3898107" y="2252663"/>
                </a:lnTo>
                <a:cubicBezTo>
                  <a:pt x="3899694" y="3460750"/>
                  <a:pt x="3901282" y="4668838"/>
                  <a:pt x="3902869" y="5876925"/>
                </a:cubicBezTo>
                <a:lnTo>
                  <a:pt x="0" y="5876925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insert picture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8288338" y="5876925"/>
            <a:ext cx="3413125" cy="247650"/>
          </a:xfrm>
          <a:custGeom>
            <a:avLst/>
            <a:gdLst>
              <a:gd name="connsiteX0" fmla="*/ 0 w 3413125"/>
              <a:gd name="connsiteY0" fmla="*/ 0 h 247650"/>
              <a:gd name="connsiteX1" fmla="*/ 3413125 w 3413125"/>
              <a:gd name="connsiteY1" fmla="*/ 0 h 247650"/>
              <a:gd name="connsiteX2" fmla="*/ 3413125 w 3413125"/>
              <a:gd name="connsiteY2" fmla="*/ 247650 h 247650"/>
              <a:gd name="connsiteX3" fmla="*/ 0 w 3413125"/>
              <a:gd name="connsiteY3" fmla="*/ 247650 h 247650"/>
              <a:gd name="connsiteX4" fmla="*/ 0 w 3413125"/>
              <a:gd name="connsiteY4" fmla="*/ 0 h 247650"/>
              <a:gd name="connsiteX0" fmla="*/ 0 w 3413125"/>
              <a:gd name="connsiteY0" fmla="*/ 0 h 247650"/>
              <a:gd name="connsiteX1" fmla="*/ 3153569 w 3413125"/>
              <a:gd name="connsiteY1" fmla="*/ 0 h 247650"/>
              <a:gd name="connsiteX2" fmla="*/ 3413125 w 3413125"/>
              <a:gd name="connsiteY2" fmla="*/ 247650 h 247650"/>
              <a:gd name="connsiteX3" fmla="*/ 0 w 3413125"/>
              <a:gd name="connsiteY3" fmla="*/ 247650 h 247650"/>
              <a:gd name="connsiteX4" fmla="*/ 0 w 3413125"/>
              <a:gd name="connsiteY4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3125" h="247650">
                <a:moveTo>
                  <a:pt x="0" y="0"/>
                </a:moveTo>
                <a:lnTo>
                  <a:pt x="3153569" y="0"/>
                </a:lnTo>
                <a:lnTo>
                  <a:pt x="3413125" y="247650"/>
                </a:lnTo>
                <a:lnTo>
                  <a:pt x="0" y="2476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lIns="108000" anchor="ctr" anchorCtr="0"/>
          <a:lstStyle>
            <a:lvl1pPr>
              <a:defRPr sz="1000" b="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GB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20EDDBC-ACEB-6741-8AF2-838E3B4C82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s-ES_tradnl" noProof="0" dirty="0"/>
              <a:t> Día Mundial de la Seguridad y la Salud en el Trabajo </a:t>
            </a:r>
            <a:r>
              <a:rPr lang="es-ES_tradnl" noProof="0" dirty="0">
                <a:solidFill>
                  <a:schemeClr val="accent2"/>
                </a:solidFill>
              </a:rPr>
              <a:t>28 Abril 2020 </a:t>
            </a:r>
          </a:p>
          <a:p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1657128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538" y="2393950"/>
            <a:ext cx="5360400" cy="3482976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/>
              <a:t>Modifica gli stili del testo dello schema
Secondo livello
Terzo livello
Quarto livello
Quinto livello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1062" y="2393949"/>
            <a:ext cx="5360400" cy="3482977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‹N›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4C3F5BD-6897-7847-A399-B0E733AC5A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s-ES_tradnl" noProof="0" dirty="0"/>
              <a:t> Día Mundial de la Seguridad y la Salud en el Trabajo </a:t>
            </a:r>
            <a:r>
              <a:rPr lang="es-ES_tradnl" noProof="0" dirty="0">
                <a:solidFill>
                  <a:schemeClr val="accent2"/>
                </a:solidFill>
              </a:rPr>
              <a:t>28 Abril 2020 </a:t>
            </a:r>
          </a:p>
          <a:p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2947130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538" y="2393950"/>
            <a:ext cx="3412800" cy="3482976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/>
              <a:t>Modifica gli stili del testo dello schema
Secondo livello
Terzo livello
Quarto livello
Quinto livello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9600" y="2393949"/>
            <a:ext cx="3412800" cy="3482977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‹N›</a:t>
            </a:fld>
            <a:endParaRPr lang="en-GB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8288662" y="2393949"/>
            <a:ext cx="3412800" cy="3482977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23F767A-645B-F04F-8D54-F8237C29F0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s-ES_tradnl" noProof="0" dirty="0"/>
              <a:t> Día Mundial de la Seguridad y la Salud en el Trabajo </a:t>
            </a:r>
            <a:r>
              <a:rPr lang="es-ES_tradnl" noProof="0" dirty="0">
                <a:solidFill>
                  <a:schemeClr val="accent2"/>
                </a:solidFill>
              </a:rPr>
              <a:t>28 Abril 2020 </a:t>
            </a:r>
          </a:p>
          <a:p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2334147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‹N›</a:t>
            </a:fld>
            <a:endParaRPr lang="en-GB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90538" y="2393950"/>
            <a:ext cx="7380000" cy="3482976"/>
          </a:xfrm>
        </p:spPr>
        <p:txBody>
          <a:bodyPr tIns="0">
            <a:noAutofit/>
          </a:bodyPr>
          <a:lstStyle>
            <a:lvl1pPr marL="489600" indent="-489600">
              <a:buSzPct val="120000"/>
              <a:buFontTx/>
              <a:buBlip>
                <a:blip r:embed="rId2"/>
              </a:buBlip>
              <a:defRPr sz="2300" b="0">
                <a:solidFill>
                  <a:schemeClr val="accent1">
                    <a:lumMod val="50000"/>
                  </a:schemeClr>
                </a:solidFill>
              </a:defRPr>
            </a:lvl1pPr>
            <a:lvl2pPr marL="489600" indent="0">
              <a:buClr>
                <a:schemeClr val="accent2"/>
              </a:buClr>
              <a:buSzPct val="80000"/>
              <a:buFont typeface="Wingdings 3" panose="05040102010807070707" pitchFamily="18" charset="2"/>
              <a:buNone/>
              <a:defRPr sz="2300" baseline="0">
                <a:solidFill>
                  <a:schemeClr val="accent1">
                    <a:lumMod val="50000"/>
                  </a:schemeClr>
                </a:solidFill>
              </a:defRPr>
            </a:lvl2pPr>
            <a:lvl3pPr marL="669600" indent="-180000">
              <a:spcBef>
                <a:spcPts val="1800"/>
              </a:spcBef>
              <a:defRPr sz="1000">
                <a:solidFill>
                  <a:schemeClr val="accent1">
                    <a:lumMod val="50000"/>
                  </a:schemeClr>
                </a:solidFill>
              </a:defRPr>
            </a:lvl3pPr>
          </a:lstStyle>
          <a:p>
            <a:pPr lvl="0"/>
            <a:r>
              <a:rPr lang="en-US"/>
              <a:t>Quote (level 1)</a:t>
            </a:r>
          </a:p>
          <a:p>
            <a:pPr lvl="1"/>
            <a:r>
              <a:rPr lang="en-US"/>
              <a:t>Continuation paras (level 2)</a:t>
            </a:r>
          </a:p>
          <a:p>
            <a:pPr lvl="2"/>
            <a:r>
              <a:rPr lang="en-GB"/>
              <a:t>Source (level 3)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270663" y="2447925"/>
            <a:ext cx="3430800" cy="3429000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sull'icona per inserire un'immagine</a:t>
            </a:r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F4105DF-39B6-3D4F-BA2D-8EB9FC766F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s-ES_tradnl" noProof="0" dirty="0"/>
              <a:t> Día Mundial de la Seguridad y la Salud en el Trabajo </a:t>
            </a:r>
            <a:r>
              <a:rPr lang="es-ES_tradnl" noProof="0" dirty="0">
                <a:solidFill>
                  <a:schemeClr val="accent2"/>
                </a:solidFill>
              </a:rPr>
              <a:t>28 Abril 2020 </a:t>
            </a:r>
          </a:p>
          <a:p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2610444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7200000" cy="165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1088" y="6867374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8" name="Right Triangle 7"/>
          <p:cNvSpPr/>
          <p:nvPr userDrawn="1"/>
        </p:nvSpPr>
        <p:spPr>
          <a:xfrm flipH="1">
            <a:off x="5529262" y="3007518"/>
            <a:ext cx="6662738" cy="385048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63027474-BB59-A640-9DAA-22E1743339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12" y="480732"/>
            <a:ext cx="1408834" cy="49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579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7200000" cy="165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02038" y="6866325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‹N›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  <p:sp>
        <p:nvSpPr>
          <p:cNvPr id="10" name="Right Triangle 9"/>
          <p:cNvSpPr/>
          <p:nvPr userDrawn="1"/>
        </p:nvSpPr>
        <p:spPr>
          <a:xfrm rot="10800000">
            <a:off x="5307376" y="0"/>
            <a:ext cx="6884624" cy="397871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CD8BB775-8378-DD44-A322-55C26039E0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12" y="480732"/>
            <a:ext cx="1408834" cy="49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164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0538" y="1423195"/>
            <a:ext cx="11210924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s-ES_tradnl" noProof="0"/>
              <a:t>Fare clic per modificare lo stile del titolo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2393950"/>
            <a:ext cx="11210924" cy="348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s-ES_tradnl" noProof="0"/>
              <a:t>Modifica gli stili del testo dello schema
Secondo livello
Terzo livello
Quarto livello
Quinto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0538" y="6870450"/>
            <a:ext cx="2743200" cy="21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noFill/>
              </a:defRPr>
            </a:lvl1pPr>
          </a:lstStyle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s-ES_tradnl" noProof="0" dirty="0"/>
              <a:t> Día Mundial de la Seguridad y la Salud en el Trabajo </a:t>
            </a:r>
            <a:r>
              <a:rPr lang="es-ES_tradnl" noProof="0" dirty="0">
                <a:solidFill>
                  <a:schemeClr val="accent2"/>
                </a:solidFill>
              </a:rPr>
              <a:t>28 Abril 2020 </a:t>
            </a:r>
          </a:p>
          <a:p>
            <a:endParaRPr lang="es-ES_tradnl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61462" y="432000"/>
            <a:ext cx="540000" cy="28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fld id="{856227C0-AD57-4F9B-BAE3-EEFB0D0EE427}" type="slidenum">
              <a:rPr lang="en-GB" smtClean="0"/>
              <a:pPr/>
              <a:t>‹N›</a:t>
            </a:fld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1" y="1519079"/>
            <a:ext cx="119513" cy="1402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063" y="6367463"/>
            <a:ext cx="644400" cy="172266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52FC2C35-AF44-EA4A-B01E-6EED61F5AD9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12" y="480732"/>
            <a:ext cx="1408834" cy="49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61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5" r:id="rId3"/>
    <p:sldLayoutId id="2147483666" r:id="rId4"/>
    <p:sldLayoutId id="2147483652" r:id="rId5"/>
    <p:sldLayoutId id="2147483664" r:id="rId6"/>
    <p:sldLayoutId id="2147483669" r:id="rId7"/>
    <p:sldLayoutId id="2147483651" r:id="rId8"/>
    <p:sldLayoutId id="2147483670" r:id="rId9"/>
    <p:sldLayoutId id="2147483654" r:id="rId10"/>
    <p:sldLayoutId id="214748365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240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52000" indent="-252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SzPct val="70000"/>
        <a:buFont typeface="Wingdings 3" panose="05040102010807070707" pitchFamily="18" charset="2"/>
        <a:buChar char="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2400"/>
        </a:spcBef>
        <a:spcAft>
          <a:spcPts val="450"/>
        </a:spcAft>
        <a:buClr>
          <a:schemeClr val="accent2"/>
        </a:buClr>
        <a:buSzPct val="80000"/>
        <a:buFont typeface="Arial" panose="020B0604020202020204" pitchFamily="34" charset="0"/>
        <a:buNone/>
        <a:defRPr sz="1400" b="1" kern="1200">
          <a:solidFill>
            <a:schemeClr val="accent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450"/>
        </a:spcBef>
        <a:spcAft>
          <a:spcPts val="450"/>
        </a:spcAft>
        <a:buClr>
          <a:schemeClr val="accent2"/>
        </a:buClr>
        <a:buSzPct val="80000"/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00" indent="-252000" algn="l" defTabSz="914400" rtl="0" eaLnBrk="1" latinLnBrk="0" hangingPunct="1">
        <a:lnSpc>
          <a:spcPct val="100000"/>
        </a:lnSpc>
        <a:spcBef>
          <a:spcPts val="450"/>
        </a:spcBef>
        <a:buClr>
          <a:schemeClr val="accent2"/>
        </a:buClr>
        <a:buSzPct val="70000"/>
        <a:buFont typeface="Wingdings 3" panose="05040102010807070707" pitchFamily="18" charset="2"/>
        <a:buChar char="u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09" userDrawn="1">
          <p15:clr>
            <a:srgbClr val="F26B43"/>
          </p15:clr>
        </p15:guide>
        <p15:guide id="4" pos="7371" userDrawn="1">
          <p15:clr>
            <a:srgbClr val="F26B43"/>
          </p15:clr>
        </p15:guide>
        <p15:guide id="5" orient="horz" pos="309" userDrawn="1">
          <p15:clr>
            <a:srgbClr val="F26B43"/>
          </p15:clr>
        </p15:guide>
        <p15:guide id="6" orient="horz" pos="4011" userDrawn="1">
          <p15:clr>
            <a:srgbClr val="F26B43"/>
          </p15:clr>
        </p15:guide>
        <p15:guide id="7" orient="horz" pos="1508" userDrawn="1">
          <p15:clr>
            <a:srgbClr val="F26B43"/>
          </p15:clr>
        </p15:guide>
        <p15:guide id="8" orient="horz" pos="3702" userDrawn="1">
          <p15:clr>
            <a:srgbClr val="F26B43"/>
          </p15:clr>
        </p15:guide>
        <p15:guide id="9" orient="horz" pos="154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7B4E013-7711-2C4D-AD56-F1C883BB8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s-ES_tradnl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C5A1C7E-4BCE-4A40-9EF3-9C70D8F4E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  <a:endParaRPr lang="es-ES_tradnl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CED1C3E-D91D-5E46-A0D9-7E84677C70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AC39D-6FB6-F04F-A03E-A745AB50D4F1}" type="datetimeFigureOut">
              <a:rPr lang="es-ES_tradnl" smtClean="0"/>
              <a:t>21/4/20</a:t>
            </a:fld>
            <a:endParaRPr lang="es-ES_tradnl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EE7BCD9-A81B-7D45-BB6A-A379E18DC6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812104C-25D6-4C40-8432-530BDB538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D8022-A5D9-7749-AB88-259BC6E1D232}" type="slidenum">
              <a:rPr lang="es-ES_tradnl" smtClean="0"/>
              <a:t>‹N›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3042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EEDCD9F-8CD8-3345-A9E1-B3DCCC703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98A4035-8398-1C48-902C-E37681786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1</a:t>
            </a:fld>
            <a:endParaRPr lang="en-GB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C6128D9-A1FA-6949-AB1E-652B47E96F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</p:spPr>
        <p:txBody>
          <a:bodyPr/>
          <a:lstStyle/>
          <a:p>
            <a:r>
              <a:rPr lang="en-GB"/>
              <a:t>World Day for Safety and Health at Work </a:t>
            </a:r>
            <a:r>
              <a:rPr lang="en-GB">
                <a:solidFill>
                  <a:schemeClr val="accent2"/>
                </a:solidFill>
              </a:rPr>
              <a:t>28 April 2020 </a:t>
            </a:r>
          </a:p>
          <a:p>
            <a:endParaRPr lang="en-GB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1BF7CB4-6A0A-134B-8EE3-AE614312D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3AB1A92-9290-0942-9944-F11FD6E810F6}"/>
              </a:ext>
            </a:extLst>
          </p:cNvPr>
          <p:cNvSpPr txBox="1">
            <a:spLocks/>
          </p:cNvSpPr>
          <p:nvPr/>
        </p:nvSpPr>
        <p:spPr>
          <a:xfrm>
            <a:off x="490538" y="2503409"/>
            <a:ext cx="5190734" cy="22557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400" dirty="0">
                <a:solidFill>
                  <a:schemeClr val="bg1"/>
                </a:solidFill>
              </a:rPr>
              <a:t>Frente a la pandemia: garantizar la seguridad y salud en el trabajo</a:t>
            </a:r>
          </a:p>
        </p:txBody>
      </p:sp>
    </p:spTree>
    <p:extLst>
      <p:ext uri="{BB962C8B-B14F-4D97-AF65-F5344CB8AC3E}">
        <p14:creationId xmlns:p14="http://schemas.microsoft.com/office/powerpoint/2010/main" val="2652785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B9CAA9C-D746-464C-B57F-864532E03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7F5678F-C11A-084C-BE34-68425EBD3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10</a:t>
            </a:fld>
            <a:endParaRPr lang="en-GB"/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771ED8F9-E8D1-AD4B-BC3A-EE7504BAD0DF}"/>
              </a:ext>
            </a:extLst>
          </p:cNvPr>
          <p:cNvSpPr txBox="1">
            <a:spLocks/>
          </p:cNvSpPr>
          <p:nvPr/>
        </p:nvSpPr>
        <p:spPr>
          <a:xfrm>
            <a:off x="490540" y="2393950"/>
            <a:ext cx="5319418" cy="348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u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spcAft>
                <a:spcPts val="6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Trabajadores sanitarios</a:t>
            </a:r>
          </a:p>
          <a:p>
            <a:pPr lvl="2">
              <a:spcAft>
                <a:spcPts val="600"/>
              </a:spcAft>
            </a:pPr>
            <a:r>
              <a:rPr lang="es-ES_tradnl" dirty="0"/>
              <a:t>Personal de laboratorio</a:t>
            </a:r>
          </a:p>
          <a:p>
            <a:pPr lvl="2">
              <a:spcAft>
                <a:spcPts val="600"/>
              </a:spcAft>
            </a:pPr>
            <a:r>
              <a:rPr lang="es-ES_tradnl" dirty="0"/>
              <a:t>Trabajadores funerarios </a:t>
            </a:r>
          </a:p>
          <a:p>
            <a:pPr lvl="2">
              <a:spcAft>
                <a:spcPts val="600"/>
              </a:spcAft>
            </a:pPr>
            <a:r>
              <a:rPr lang="es-ES_tradnl" dirty="0"/>
              <a:t>Trabajadores del transporte de emergencia</a:t>
            </a:r>
          </a:p>
          <a:p>
            <a:pPr lvl="2">
              <a:spcAft>
                <a:spcPts val="600"/>
              </a:spcAft>
            </a:pPr>
            <a:r>
              <a:rPr lang="es-ES_tradnl" dirty="0"/>
              <a:t>Limpiadores y trabajadores de la gestión de desechos en instalaciones sanitarias y de urgencias</a:t>
            </a:r>
          </a:p>
          <a:p>
            <a:pPr lvl="2">
              <a:spcAft>
                <a:spcPts val="600"/>
              </a:spcAft>
            </a:pPr>
            <a:r>
              <a:rPr lang="es-ES_tradnl" dirty="0"/>
              <a:t>Otros (agentes de policía, personal de protección civil, personal militar, bomberos)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13C64E4-D647-4240-976F-B2A7EFF80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Trabajadores de respuesta a la emergencia 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19232A4-F062-2F44-B048-0AD6D8DAF6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s-ES_tradnl" noProof="0" dirty="0"/>
              <a:t> Día Mundial de la Seguridad y la Salud en el Trabajo </a:t>
            </a:r>
            <a:r>
              <a:rPr lang="es-ES_tradnl" noProof="0" dirty="0">
                <a:solidFill>
                  <a:schemeClr val="accent2"/>
                </a:solidFill>
              </a:rPr>
              <a:t>28 Abril 2020 </a:t>
            </a:r>
          </a:p>
          <a:p>
            <a:endParaRPr lang="es-ES_tradnl" noProof="0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565A4223-56AF-D64A-9E25-BADBA39B7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832" y="960437"/>
            <a:ext cx="6350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604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31955C-304D-D54D-8F67-4853FFB45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Trabajadores de respuesta a la emergencia </a:t>
            </a:r>
            <a:br>
              <a:rPr lang="es-ES_tradnl" dirty="0"/>
            </a:br>
            <a:r>
              <a:rPr lang="es-ES_tradnl" dirty="0">
                <a:solidFill>
                  <a:schemeClr val="accent2"/>
                </a:solidFill>
              </a:rPr>
              <a:t>Riesgo de contagio</a:t>
            </a:r>
            <a:endParaRPr lang="es-ES_tradnl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AEDB00B-F900-4D41-92A7-56662085F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spcAft>
                <a:spcPts val="1800"/>
              </a:spcAft>
            </a:pPr>
            <a:r>
              <a:rPr lang="es-ES_tradnl" dirty="0"/>
              <a:t>Contacto con pacientes y compañeros de trabajo infectados </a:t>
            </a:r>
          </a:p>
          <a:p>
            <a:pPr lvl="2">
              <a:spcAft>
                <a:spcPts val="18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Contacto con sangre, tejidos y </a:t>
            </a:r>
            <a:r>
              <a:rPr lang="es-ES_tradnl" dirty="0"/>
              <a:t>fluidos corporales infectados</a:t>
            </a: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18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Contacto con cuerpos de personas que han muerto por </a:t>
            </a:r>
            <a:r>
              <a:rPr lang="es-419" dirty="0">
                <a:solidFill>
                  <a:schemeClr val="accent1">
                    <a:lumMod val="50000"/>
                  </a:schemeClr>
                </a:solidFill>
              </a:rPr>
              <a:t>enfermedades</a:t>
            </a: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 altamente infecciosas</a:t>
            </a:r>
          </a:p>
          <a:p>
            <a:pPr lvl="2">
              <a:spcAft>
                <a:spcPts val="18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Contacto con materiales, superficies y ambientes contaminados</a:t>
            </a:r>
          </a:p>
          <a:p>
            <a:pPr lvl="2">
              <a:spcAft>
                <a:spcPts val="1800"/>
              </a:spcAft>
            </a:pPr>
            <a:r>
              <a:rPr lang="es-ES_tradnl" dirty="0"/>
              <a:t>Equipo médico y EPP que no han sido utilizados, limpiados y desinfectados adecuadamente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541856C-DAD3-2643-ACF1-C6E4048B1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B03F34D-4854-0248-93A8-5B100FF19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11</a:t>
            </a:fld>
            <a:endParaRPr lang="en-GB"/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1215D7DA-1981-364B-8598-1C7A0941B7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063" y="6367463"/>
            <a:ext cx="644400" cy="172266"/>
          </a:xfrm>
          <a:prstGeom prst="rect">
            <a:avLst/>
          </a:prstGeom>
        </p:spPr>
      </p:pic>
      <p:pic>
        <p:nvPicPr>
          <p:cNvPr id="12" name="Segnaposto immagine 11">
            <a:extLst>
              <a:ext uri="{FF2B5EF4-FFF2-40B4-BE49-F238E27FC236}">
                <a16:creationId xmlns:a16="http://schemas.microsoft.com/office/drawing/2014/main" id="{30085A7A-678A-FF43-B52F-CEED1397B8D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90" t="-212" r="17820" b="212"/>
          <a:stretch/>
        </p:blipFill>
        <p:spPr>
          <a:xfrm>
            <a:off x="8289131" y="981075"/>
            <a:ext cx="3902869" cy="5876925"/>
          </a:xfr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EA542C2-BD0F-6A44-98D6-638BA952E3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s-ES_tradnl" noProof="0" dirty="0"/>
              <a:t> Día Mundial de la Seguridad y la Salud en el Trabajo </a:t>
            </a:r>
            <a:r>
              <a:rPr lang="es-ES_tradnl" noProof="0" dirty="0">
                <a:solidFill>
                  <a:schemeClr val="accent2"/>
                </a:solidFill>
              </a:rPr>
              <a:t>28 Abril 2020 </a:t>
            </a:r>
          </a:p>
          <a:p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2748241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B6443E-56F6-9B4C-B88B-48E8460CA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Trabajadores de respuesta a la emergencia</a:t>
            </a:r>
            <a:br>
              <a:rPr lang="es-ES_tradnl" dirty="0"/>
            </a:br>
            <a:r>
              <a:rPr lang="es-ES_tradnl" dirty="0">
                <a:solidFill>
                  <a:schemeClr val="accent2"/>
                </a:solidFill>
              </a:rPr>
              <a:t>Ejemplos de medidas para prevenir el contagio</a:t>
            </a:r>
            <a:endParaRPr lang="es-ES_tradnl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A86FE33-43B9-0E46-8C20-D697D9D1F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spcAft>
                <a:spcPts val="1800"/>
              </a:spcAft>
            </a:pPr>
            <a:r>
              <a:rPr lang="es-ES_tradnl" dirty="0">
                <a:solidFill>
                  <a:schemeClr val="accent2"/>
                </a:solidFill>
              </a:rPr>
              <a:t>Controles ambientales y de ingeniería</a:t>
            </a: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, con el objetivo de reducir la propagación de patógenos y la contaminación de superficies y objetos (distancia física entre los pacientes y los trabajadores sanitarios/de emergencia, salas de aislamiento bien ventiladas, etc.)</a:t>
            </a:r>
          </a:p>
          <a:p>
            <a:pPr lvl="2">
              <a:spcAft>
                <a:spcPts val="1800"/>
              </a:spcAft>
            </a:pPr>
            <a:r>
              <a:rPr lang="es-ES_tradnl" dirty="0">
                <a:solidFill>
                  <a:schemeClr val="accent2"/>
                </a:solidFill>
              </a:rPr>
              <a:t>Medidas administrativas </a:t>
            </a: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destinadas a prevenir los comportamientos de riesgo (procedimientos de prevención y control de las infecciones, formación en SST, control y la vigilancia de la salud de los trabajadores, etc.)</a:t>
            </a:r>
          </a:p>
          <a:p>
            <a:pPr lvl="2">
              <a:spcAft>
                <a:spcPts val="1800"/>
              </a:spcAft>
            </a:pPr>
            <a:r>
              <a:rPr lang="es-ES_tradnl" dirty="0">
                <a:solidFill>
                  <a:schemeClr val="accent2"/>
                </a:solidFill>
              </a:rPr>
              <a:t>EPP apropiados </a:t>
            </a: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y formación sobre cómo ponérselo, quitárselo y deshacerse de él</a:t>
            </a:r>
          </a:p>
          <a:p>
            <a:pPr lvl="2">
              <a:spcAft>
                <a:spcPts val="1800"/>
              </a:spcAft>
            </a:pP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1800"/>
              </a:spcAft>
            </a:pP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E97EAAF-F875-4E48-83E2-120DEF7FF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Date: Monday / 01 / October / 2019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04C0B57-A6D4-1F4C-BCA7-E776CFDDC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12</a:t>
            </a:fld>
            <a:endParaRPr lang="en-GB"/>
          </a:p>
        </p:txBody>
      </p:sp>
      <p:pic>
        <p:nvPicPr>
          <p:cNvPr id="10" name="Segnaposto immagine 9">
            <a:extLst>
              <a:ext uri="{FF2B5EF4-FFF2-40B4-BE49-F238E27FC236}">
                <a16:creationId xmlns:a16="http://schemas.microsoft.com/office/drawing/2014/main" id="{A8554496-7528-F643-BEAD-CB7B0928CC6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4" r="26274"/>
          <a:stretch/>
        </p:blipFill>
        <p:spPr>
          <a:xfrm>
            <a:off x="8288338" y="981075"/>
            <a:ext cx="3902869" cy="5876925"/>
          </a:xfr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B6BD2CE2-A3FE-A94A-A349-4AB1E71A0C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063" y="6367463"/>
            <a:ext cx="644400" cy="172266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8893A5C-4F0C-284E-AE76-E155A769D1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s-ES_tradnl" noProof="0" dirty="0"/>
              <a:t> Día Mundial de la Seguridad y la Salud en el Trabajo </a:t>
            </a:r>
            <a:r>
              <a:rPr lang="es-ES_tradnl" noProof="0" dirty="0">
                <a:solidFill>
                  <a:schemeClr val="accent2"/>
                </a:solidFill>
              </a:rPr>
              <a:t>28 Abril 2020 </a:t>
            </a:r>
          </a:p>
          <a:p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1979473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D9111DD3-203D-BF4D-A359-68BFC8EEA4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25950" y="1035841"/>
            <a:ext cx="3466141" cy="3466141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DAE32B5-AD44-AD40-882C-EA089C98FF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15743" y="2768912"/>
            <a:ext cx="4024060" cy="4024060"/>
          </a:xfrm>
          <a:prstGeom prst="rect">
            <a:avLst/>
          </a:prstGeo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FAA21E1-88EF-7C4C-BD39-37D7213E8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082B66E-DFC4-B041-BF50-CA57ADDA2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13</a:t>
            </a:fld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2C3E679-D04E-E341-A9E5-AB5057BC7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38" y="2393950"/>
            <a:ext cx="6036871" cy="3482975"/>
          </a:xfrm>
        </p:spPr>
        <p:txBody>
          <a:bodyPr/>
          <a:lstStyle/>
          <a:p>
            <a:pPr lvl="2">
              <a:spcAft>
                <a:spcPts val="18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Los trabajadores que </a:t>
            </a:r>
            <a:r>
              <a:rPr lang="es-ES_tradnl" dirty="0">
                <a:solidFill>
                  <a:schemeClr val="accent2"/>
                </a:solidFill>
              </a:rPr>
              <a:t>interactúan con personas potencialmente infecciosas </a:t>
            </a: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(trabajadores de tiendas y supermercados, bancos, escuelas, servicios de reparto, restaurantes, instalaciones deportivas y turísticas, etc.)</a:t>
            </a:r>
          </a:p>
          <a:p>
            <a:pPr lvl="2">
              <a:spcAft>
                <a:spcPts val="18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Los trabajadores que realizan tareas </a:t>
            </a:r>
            <a:r>
              <a:rPr lang="es-ES_tradnl" dirty="0">
                <a:solidFill>
                  <a:schemeClr val="accent2"/>
                </a:solidFill>
              </a:rPr>
              <a:t>en espacios limitados</a:t>
            </a: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 y </a:t>
            </a:r>
            <a:r>
              <a:rPr lang="es-ES_tradnl" dirty="0">
                <a:solidFill>
                  <a:schemeClr val="accent2"/>
                </a:solidFill>
              </a:rPr>
              <a:t>con alta concentración de personas</a:t>
            </a: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, dada su proximidad con otros trabajadores (fábricas, centros de llamadas, oficinas de espacio abierto, etc.)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312DA02-C188-C742-82A2-2BD60857C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Trabajadores en los servicios esenciales</a:t>
            </a:r>
            <a:br>
              <a:rPr lang="es-ES_tradnl" dirty="0"/>
            </a:br>
            <a:endParaRPr lang="es-ES_tradnl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7894595-DB99-C34A-8085-32FF21D424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s-ES_tradnl" noProof="0" dirty="0"/>
              <a:t> Día Mundial de la Seguridad y la Salud en el Trabajo </a:t>
            </a:r>
            <a:r>
              <a:rPr lang="es-ES_tradnl" noProof="0" dirty="0">
                <a:solidFill>
                  <a:schemeClr val="accent2"/>
                </a:solidFill>
              </a:rPr>
              <a:t>28 Abril 2020 </a:t>
            </a:r>
          </a:p>
          <a:p>
            <a:endParaRPr lang="es-ES_tradnl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9834709-1A7D-754E-9B02-328F4A6C3E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880" y="2846390"/>
            <a:ext cx="3733730" cy="373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12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0E79F9-9497-5244-BAF0-AEC1D8F42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Ejemplos de medidas para prevenir el contagio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165A77-1718-EA4A-87CC-AD5CD2712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s-ES_tradnl" dirty="0">
                <a:solidFill>
                  <a:schemeClr val="accent2"/>
                </a:solidFill>
              </a:rPr>
              <a:t>Distancia física </a:t>
            </a: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(introducir turnos de trabajo, hacer llamadas telefónicas y celebrar reuniones virtuales, etc.) </a:t>
            </a:r>
          </a:p>
          <a:p>
            <a:pPr lvl="2"/>
            <a:r>
              <a:rPr lang="es-ES_tradnl" dirty="0">
                <a:solidFill>
                  <a:schemeClr val="accent2"/>
                </a:solidFill>
              </a:rPr>
              <a:t>Higiene</a:t>
            </a: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 (proporcionar desinfectante para las manos, fomentar una buena higiene respiratoria en el lugar de trabajo, etc.)</a:t>
            </a:r>
          </a:p>
          <a:p>
            <a:pPr lvl="2"/>
            <a:r>
              <a:rPr lang="es-ES_tradnl" dirty="0">
                <a:solidFill>
                  <a:schemeClr val="accent2"/>
                </a:solidFill>
              </a:rPr>
              <a:t>Limpieza</a:t>
            </a: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 (limpiar y desinfectar regularmente las superficies de los escritorios, puestos y objetos de trabajo, desinfección periódica de las zonas comunes como los baños, etc.)</a:t>
            </a:r>
          </a:p>
          <a:p>
            <a:pPr lvl="2"/>
            <a:r>
              <a:rPr lang="es-ES_tradnl" dirty="0">
                <a:solidFill>
                  <a:schemeClr val="accent2"/>
                </a:solidFill>
              </a:rPr>
              <a:t>Formación y comunicación </a:t>
            </a: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(sobre las medidas adoptadas, sobre su derecho a interrumpir una situación laboral que suponga un peligro inminente y grave para la vida o la salud, etc.)</a:t>
            </a:r>
          </a:p>
          <a:p>
            <a:pPr lvl="2"/>
            <a:r>
              <a:rPr lang="es-ES_tradnl" dirty="0">
                <a:solidFill>
                  <a:schemeClr val="accent2"/>
                </a:solidFill>
              </a:rPr>
              <a:t>Equipos de protección personal (EPP)</a:t>
            </a:r>
          </a:p>
          <a:p>
            <a:pPr lvl="2"/>
            <a:r>
              <a:rPr lang="es-ES_tradnl" dirty="0">
                <a:solidFill>
                  <a:schemeClr val="accent2"/>
                </a:solidFill>
              </a:rPr>
              <a:t>Respuesta</a:t>
            </a:r>
            <a:r>
              <a:rPr lang="es-ES_tradnl" dirty="0"/>
              <a:t> (disponer el aislamiento de toda persona que desarrolle síntomas de la COVID-19 en el lugar de trabajo, desinfectar adecuadamente el lugar de trabajo, proporcionar vigilancia sanitaria a las personas que hayan estado en estrecho contacto con el trabajador infectado, etc.)</a:t>
            </a: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  <a:p>
            <a:pPr lvl="2"/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Aft>
                <a:spcPts val="0"/>
              </a:spcAft>
            </a:pP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B781F9-F4D7-8943-911F-195A5DAD6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Date: Monday / 01 / October / 2019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36FC797-77AA-1F41-A6AF-7C5E2BC71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14</a:t>
            </a:fld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08BCC14-3FD8-6649-BAB8-7BEA163557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s-ES_tradnl" noProof="0" dirty="0"/>
              <a:t> Día Mundial de la Seguridad y la Salud en el Trabajo </a:t>
            </a:r>
            <a:r>
              <a:rPr lang="es-ES_tradnl" noProof="0" dirty="0">
                <a:solidFill>
                  <a:schemeClr val="accent2"/>
                </a:solidFill>
              </a:rPr>
              <a:t>28 Abril 2020 </a:t>
            </a:r>
          </a:p>
          <a:p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3335418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5B95EC-397E-6341-A4B4-E0B7AB94B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Trabajadores informales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295BF79-B92C-FC4B-B93B-3455C9901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2" indent="0">
              <a:spcAft>
                <a:spcPts val="1800"/>
              </a:spcAft>
              <a:buNone/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Muchos de estos trabajadores:</a:t>
            </a:r>
          </a:p>
          <a:p>
            <a:pPr lvl="2">
              <a:spcAft>
                <a:spcPts val="18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Deben trabajar a pesar de las restricciones de movimiento y de interacción social</a:t>
            </a:r>
          </a:p>
          <a:p>
            <a:pPr lvl="2">
              <a:spcAft>
                <a:spcPts val="18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No pueden cumplir con las medidas y precauciones de SST</a:t>
            </a:r>
          </a:p>
          <a:p>
            <a:pPr lvl="2">
              <a:spcAft>
                <a:spcPts val="18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Carecen de protección suficiente (por ejemplo, protección social, licencia por enfermedad, prestaciones de desempleo)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AED6197-9AB2-D34A-9AFB-D0A18C90A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8DBC01C-057F-9644-AA02-D6E47BC78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15</a:t>
            </a:fld>
            <a:endParaRPr lang="en-GB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DAFFFB6A-35D1-4C49-9D44-EAACC067EF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" name="Segnaposto immagine 10">
            <a:extLst>
              <a:ext uri="{FF2B5EF4-FFF2-40B4-BE49-F238E27FC236}">
                <a16:creationId xmlns:a16="http://schemas.microsoft.com/office/drawing/2014/main" id="{B51E2B5A-B6B2-0049-8644-F8756E6CC05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9" t="28087" r="27560" b="152"/>
          <a:stretch/>
        </p:blipFill>
        <p:spPr>
          <a:xfrm>
            <a:off x="8289131" y="981075"/>
            <a:ext cx="3902869" cy="5876925"/>
          </a:xfrm>
        </p:spPr>
      </p:pic>
      <p:pic>
        <p:nvPicPr>
          <p:cNvPr id="13" name="Picture 11">
            <a:extLst>
              <a:ext uri="{FF2B5EF4-FFF2-40B4-BE49-F238E27FC236}">
                <a16:creationId xmlns:a16="http://schemas.microsoft.com/office/drawing/2014/main" id="{8366848A-3579-0A4A-BD5D-3F5F56BD65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063" y="6367463"/>
            <a:ext cx="644400" cy="172266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353BBCC-414E-CD48-AD9C-1DC24D2CAA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s-ES_tradnl" noProof="0" dirty="0"/>
              <a:t> Día Mundial de la Seguridad y la Salud en el Trabajo </a:t>
            </a:r>
            <a:r>
              <a:rPr lang="es-ES_tradnl" noProof="0" dirty="0">
                <a:solidFill>
                  <a:schemeClr val="accent2"/>
                </a:solidFill>
              </a:rPr>
              <a:t>28 Abril 2020 </a:t>
            </a:r>
          </a:p>
          <a:p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1499422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1FBD52-8569-C34D-A06C-DD33948B3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8" y="2872800"/>
            <a:ext cx="6163480" cy="1797674"/>
          </a:xfrm>
        </p:spPr>
        <p:txBody>
          <a:bodyPr/>
          <a:lstStyle/>
          <a:p>
            <a:r>
              <a:rPr lang="es-ES_tradnl" dirty="0"/>
              <a:t>Manejo del estrés, los riesgos psicosociales y la violencia y el acoso</a:t>
            </a:r>
            <a:br>
              <a:rPr lang="es-ES_tradnl" dirty="0"/>
            </a:br>
            <a:endParaRPr lang="es-ES_tradnl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CF72471-B6B4-A745-B2BE-064B05C7A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278FCCA-B0D8-974A-AB92-2F4023852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5D8BFBB-3A52-BC40-8662-4469AA309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435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olo 7">
            <a:extLst>
              <a:ext uri="{FF2B5EF4-FFF2-40B4-BE49-F238E27FC236}">
                <a16:creationId xmlns:a16="http://schemas.microsoft.com/office/drawing/2014/main" id="{D72CA37F-2B23-D243-91FB-6EC38754D970}"/>
              </a:ext>
            </a:extLst>
          </p:cNvPr>
          <p:cNvSpPr>
            <a:spLocks noChangeAspect="1"/>
          </p:cNvSpPr>
          <p:nvPr/>
        </p:nvSpPr>
        <p:spPr>
          <a:xfrm rot="5400000">
            <a:off x="5648254" y="2559261"/>
            <a:ext cx="4746485" cy="3850994"/>
          </a:xfrm>
          <a:prstGeom prst="triangle">
            <a:avLst>
              <a:gd name="adj" fmla="val 48696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638EEAD-B8A9-5543-B7E2-35D765247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Estrés y factores psicosociales durante una pandemia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6F28732-D6F7-1841-A31E-5143D39A1C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0538" y="2393950"/>
            <a:ext cx="6824662" cy="3482976"/>
          </a:xfrm>
        </p:spPr>
        <p:txBody>
          <a:bodyPr/>
          <a:lstStyle/>
          <a:p>
            <a:pPr marL="0" lvl="2" indent="0">
              <a:spcAft>
                <a:spcPts val="200"/>
              </a:spcAft>
              <a:buClr>
                <a:schemeClr val="accent1"/>
              </a:buClr>
              <a:buSzPct val="100000"/>
              <a:buNone/>
            </a:pPr>
            <a:r>
              <a:rPr lang="es-ES_tradnl" sz="2200" b="1" dirty="0">
                <a:solidFill>
                  <a:schemeClr val="accent2"/>
                </a:solidFill>
              </a:rPr>
              <a:t>Factores psicosociales comunes</a:t>
            </a:r>
          </a:p>
          <a:p>
            <a:pPr lvl="2">
              <a:spcAft>
                <a:spcPts val="200"/>
              </a:spcAft>
              <a:buClr>
                <a:schemeClr val="accent1"/>
              </a:buClr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Temor por el propio bienestar o el de los miembros de la familia y los compañeros de trabajo</a:t>
            </a:r>
          </a:p>
          <a:p>
            <a:pPr lvl="2">
              <a:spcAft>
                <a:spcPts val="200"/>
              </a:spcAft>
              <a:buClr>
                <a:schemeClr val="accent1"/>
              </a:buClr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Falta de EPP</a:t>
            </a:r>
          </a:p>
          <a:p>
            <a:pPr lvl="2">
              <a:spcAft>
                <a:spcPts val="200"/>
              </a:spcAft>
              <a:buClr>
                <a:schemeClr val="accent1"/>
              </a:buClr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Aislamiento</a:t>
            </a:r>
          </a:p>
          <a:p>
            <a:pPr lvl="2">
              <a:spcAft>
                <a:spcPts val="200"/>
              </a:spcAft>
              <a:buClr>
                <a:schemeClr val="accent1"/>
              </a:buClr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Falta de apoyo social o de tejido social;</a:t>
            </a:r>
          </a:p>
          <a:p>
            <a:pPr lvl="2">
              <a:spcAft>
                <a:spcPts val="200"/>
              </a:spcAft>
              <a:buClr>
                <a:schemeClr val="accent1"/>
              </a:buClr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Tensión entre los protocolos de seguridad establecidos y el deseo de cuidar o apoyar a las personas</a:t>
            </a:r>
          </a:p>
          <a:p>
            <a:pPr lvl="2">
              <a:spcAft>
                <a:spcPts val="200"/>
              </a:spcAft>
              <a:buClr>
                <a:schemeClr val="accent1"/>
              </a:buClr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Dificultad para mantener actividades de autocuidado     (ejercicio, buenos hábitos alimentarios, horas de Descanso, etc.)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8450AE9-0CF6-0E48-BD16-91A108063A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11067" y="2393949"/>
            <a:ext cx="3590394" cy="3482977"/>
          </a:xfrm>
        </p:spPr>
        <p:txBody>
          <a:bodyPr/>
          <a:lstStyle/>
          <a:p>
            <a:pPr marL="0" lvl="2" indent="0">
              <a:spcAft>
                <a:spcPts val="200"/>
              </a:spcAft>
              <a:buClr>
                <a:schemeClr val="accent1"/>
              </a:buClr>
              <a:buSzPct val="100000"/>
              <a:buNone/>
            </a:pPr>
            <a:r>
              <a:rPr lang="es-ES_tradnl" sz="2200" b="1" dirty="0">
                <a:solidFill>
                  <a:schemeClr val="accent2"/>
                </a:solidFill>
              </a:rPr>
              <a:t>Reacciones comunes</a:t>
            </a:r>
          </a:p>
          <a:p>
            <a:pPr lvl="2">
              <a:spcAft>
                <a:spcPts val="200"/>
              </a:spcAft>
            </a:pPr>
            <a:r>
              <a:rPr lang="es-ES_tradnl" b="0" dirty="0">
                <a:solidFill>
                  <a:schemeClr val="accent1">
                    <a:lumMod val="50000"/>
                  </a:schemeClr>
                </a:solidFill>
              </a:rPr>
              <a:t>Estrés</a:t>
            </a: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2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Estado de ánimo bajo</a:t>
            </a:r>
          </a:p>
          <a:p>
            <a:pPr lvl="2">
              <a:spcAft>
                <a:spcPts val="2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Baja motivación </a:t>
            </a:r>
          </a:p>
          <a:p>
            <a:pPr lvl="2">
              <a:spcAft>
                <a:spcPts val="2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Ansiedad y depresión </a:t>
            </a:r>
            <a:endParaRPr lang="es-ES_tradnl" b="0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200"/>
              </a:spcAft>
            </a:pP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200"/>
              </a:spcAft>
            </a:pPr>
            <a:r>
              <a:rPr lang="es-ES_tradnl" dirty="0">
                <a:solidFill>
                  <a:schemeClr val="accent2"/>
                </a:solidFill>
              </a:rPr>
              <a:t>Efectos graves en la salud mental</a:t>
            </a:r>
            <a:endParaRPr lang="es-ES_tradnl" b="1" dirty="0">
              <a:solidFill>
                <a:schemeClr val="accent2"/>
              </a:solidFill>
            </a:endParaRPr>
          </a:p>
          <a:p>
            <a:pPr>
              <a:spcAft>
                <a:spcPts val="200"/>
              </a:spcAft>
            </a:pPr>
            <a:endParaRPr lang="es-ES_tradnl" dirty="0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36A1006-0A65-D240-B232-67EDF39DC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AC3AAC5-FADA-EE4D-A1D1-DD74B0BFA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17</a:t>
            </a:fld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31DA10B-FF36-964A-886F-52F270D1E3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s-ES_tradnl" noProof="0" dirty="0"/>
              <a:t> Día Mundial de la Seguridad y la Salud en el Trabajo </a:t>
            </a:r>
            <a:r>
              <a:rPr lang="es-ES_tradnl" noProof="0" dirty="0">
                <a:solidFill>
                  <a:schemeClr val="accent2"/>
                </a:solidFill>
              </a:rPr>
              <a:t>28 Abril 2020 </a:t>
            </a:r>
          </a:p>
          <a:p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1280646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D1CBA6-F98D-B141-9580-D8C2A4562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Inseguridad laboral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70702F1-AF22-4A44-91B9-8B7FCFA0657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2">
              <a:spcAft>
                <a:spcPts val="12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Una gran proporción de trabajadores, empresarios y trabajadores por cuenta propia sin trabajo</a:t>
            </a:r>
          </a:p>
          <a:p>
            <a:pPr lvl="2">
              <a:spcAft>
                <a:spcPts val="12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Imposición de cierre temporal de las empresas (por ejemplo, durante el confinamiento)</a:t>
            </a:r>
          </a:p>
          <a:p>
            <a:pPr lvl="2">
              <a:spcAft>
                <a:spcPts val="12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cambios en los procesos y disposiciones laborales</a:t>
            </a:r>
          </a:p>
          <a:p>
            <a:pPr lvl="2">
              <a:spcAft>
                <a:spcPts val="1200"/>
              </a:spcAft>
            </a:pP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1200"/>
              </a:spcAft>
            </a:pP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1200"/>
              </a:spcAft>
            </a:pP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1200"/>
              </a:spcAft>
            </a:pP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Aft>
                <a:spcPts val="1200"/>
              </a:spcAft>
            </a:pP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6C64502-C40E-9043-8A0A-DFED4B32E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Date: Monday / 01 / October / 2019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0025485-BE23-4D40-92B9-2CF989439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18</a:t>
            </a:fld>
            <a:endParaRPr lang="en-GB"/>
          </a:p>
        </p:txBody>
      </p:sp>
      <p:pic>
        <p:nvPicPr>
          <p:cNvPr id="9" name="Segnaposto immagine 8">
            <a:extLst>
              <a:ext uri="{FF2B5EF4-FFF2-40B4-BE49-F238E27FC236}">
                <a16:creationId xmlns:a16="http://schemas.microsoft.com/office/drawing/2014/main" id="{F976C797-1108-8B49-A409-ED2AF10E422F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 rotWithShape="1">
          <a:blip r:embed="rId2"/>
          <a:srcRect r="34546"/>
          <a:stretch/>
        </p:blipFill>
        <p:spPr>
          <a:xfrm>
            <a:off x="4389600" y="2393951"/>
            <a:ext cx="3412800" cy="3482975"/>
          </a:xfrm>
        </p:spPr>
      </p:pic>
      <p:sp>
        <p:nvSpPr>
          <p:cNvPr id="12" name="Segnaposto contenuto 3">
            <a:extLst>
              <a:ext uri="{FF2B5EF4-FFF2-40B4-BE49-F238E27FC236}">
                <a16:creationId xmlns:a16="http://schemas.microsoft.com/office/drawing/2014/main" id="{AE2EE3FE-D268-3A41-A6FA-648B24B9379F}"/>
              </a:ext>
            </a:extLst>
          </p:cNvPr>
          <p:cNvSpPr txBox="1">
            <a:spLocks/>
          </p:cNvSpPr>
          <p:nvPr/>
        </p:nvSpPr>
        <p:spPr>
          <a:xfrm>
            <a:off x="8288662" y="2393951"/>
            <a:ext cx="3412800" cy="34829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u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Aft>
                <a:spcPts val="600"/>
              </a:spcAft>
              <a:buClr>
                <a:schemeClr val="accent1"/>
              </a:buClr>
              <a:buNone/>
            </a:pPr>
            <a:r>
              <a:rPr lang="es-ES_tradnl" b="1" dirty="0">
                <a:solidFill>
                  <a:schemeClr val="accent2"/>
                </a:solidFill>
              </a:rPr>
              <a:t>Incertidumbre presente y futura de la situación laboral </a:t>
            </a:r>
          </a:p>
          <a:p>
            <a:pPr lvl="2">
              <a:spcAft>
                <a:spcPts val="600"/>
              </a:spcAft>
              <a:buClr>
                <a:schemeClr val="accent1"/>
              </a:buClr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Mayor estrés</a:t>
            </a:r>
          </a:p>
          <a:p>
            <a:pPr lvl="2">
              <a:spcAft>
                <a:spcPts val="600"/>
              </a:spcAft>
              <a:buClr>
                <a:schemeClr val="accent1"/>
              </a:buClr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Ansiedad, depresión y agotamiento </a:t>
            </a:r>
          </a:p>
          <a:p>
            <a:pPr lvl="2">
              <a:spcAft>
                <a:spcPts val="600"/>
              </a:spcAft>
              <a:buClr>
                <a:schemeClr val="accent1"/>
              </a:buClr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Baja motivación </a:t>
            </a:r>
          </a:p>
          <a:p>
            <a:pPr lvl="2">
              <a:spcAft>
                <a:spcPts val="600"/>
              </a:spcAft>
              <a:buClr>
                <a:schemeClr val="accent1"/>
              </a:buClr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Bajo cumplimiento de las medidas de seguridad    (mayor número de lesiones relacionadas con el trabajo)</a:t>
            </a:r>
          </a:p>
          <a:p>
            <a:endParaRPr lang="es-ES_tradnl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EDE2046-8FB4-F947-BF5E-78936BE635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s-ES_tradnl" noProof="0" dirty="0"/>
              <a:t> Día Mundial de la Seguridad y la Salud en el Trabajo </a:t>
            </a:r>
            <a:r>
              <a:rPr lang="es-ES_tradnl" noProof="0" dirty="0">
                <a:solidFill>
                  <a:schemeClr val="accent2"/>
                </a:solidFill>
              </a:rPr>
              <a:t>28 Abril 2020 </a:t>
            </a:r>
          </a:p>
          <a:p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2656173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5B5B5D1-BCBE-5F45-9410-B18F3E5DA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D8837CB-FB1C-1143-A4E6-15B7F237B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19</a:t>
            </a:fld>
            <a:endParaRPr lang="en-GB"/>
          </a:p>
        </p:txBody>
      </p:sp>
      <p:sp>
        <p:nvSpPr>
          <p:cNvPr id="7" name="Triangolo 6">
            <a:extLst>
              <a:ext uri="{FF2B5EF4-FFF2-40B4-BE49-F238E27FC236}">
                <a16:creationId xmlns:a16="http://schemas.microsoft.com/office/drawing/2014/main" id="{0C89E035-12E0-C042-ACDD-F7591678525C}"/>
              </a:ext>
            </a:extLst>
          </p:cNvPr>
          <p:cNvSpPr>
            <a:spLocks noChangeAspect="1"/>
          </p:cNvSpPr>
          <p:nvPr/>
        </p:nvSpPr>
        <p:spPr>
          <a:xfrm rot="5400000">
            <a:off x="5168299" y="2443074"/>
            <a:ext cx="4297464" cy="3850993"/>
          </a:xfrm>
          <a:prstGeom prst="triangle">
            <a:avLst>
              <a:gd name="adj" fmla="val 52609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0C13DD41-67DA-B54F-B0F1-DCD4BB1B6BE5}"/>
              </a:ext>
            </a:extLst>
          </p:cNvPr>
          <p:cNvSpPr txBox="1">
            <a:spLocks/>
          </p:cNvSpPr>
          <p:nvPr/>
        </p:nvSpPr>
        <p:spPr>
          <a:xfrm>
            <a:off x="490538" y="2393949"/>
            <a:ext cx="6113461" cy="32079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u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s-ES_tradnl" dirty="0"/>
              <a:t>Temor a infectarse en el trabajo y luego transmitir la enfermedad a la familia</a:t>
            </a:r>
          </a:p>
          <a:p>
            <a:pPr lvl="2"/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Falta de acceso a EPP y soporte</a:t>
            </a:r>
          </a:p>
          <a:p>
            <a:pPr lvl="2"/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Entornos de trabajo con baja capacidad para aplicar medidas optímales de SST</a:t>
            </a:r>
          </a:p>
          <a:p>
            <a:pPr lvl="2"/>
            <a:r>
              <a:rPr lang="es-ES_tradnl" dirty="0"/>
              <a:t>Mayor carga de trabajo (reducción de personal, turnos más largos y consecutivos). </a:t>
            </a:r>
          </a:p>
          <a:p>
            <a:pPr lvl="2"/>
            <a:r>
              <a:rPr lang="es-ES_tradnl" dirty="0"/>
              <a:t>Reducción de los periodos de descanso </a:t>
            </a:r>
          </a:p>
          <a:p>
            <a:pPr lvl="2"/>
            <a:r>
              <a:rPr lang="es-ES_tradnl" dirty="0"/>
              <a:t>Aumento de la violencia y el acoso (tanto físico como psicológico) </a:t>
            </a:r>
          </a:p>
          <a:p>
            <a:pPr lvl="2"/>
            <a:r>
              <a:rPr lang="es-ES_tradnl" dirty="0"/>
              <a:t>Aumento del estigma social y la discriminación (debido a la percepción de un vínculo con una enfermedad)</a:t>
            </a: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9C946704-5E18-5148-B13C-F5EE5AB857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l="8647" t="11576" b="2284"/>
          <a:stretch/>
        </p:blipFill>
        <p:spPr>
          <a:xfrm>
            <a:off x="7341504" y="9754"/>
            <a:ext cx="4850496" cy="6860696"/>
          </a:xfrm>
          <a:prstGeom prst="rect">
            <a:avLst/>
          </a:prstGeom>
        </p:spPr>
      </p:pic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2754BC11-20F5-0B4C-935E-8CD1F0B513F7}"/>
              </a:ext>
            </a:extLst>
          </p:cNvPr>
          <p:cNvSpPr txBox="1">
            <a:spLocks/>
          </p:cNvSpPr>
          <p:nvPr/>
        </p:nvSpPr>
        <p:spPr>
          <a:xfrm>
            <a:off x="8412481" y="2393949"/>
            <a:ext cx="3288981" cy="31534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u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Aft>
                <a:spcPts val="600"/>
              </a:spcAft>
              <a:buNone/>
            </a:pPr>
            <a:r>
              <a:rPr lang="es-ES_tradnl" b="1" dirty="0">
                <a:solidFill>
                  <a:schemeClr val="accent2"/>
                </a:solidFill>
              </a:rPr>
              <a:t>Mayor fatiga y estrés</a:t>
            </a:r>
          </a:p>
          <a:p>
            <a:pPr lvl="2">
              <a:spcAft>
                <a:spcPts val="600"/>
              </a:spcAft>
              <a:buClr>
                <a:schemeClr val="accent1"/>
              </a:buClr>
            </a:pPr>
            <a:r>
              <a:rPr lang="es-ES_tradnl" dirty="0"/>
              <a:t>Repercusiones negativas en el la salud y bienestar mental </a:t>
            </a:r>
          </a:p>
          <a:p>
            <a:pPr lvl="2">
              <a:spcAft>
                <a:spcPts val="600"/>
              </a:spcAft>
              <a:buClr>
                <a:schemeClr val="accent1"/>
              </a:buClr>
            </a:pPr>
            <a:r>
              <a:rPr lang="es-ES_tradnl" dirty="0"/>
              <a:t>Aumento del riesgo de lesiones profesionales y accidentes del trabajo</a:t>
            </a: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600"/>
              </a:spcAft>
            </a:pPr>
            <a:endParaRPr lang="es-ES_tradnl" b="1" dirty="0"/>
          </a:p>
          <a:p>
            <a:pPr>
              <a:spcBef>
                <a:spcPts val="600"/>
              </a:spcBef>
            </a:pPr>
            <a:endParaRPr lang="es-ES_tradnl" dirty="0"/>
          </a:p>
          <a:p>
            <a:pPr>
              <a:spcBef>
                <a:spcPts val="600"/>
              </a:spcBef>
            </a:pPr>
            <a:endParaRPr lang="es-ES_tradnl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1676792-4C58-B543-9E97-8EB286AD1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Trabajadores en la respuesta de emergencia y en servicios esenciales.</a:t>
            </a:r>
            <a:br>
              <a:rPr lang="es-ES_tradnl" dirty="0"/>
            </a:br>
            <a:r>
              <a:rPr lang="es-ES_tradnl" dirty="0">
                <a:solidFill>
                  <a:schemeClr val="accent2"/>
                </a:solidFill>
              </a:rPr>
              <a:t>Factores psicosociales comunes</a:t>
            </a:r>
            <a:endParaRPr lang="es-ES_tradnl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C936DFB-8D69-6E47-9311-9580351EE1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s-ES_tradnl" noProof="0" dirty="0"/>
              <a:t> Día Mundial de la Seguridad y la Salud en el Trabajo </a:t>
            </a:r>
            <a:r>
              <a:rPr lang="es-ES_tradnl" noProof="0" dirty="0">
                <a:solidFill>
                  <a:schemeClr val="accent2"/>
                </a:solidFill>
              </a:rPr>
              <a:t>28 Abril 2020 </a:t>
            </a:r>
          </a:p>
          <a:p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2761317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9D445C-F59C-D64C-BE7F-FD4B2D917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Epidemias y pandemias en el siglo XXI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664B850-E359-E24B-B8E7-B863BB61A9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0538" y="2393950"/>
            <a:ext cx="3412800" cy="45244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_tradnl"/>
              <a:t>Orígenes</a:t>
            </a:r>
          </a:p>
          <a:p>
            <a:endParaRPr lang="es-ES_tradnl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EB6FE11-7F47-7642-89F0-24A3E63A39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9600" y="2393949"/>
            <a:ext cx="3412800" cy="452441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_tradnl"/>
              <a:t>Dinámica 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445D8CA-AE30-B648-9A3B-947151C85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5DC6B0A-295C-5E42-BFA8-99F0DBF6E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2</a:t>
            </a:fld>
            <a:endParaRPr lang="en-GB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68BA7815-B9A2-ED46-915C-4A2F457F1B6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288662" y="2393949"/>
            <a:ext cx="3412800" cy="452441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_tradnl"/>
              <a:t>Difusión mundial</a:t>
            </a: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3CEB1F83-7DE8-EE48-84E7-22FC4A77D7B1}"/>
              </a:ext>
            </a:extLst>
          </p:cNvPr>
          <p:cNvSpPr txBox="1">
            <a:spLocks/>
          </p:cNvSpPr>
          <p:nvPr/>
        </p:nvSpPr>
        <p:spPr>
          <a:xfrm>
            <a:off x="490538" y="2939143"/>
            <a:ext cx="3412800" cy="29377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u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s-ES_tradnl" b="0" dirty="0">
                <a:solidFill>
                  <a:schemeClr val="accent1">
                    <a:lumMod val="50000"/>
                  </a:schemeClr>
                </a:solidFill>
              </a:rPr>
              <a:t>Resurgir de enfermedades epidémicas conocidas (</a:t>
            </a:r>
            <a:r>
              <a:rPr lang="es-ES_tradnl" b="0" dirty="0" err="1">
                <a:solidFill>
                  <a:schemeClr val="accent1">
                    <a:lumMod val="50000"/>
                  </a:schemeClr>
                </a:solidFill>
              </a:rPr>
              <a:t>Ebola</a:t>
            </a:r>
            <a:r>
              <a:rPr lang="es-ES_tradnl" b="0" dirty="0">
                <a:solidFill>
                  <a:schemeClr val="accent1">
                    <a:lumMod val="50000"/>
                  </a:schemeClr>
                </a:solidFill>
              </a:rPr>
              <a:t>, cólera, fiebre amarilla, infección por el VIH, etc.)</a:t>
            </a:r>
          </a:p>
          <a:p>
            <a:pPr>
              <a:spcBef>
                <a:spcPts val="600"/>
              </a:spcBef>
            </a:pPr>
            <a:r>
              <a:rPr lang="es-ES_tradnl" b="0" dirty="0">
                <a:solidFill>
                  <a:schemeClr val="accent1">
                    <a:lumMod val="50000"/>
                  </a:schemeClr>
                </a:solidFill>
              </a:rPr>
              <a:t>Epidemias causadas por patógenos de reciente aparición (SARS, gripe H1N1, MERS, Covid-19) </a:t>
            </a:r>
          </a:p>
          <a:p>
            <a:pPr>
              <a:spcBef>
                <a:spcPts val="600"/>
              </a:spcBef>
            </a:pP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Segnaposto contenuto 3">
            <a:extLst>
              <a:ext uri="{FF2B5EF4-FFF2-40B4-BE49-F238E27FC236}">
                <a16:creationId xmlns:a16="http://schemas.microsoft.com/office/drawing/2014/main" id="{9D507AAC-9141-4B4A-BA9A-5720B644D5D1}"/>
              </a:ext>
            </a:extLst>
          </p:cNvPr>
          <p:cNvSpPr txBox="1">
            <a:spLocks/>
          </p:cNvSpPr>
          <p:nvPr/>
        </p:nvSpPr>
        <p:spPr>
          <a:xfrm>
            <a:off x="4389600" y="2939143"/>
            <a:ext cx="3412800" cy="29377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u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0900" indent="-270900">
              <a:spcBef>
                <a:spcPts val="6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s-ES_tradnl" b="0">
                <a:solidFill>
                  <a:schemeClr val="accent1">
                    <a:lumMod val="50000"/>
                  </a:schemeClr>
                </a:solidFill>
              </a:rPr>
              <a:t>Aparición en una comunidad</a:t>
            </a:r>
          </a:p>
          <a:p>
            <a:pPr marL="270900" indent="-270900">
              <a:spcBef>
                <a:spcPts val="6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s-ES_tradnl" b="0">
                <a:solidFill>
                  <a:schemeClr val="accent1">
                    <a:lumMod val="50000"/>
                  </a:schemeClr>
                </a:solidFill>
              </a:rPr>
              <a:t>Brote con transmisión localizada</a:t>
            </a:r>
          </a:p>
          <a:p>
            <a:pPr marL="270900" indent="-270900">
              <a:spcBef>
                <a:spcPts val="6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s-ES_tradnl" b="0">
                <a:solidFill>
                  <a:schemeClr val="accent1">
                    <a:lumMod val="50000"/>
                  </a:schemeClr>
                </a:solidFill>
              </a:rPr>
              <a:t>Amplificación del brote en una epidemia o pandemia</a:t>
            </a:r>
          </a:p>
          <a:p>
            <a:pPr marL="270900" indent="-270900">
              <a:spcBef>
                <a:spcPts val="6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s-ES_tradnl" b="0">
                <a:solidFill>
                  <a:schemeClr val="accent1">
                    <a:lumMod val="50000"/>
                  </a:schemeClr>
                </a:solidFill>
              </a:rPr>
              <a:t>Reducción de la transmisión</a:t>
            </a:r>
          </a:p>
        </p:txBody>
      </p:sp>
      <p:sp>
        <p:nvSpPr>
          <p:cNvPr id="11" name="Segnaposto contenuto 6">
            <a:extLst>
              <a:ext uri="{FF2B5EF4-FFF2-40B4-BE49-F238E27FC236}">
                <a16:creationId xmlns:a16="http://schemas.microsoft.com/office/drawing/2014/main" id="{FE767D42-4C24-CA49-ADC9-A2F7FADB1204}"/>
              </a:ext>
            </a:extLst>
          </p:cNvPr>
          <p:cNvSpPr txBox="1">
            <a:spLocks/>
          </p:cNvSpPr>
          <p:nvPr/>
        </p:nvSpPr>
        <p:spPr>
          <a:xfrm>
            <a:off x="8288662" y="2939143"/>
            <a:ext cx="3412800" cy="29377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u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s-ES_tradnl"/>
              <a:t>Transmisión a un ritmo sin precedentes </a:t>
            </a:r>
          </a:p>
          <a:p>
            <a:pPr lvl="2">
              <a:spcAft>
                <a:spcPts val="600"/>
              </a:spcAft>
            </a:pPr>
            <a:r>
              <a:rPr lang="es-ES_tradnl">
                <a:solidFill>
                  <a:schemeClr val="accent1">
                    <a:lumMod val="50000"/>
                  </a:schemeClr>
                </a:solidFill>
              </a:rPr>
              <a:t>Integración global</a:t>
            </a:r>
          </a:p>
          <a:p>
            <a:pPr lvl="2">
              <a:spcAft>
                <a:spcPts val="600"/>
              </a:spcAft>
            </a:pPr>
            <a:r>
              <a:rPr lang="es-ES_tradnl">
                <a:solidFill>
                  <a:schemeClr val="accent1">
                    <a:lumMod val="50000"/>
                  </a:schemeClr>
                </a:solidFill>
              </a:rPr>
              <a:t>Viajes </a:t>
            </a:r>
          </a:p>
          <a:p>
            <a:pPr lvl="2">
              <a:spcAft>
                <a:spcPts val="600"/>
              </a:spcAft>
            </a:pPr>
            <a:r>
              <a:rPr lang="es-ES_tradnl">
                <a:solidFill>
                  <a:schemeClr val="accent1">
                    <a:lumMod val="50000"/>
                  </a:schemeClr>
                </a:solidFill>
              </a:rPr>
              <a:t>Urbanización </a:t>
            </a:r>
          </a:p>
          <a:p>
            <a:pPr>
              <a:spcBef>
                <a:spcPts val="600"/>
              </a:spcBef>
            </a:pPr>
            <a:endParaRPr lang="es-ES_tradnl"/>
          </a:p>
          <a:p>
            <a:pPr>
              <a:spcBef>
                <a:spcPts val="600"/>
              </a:spcBef>
            </a:pPr>
            <a:endParaRPr lang="es-ES_tradnl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331EADB-F10E-BE45-8E6F-0031E01CA6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s-ES_tradnl" noProof="0" dirty="0"/>
              <a:t> Día Mundial de la Seguridad y la Salud en el Trabajo </a:t>
            </a:r>
            <a:r>
              <a:rPr lang="es-ES_tradnl" noProof="0" dirty="0">
                <a:solidFill>
                  <a:schemeClr val="accent2"/>
                </a:solidFill>
              </a:rPr>
              <a:t>28 Abril 2020 </a:t>
            </a:r>
          </a:p>
          <a:p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25714229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7D615D-B5B6-0644-A1F9-0D5245E24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Trabajadores en la respuesta de emergencia y en servicios esenciales.</a:t>
            </a:r>
            <a:br>
              <a:rPr lang="es-ES_tradnl" dirty="0"/>
            </a:br>
            <a:r>
              <a:rPr lang="es-ES_tradnl" dirty="0">
                <a:solidFill>
                  <a:schemeClr val="accent2"/>
                </a:solidFill>
              </a:rPr>
              <a:t>Ejemplos de medidas para prevenir y reducir el estrés</a:t>
            </a:r>
            <a:br>
              <a:rPr lang="en-GB" dirty="0"/>
            </a:b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8FBE45-9843-BC4D-BD38-47CDE5528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spcBef>
                <a:spcPts val="400"/>
              </a:spcBef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Buena comunicación  e información actualizada</a:t>
            </a:r>
          </a:p>
          <a:p>
            <a:pPr lvl="2">
              <a:spcBef>
                <a:spcPts val="400"/>
              </a:spcBef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Sesiones multidisciplinarias para identificar preocupaciones y buscar juntos soluciones a los problemas</a:t>
            </a:r>
          </a:p>
          <a:p>
            <a:pPr lvl="2">
              <a:spcBef>
                <a:spcPts val="400"/>
              </a:spcBef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Lista de verificación para evaluar los puntos fuertes y limitaciones personales, y reconocer los signos de estrés y agotamiento</a:t>
            </a:r>
          </a:p>
          <a:p>
            <a:pPr lvl="2">
              <a:spcBef>
                <a:spcPts val="400"/>
              </a:spcBef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Red de compañerismo para proporcionar apoyo psicológico y vigilar el estrés y el agotamiento</a:t>
            </a:r>
          </a:p>
          <a:p>
            <a:pPr lvl="2">
              <a:spcBef>
                <a:spcPts val="400"/>
              </a:spcBef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Períodos de descanso regulados para hacer suficientes pausas durante la jornada laboral</a:t>
            </a:r>
          </a:p>
          <a:p>
            <a:pPr lvl="2">
              <a:spcBef>
                <a:spcPts val="400"/>
              </a:spcBef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Posibilidades para promover la salud física (ejercicio, hábitos alimentarios saludables, etc.)</a:t>
            </a:r>
          </a:p>
          <a:p>
            <a:pPr lvl="2">
              <a:spcBef>
                <a:spcPts val="400"/>
              </a:spcBef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Apoyo psicológico para que los trabajadores compartan miedos y preocupaciones de manera confidencial</a:t>
            </a:r>
          </a:p>
          <a:p>
            <a:pPr lvl="2">
              <a:spcBef>
                <a:spcPts val="400"/>
              </a:spcBef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Modelos de conducta (directivos/supervisores se comportan de maneras que muestran cómo mitigar el estrés)</a:t>
            </a:r>
          </a:p>
          <a:p>
            <a:pPr lvl="2">
              <a:spcBef>
                <a:spcPts val="400"/>
              </a:spcBef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Campañas dirigidas a reducir el estigma</a:t>
            </a:r>
          </a:p>
          <a:p>
            <a:pPr lvl="2">
              <a:spcBef>
                <a:spcPts val="400"/>
              </a:spcBef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Técnicas participativas que promuevan el diálogo, soluciones innovadoras y cambios positivos de actitud</a:t>
            </a:r>
          </a:p>
          <a:p>
            <a:pPr lvl="2">
              <a:spcBef>
                <a:spcPts val="400"/>
              </a:spcBef>
            </a:pP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Bef>
                <a:spcPts val="400"/>
              </a:spcBef>
            </a:pP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CB39673-526D-8248-A1FE-368F21346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Date: Monday / 01 / October / 2019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0942E38-5B88-2247-97D9-38B48BD2F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20</a:t>
            </a:fld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16070D6-57CF-EA45-9A17-4BA4ED5AA0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s-ES_tradnl" noProof="0" dirty="0"/>
              <a:t> Día Mundial de la Seguridad y la Salud en el Trabajo </a:t>
            </a:r>
            <a:r>
              <a:rPr lang="es-ES_tradnl" noProof="0" dirty="0">
                <a:solidFill>
                  <a:schemeClr val="accent2"/>
                </a:solidFill>
              </a:rPr>
              <a:t>28 Abril 2020 </a:t>
            </a:r>
          </a:p>
          <a:p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3300152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8D0ECA-914D-ED4B-935D-4CCF8B807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Personas que trabajan desde sus domicilios</a:t>
            </a:r>
            <a:br>
              <a:rPr lang="es-ES_tradnl" dirty="0"/>
            </a:br>
            <a:r>
              <a:rPr lang="es-ES_tradnl" dirty="0">
                <a:solidFill>
                  <a:schemeClr val="accent2"/>
                </a:solidFill>
              </a:rPr>
              <a:t>Factores psicosociales comunes</a:t>
            </a:r>
            <a:endParaRPr lang="es-ES_tradnl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076057E-C826-1441-A051-968ED52DB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766C9C3-B22C-C842-8007-6E67CA3CF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21</a:t>
            </a:fld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DC3833D-34CF-6143-ABB3-57BFD23AE9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0538" y="2393950"/>
            <a:ext cx="6081712" cy="3482976"/>
          </a:xfrm>
        </p:spPr>
        <p:txBody>
          <a:bodyPr/>
          <a:lstStyle/>
          <a:p>
            <a:pPr marL="252000" lvl="2" indent="-252000">
              <a:spcBef>
                <a:spcPts val="600"/>
              </a:spcBef>
              <a:spcAft>
                <a:spcPts val="600"/>
              </a:spcAft>
            </a:pPr>
            <a:r>
              <a:rPr lang="es-ES_tradnl" sz="1800" dirty="0"/>
              <a:t>Aislamiento</a:t>
            </a:r>
          </a:p>
          <a:p>
            <a:pPr marL="252000" lvl="2" indent="-252000">
              <a:spcBef>
                <a:spcPts val="600"/>
              </a:spcBef>
              <a:spcAft>
                <a:spcPts val="600"/>
              </a:spcAft>
            </a:pPr>
            <a:r>
              <a:rPr lang="es-ES_tradnl" sz="1800" dirty="0"/>
              <a:t>Horas de trabajo excesivas </a:t>
            </a:r>
          </a:p>
          <a:p>
            <a:pPr marL="252000" lvl="2" indent="-252000">
              <a:spcBef>
                <a:spcPts val="600"/>
              </a:spcBef>
              <a:spcAft>
                <a:spcPts val="600"/>
              </a:spcAft>
            </a:pPr>
            <a:r>
              <a:rPr lang="es-ES_tradnl" sz="1800" dirty="0" err="1"/>
              <a:t>Desdibujamiento</a:t>
            </a:r>
            <a:r>
              <a:rPr lang="es-ES_tradnl" sz="1800" dirty="0"/>
              <a:t> de las líneas entre el trabajo y la vida familiar</a:t>
            </a:r>
          </a:p>
          <a:p>
            <a:pPr marL="252000" lvl="2" indent="-252000">
              <a:spcBef>
                <a:spcPts val="600"/>
              </a:spcBef>
              <a:spcAft>
                <a:spcPts val="600"/>
              </a:spcAft>
            </a:pPr>
            <a:r>
              <a:rPr lang="es-ES_tradnl" sz="1800" dirty="0"/>
              <a:t>Cargas múltiples (responsabilidades del trabajo, tareas domésticas, cuidados a los miembros de la familia, maestros para los niños, etc.)</a:t>
            </a:r>
          </a:p>
          <a:p>
            <a:pPr marL="252000" lvl="2" indent="-252000">
              <a:spcBef>
                <a:spcPts val="600"/>
              </a:spcBef>
              <a:spcAft>
                <a:spcPts val="600"/>
              </a:spcAft>
            </a:pPr>
            <a:r>
              <a:rPr lang="es-ES_tradnl" sz="1800" dirty="0"/>
              <a:t>Frustración y aburrimiento</a:t>
            </a:r>
          </a:p>
          <a:p>
            <a:pPr marL="252000" lvl="2" indent="-252000">
              <a:spcBef>
                <a:spcPts val="600"/>
              </a:spcBef>
              <a:spcAft>
                <a:spcPts val="600"/>
              </a:spcAft>
            </a:pPr>
            <a:r>
              <a:rPr lang="es-ES_tradnl" sz="1800" dirty="0"/>
              <a:t>Violencia doméstica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163D711-05D5-764B-95F4-7F33CF2AE1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s-ES_tradnl" noProof="0" dirty="0"/>
              <a:t> Día Mundial de la Seguridad y la Salud en el Trabajo </a:t>
            </a:r>
            <a:r>
              <a:rPr lang="es-ES_tradnl" noProof="0" dirty="0">
                <a:solidFill>
                  <a:schemeClr val="accent2"/>
                </a:solidFill>
              </a:rPr>
              <a:t>28 Abril 2020 </a:t>
            </a:r>
          </a:p>
          <a:p>
            <a:endParaRPr lang="es-ES_tradnl" noProof="0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41B59B7-F68B-FA43-B506-1F3443570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451" y="960438"/>
            <a:ext cx="6350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6060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09FE23-C592-E448-B700-71B8D1D9B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Personas que trabajan desde sus domicilios</a:t>
            </a:r>
            <a:br>
              <a:rPr lang="es-ES_tradnl" dirty="0"/>
            </a:br>
            <a:r>
              <a:rPr lang="es-ES_tradnl" dirty="0">
                <a:solidFill>
                  <a:schemeClr val="accent2"/>
                </a:solidFill>
              </a:rPr>
              <a:t>Ejemplos de medidas para prevenir y reducir el estrés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892B7F-2DE7-764B-9122-DD30C4787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spcAft>
                <a:spcPts val="6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Expectativas claras (objetivos, tareas, etc.)</a:t>
            </a:r>
          </a:p>
          <a:p>
            <a:pPr lvl="2">
              <a:spcAft>
                <a:spcPts val="6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Flexibilidad</a:t>
            </a:r>
          </a:p>
          <a:p>
            <a:pPr lvl="2">
              <a:spcAft>
                <a:spcPts val="600"/>
              </a:spcAft>
            </a:pPr>
            <a:r>
              <a:rPr lang="es-419" dirty="0">
                <a:solidFill>
                  <a:schemeClr val="accent1">
                    <a:lumMod val="50000"/>
                  </a:schemeClr>
                </a:solidFill>
              </a:rPr>
              <a:t>Desconexión</a:t>
            </a: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 del trabajo en horas específicas reservadas para el descanso y la vida personal</a:t>
            </a:r>
          </a:p>
          <a:p>
            <a:pPr lvl="2">
              <a:spcAft>
                <a:spcPts val="6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Equipos apropiados (computadoras portátiles, aplicaciones para el teletrabajo, apoyo informático adecuado, etc.) y espacio dedicado al trabajo</a:t>
            </a:r>
          </a:p>
          <a:p>
            <a:pPr lvl="2">
              <a:spcAft>
                <a:spcPts val="6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Formación</a:t>
            </a:r>
          </a:p>
          <a:p>
            <a:pPr lvl="2">
              <a:spcAft>
                <a:spcPts val="6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Buen sistema de comunicación </a:t>
            </a:r>
          </a:p>
          <a:p>
            <a:pPr lvl="2">
              <a:spcAft>
                <a:spcPts val="6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Servicios de apoyo, como programas de asistencia al trabajador</a:t>
            </a:r>
          </a:p>
          <a:p>
            <a:pPr lvl="2">
              <a:spcAft>
                <a:spcPts val="600"/>
              </a:spcAft>
            </a:pP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600"/>
              </a:spcAft>
            </a:pP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600"/>
              </a:spcAft>
            </a:pP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C692930-001A-EB48-81E0-CA5C78ACC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Date: </a:t>
            </a:r>
            <a:r>
              <a:rPr lang="en-GB" dirty="0" err="1"/>
              <a:t>onday</a:t>
            </a:r>
            <a:r>
              <a:rPr lang="en-GB" dirty="0"/>
              <a:t> / 01 / October / 2019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3174252-8CE9-8144-8158-192BA8D03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22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4EE170C-8519-0D42-905E-E9DC6C0C2A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s-ES_tradnl" noProof="0" dirty="0"/>
              <a:t> Día Mundial de la Seguridad y la Salud en el Trabajo </a:t>
            </a:r>
            <a:r>
              <a:rPr lang="es-ES_tradnl" noProof="0" dirty="0">
                <a:solidFill>
                  <a:schemeClr val="accent2"/>
                </a:solidFill>
              </a:rPr>
              <a:t>28 Abril 2020 </a:t>
            </a:r>
          </a:p>
          <a:p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15953490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FBEE60-43BF-614A-B828-9584FD638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7" y="2872800"/>
            <a:ext cx="5716299" cy="1796182"/>
          </a:xfrm>
        </p:spPr>
        <p:txBody>
          <a:bodyPr/>
          <a:lstStyle/>
          <a:p>
            <a:r>
              <a:rPr lang="es-ES_tradnl" dirty="0"/>
              <a:t>Gestión de otros riesgos relacionados con la  SST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C923551-EFB6-F943-897C-FF04492F9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Date: Monday / 01 / October / 2019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6908139-E9A4-844B-9BB7-6653B42AF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3382A8A-61EA-E348-9038-E9B039F0D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2309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olo 7">
            <a:extLst>
              <a:ext uri="{FF2B5EF4-FFF2-40B4-BE49-F238E27FC236}">
                <a16:creationId xmlns:a16="http://schemas.microsoft.com/office/drawing/2014/main" id="{9520BAA2-61F6-2341-89DE-7A994BBFD98A}"/>
              </a:ext>
            </a:extLst>
          </p:cNvPr>
          <p:cNvSpPr>
            <a:spLocks noChangeAspect="1"/>
          </p:cNvSpPr>
          <p:nvPr/>
        </p:nvSpPr>
        <p:spPr>
          <a:xfrm rot="5400000">
            <a:off x="4143586" y="2590942"/>
            <a:ext cx="4746484" cy="3850993"/>
          </a:xfrm>
          <a:prstGeom prst="triangle">
            <a:avLst>
              <a:gd name="adj" fmla="val 52609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1FFD721-C570-5F4E-981D-44906E1BD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Riesgos ergonómicos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CBB3F2F-5F8D-7649-91E3-232C23A3D5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0538" y="2393950"/>
            <a:ext cx="4100793" cy="3482976"/>
          </a:xfrm>
        </p:spPr>
        <p:txBody>
          <a:bodyPr/>
          <a:lstStyle/>
          <a:p>
            <a:pPr lvl="2">
              <a:spcAft>
                <a:spcPts val="18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Manipulación manual de cargas </a:t>
            </a:r>
          </a:p>
          <a:p>
            <a:pPr lvl="2">
              <a:spcAft>
                <a:spcPts val="18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Posturas incómodas y forzadas</a:t>
            </a:r>
          </a:p>
          <a:p>
            <a:pPr lvl="2">
              <a:spcAft>
                <a:spcPts val="18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… asociados con duración mayor de la jornada laboral, mayor carga de trabajo y alta presión</a:t>
            </a:r>
          </a:p>
          <a:p>
            <a:endParaRPr lang="es-ES_tradnl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E424844-F5DE-1648-BDC3-BA5EF0A6AB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393949"/>
            <a:ext cx="5605462" cy="3482977"/>
          </a:xfrm>
        </p:spPr>
        <p:txBody>
          <a:bodyPr/>
          <a:lstStyle/>
          <a:p>
            <a:pPr lvl="2">
              <a:spcAft>
                <a:spcPts val="1800"/>
              </a:spcAft>
              <a:buClr>
                <a:schemeClr val="accent1"/>
              </a:buClr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Trastornos musculo esqueléticos</a:t>
            </a:r>
          </a:p>
          <a:p>
            <a:pPr lvl="2">
              <a:spcAft>
                <a:spcPts val="1800"/>
              </a:spcAft>
              <a:buClr>
                <a:schemeClr val="accent1"/>
              </a:buClr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Capacidad de trabajo disminuida</a:t>
            </a:r>
          </a:p>
          <a:p>
            <a:pPr lvl="2">
              <a:spcAft>
                <a:spcPts val="1800"/>
              </a:spcAft>
              <a:buClr>
                <a:schemeClr val="accent1"/>
              </a:buClr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Capacidad reducida para seguir prácticas laborales estrictas</a:t>
            </a:r>
          </a:p>
          <a:p>
            <a:pPr lvl="2">
              <a:spcBef>
                <a:spcPts val="1800"/>
              </a:spcBef>
              <a:spcAft>
                <a:spcPts val="1800"/>
              </a:spcAft>
              <a:buClr>
                <a:schemeClr val="accent1"/>
              </a:buClr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Ausentismo aumentado</a:t>
            </a:r>
          </a:p>
          <a:p>
            <a:pPr lvl="2">
              <a:spcAft>
                <a:spcPts val="1800"/>
              </a:spcAft>
              <a:buClr>
                <a:schemeClr val="accent1"/>
              </a:buClr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Mayor riesgo de accidentes laborales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6AB4A80-5863-A145-A6D7-BDA14345F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EA47305-C870-674C-9B01-200D5E3C6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24</a:t>
            </a:fld>
            <a:endParaRPr lang="en-GB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163F774E-DE19-1E4B-BD79-FECB758BC3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_tradnl" noProof="0"/>
              <a:t> Día Mundial de la Seguridad y la Salud en el Trabajo </a:t>
            </a:r>
            <a:r>
              <a:rPr lang="es-ES_tradnl" noProof="0">
                <a:solidFill>
                  <a:schemeClr val="accent2"/>
                </a:solidFill>
              </a:rPr>
              <a:t>28 Abril 2020 </a:t>
            </a:r>
          </a:p>
          <a:p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40994982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4CBA53-00DB-CA45-8613-0D0D15B86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Riesgos derivados del uso de EPP pesados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74C3842-F809-3E43-B6B8-A78AAAF7C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s-ES_tradnl" b="0" dirty="0"/>
              <a:t>Los trabajadores sanitarios también pueden enfrentarse a riesgos derivados del uso prolongado de EPP pesados:</a:t>
            </a:r>
            <a:endParaRPr lang="es-ES_tradnl" b="0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1800"/>
              </a:spcAft>
            </a:pPr>
            <a:r>
              <a:rPr lang="es-ES_tradnl" dirty="0"/>
              <a:t>Estrés térmico y la deshidratación</a:t>
            </a:r>
          </a:p>
          <a:p>
            <a:pPr lvl="2">
              <a:spcAft>
                <a:spcPts val="1800"/>
              </a:spcAft>
            </a:pPr>
            <a:r>
              <a:rPr lang="es-ES_tradnl" dirty="0"/>
              <a:t>Mareos</a:t>
            </a:r>
          </a:p>
          <a:p>
            <a:pPr lvl="2">
              <a:spcAft>
                <a:spcPts val="1800"/>
              </a:spcAft>
            </a:pPr>
            <a:r>
              <a:rPr lang="es-ES_tradnl" dirty="0"/>
              <a:t>Marcas en la frente y la cara</a:t>
            </a:r>
            <a:endParaRPr lang="es-ES_tradnl" b="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1800"/>
              </a:spcAft>
            </a:pP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1800"/>
              </a:spcAft>
            </a:pP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1800"/>
              </a:spcAft>
            </a:pP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1800"/>
              </a:spcAft>
            </a:pP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1800"/>
              </a:spcAft>
            </a:pP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67D51DB-6117-9C49-B69B-28023D781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0BD0D53-6A52-CB4D-A932-EC1931451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25</a:t>
            </a:fld>
            <a:endParaRPr lang="en-GB"/>
          </a:p>
        </p:txBody>
      </p:sp>
      <p:pic>
        <p:nvPicPr>
          <p:cNvPr id="14" name="Segnaposto immagine 13">
            <a:extLst>
              <a:ext uri="{FF2B5EF4-FFF2-40B4-BE49-F238E27FC236}">
                <a16:creationId xmlns:a16="http://schemas.microsoft.com/office/drawing/2014/main" id="{95B5ADE7-163A-2E4A-98CF-173066746EE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6" t="212" r="10474" b="-212"/>
          <a:stretch/>
        </p:blipFill>
        <p:spPr>
          <a:xfrm>
            <a:off x="8289131" y="993525"/>
            <a:ext cx="3902869" cy="5876925"/>
          </a:xfr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F82B7B48-B197-894C-B2B1-46FCE1E1CD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063" y="6367463"/>
            <a:ext cx="644400" cy="172266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BBD6D82-85FA-0B40-8824-6917968017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s-ES_tradnl" noProof="0" dirty="0"/>
              <a:t> Día Mundial de la Seguridad y la Salud en el Trabajo </a:t>
            </a:r>
            <a:r>
              <a:rPr lang="es-ES_tradnl" noProof="0" dirty="0">
                <a:solidFill>
                  <a:schemeClr val="accent2"/>
                </a:solidFill>
              </a:rPr>
              <a:t>28 Abril 2020 </a:t>
            </a:r>
          </a:p>
          <a:p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42487713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8643B4B7-3C61-E44E-9988-FC23460FA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Productos químicos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243D017-1978-A842-AF4C-9810D48F4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ADA042D-EE91-DD4A-B604-A0DABF40F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26</a:t>
            </a:fld>
            <a:endParaRPr lang="en-GB"/>
          </a:p>
        </p:txBody>
      </p:sp>
      <p:sp>
        <p:nvSpPr>
          <p:cNvPr id="8" name="Triangolo 7">
            <a:extLst>
              <a:ext uri="{FF2B5EF4-FFF2-40B4-BE49-F238E27FC236}">
                <a16:creationId xmlns:a16="http://schemas.microsoft.com/office/drawing/2014/main" id="{3569789D-0316-7B42-9A07-120B4D5EF67C}"/>
              </a:ext>
            </a:extLst>
          </p:cNvPr>
          <p:cNvSpPr>
            <a:spLocks noChangeAspect="1"/>
          </p:cNvSpPr>
          <p:nvPr/>
        </p:nvSpPr>
        <p:spPr>
          <a:xfrm rot="5400000">
            <a:off x="4143586" y="2590942"/>
            <a:ext cx="4746484" cy="3850993"/>
          </a:xfrm>
          <a:prstGeom prst="triangle">
            <a:avLst>
              <a:gd name="adj" fmla="val 52609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21EAFCCF-E9B9-D842-B419-F648140C8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38" y="2393950"/>
            <a:ext cx="4202111" cy="348297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s-ES_tradnl" b="0" dirty="0"/>
              <a:t>La limpieza y la desinfección con productos químicos se convierten a menudo en elementos clave para frenar el contagio en los lugares de trabajo</a:t>
            </a:r>
          </a:p>
          <a:p>
            <a:pPr>
              <a:spcBef>
                <a:spcPts val="600"/>
              </a:spcBef>
            </a:pPr>
            <a:r>
              <a:rPr lang="es-ES_tradnl" b="0" dirty="0"/>
              <a:t>El </a:t>
            </a:r>
            <a:r>
              <a:rPr lang="es-ES_tradnl" dirty="0"/>
              <a:t>hipoclorito de sodio </a:t>
            </a:r>
            <a:r>
              <a:rPr lang="es-ES_tradnl" b="0" dirty="0"/>
              <a:t>y el </a:t>
            </a:r>
            <a:r>
              <a:rPr lang="es-ES_tradnl" dirty="0"/>
              <a:t>amonio cuaternario</a:t>
            </a:r>
            <a:r>
              <a:rPr lang="es-ES_tradnl" b="0" dirty="0"/>
              <a:t> (que se utilizan con frecuencia para desinfectar contra el Covid-19) pueden:</a:t>
            </a:r>
          </a:p>
          <a:p>
            <a:pPr lvl="2"/>
            <a:r>
              <a:rPr lang="es-ES_tradnl" dirty="0"/>
              <a:t>conllevar un mayor riesgo de EPOC</a:t>
            </a:r>
          </a:p>
          <a:p>
            <a:pPr lvl="2"/>
            <a:r>
              <a:rPr lang="es-ES_tradnl" dirty="0"/>
              <a:t>afectar la fertilidad </a:t>
            </a:r>
          </a:p>
          <a:p>
            <a:pPr lvl="2"/>
            <a:r>
              <a:rPr lang="es-ES_tradnl" dirty="0"/>
              <a:t>afectar los síntomas del asma </a:t>
            </a:r>
          </a:p>
          <a:p>
            <a:pPr marL="0" lvl="2" indent="0">
              <a:buNone/>
            </a:pPr>
            <a:endParaRPr lang="es-ES_tradnl" dirty="0"/>
          </a:p>
          <a:p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83305FC2-E419-6648-8C2E-9CDC17F73251}"/>
              </a:ext>
            </a:extLst>
          </p:cNvPr>
          <p:cNvSpPr txBox="1">
            <a:spLocks/>
          </p:cNvSpPr>
          <p:nvPr/>
        </p:nvSpPr>
        <p:spPr>
          <a:xfrm>
            <a:off x="5670801" y="2393950"/>
            <a:ext cx="4646362" cy="3482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u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b="0" dirty="0"/>
              <a:t>Es importante que todos los trabajadores reciban una formación adecuada sobre el uso correcto y seguro de estas sustancias químicas y que se les informe sobre sus riesgos y niveles de exposición</a:t>
            </a:r>
          </a:p>
          <a:p>
            <a:endParaRPr lang="es-ES_tradnl" b="0" dirty="0"/>
          </a:p>
          <a:p>
            <a:pPr lvl="2"/>
            <a:endParaRPr lang="es-ES_tradnl" dirty="0"/>
          </a:p>
          <a:p>
            <a:endParaRPr lang="es-ES_tradnl" b="0" dirty="0"/>
          </a:p>
          <a:p>
            <a:endParaRPr lang="es-ES_tradnl" b="0" dirty="0"/>
          </a:p>
        </p:txBody>
      </p:sp>
      <p:pic>
        <p:nvPicPr>
          <p:cNvPr id="26" name="Segnaposto immagine 25">
            <a:extLst>
              <a:ext uri="{FF2B5EF4-FFF2-40B4-BE49-F238E27FC236}">
                <a16:creationId xmlns:a16="http://schemas.microsoft.com/office/drawing/2014/main" id="{5EABD440-37A2-D64E-BE4E-67F54C95E85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7580" b="7580"/>
          <a:stretch>
            <a:fillRect/>
          </a:stretch>
        </p:blipFill>
        <p:spPr/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1E1EF45E-00FF-504B-B3BC-F2DA7AB31D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063" y="6367463"/>
            <a:ext cx="644400" cy="172266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3199FD6-176E-9844-90D8-9F3480420A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s-ES_tradnl" noProof="0" dirty="0"/>
              <a:t> Día Mundial de la Seguridad y la Salud en el Trabajo </a:t>
            </a:r>
            <a:r>
              <a:rPr lang="es-ES_tradnl" noProof="0" dirty="0">
                <a:solidFill>
                  <a:schemeClr val="accent2"/>
                </a:solidFill>
              </a:rPr>
              <a:t>28 Abril 2020 </a:t>
            </a:r>
          </a:p>
          <a:p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9796454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8643B4B7-3C61-E44E-9988-FC23460FA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Personas </a:t>
            </a:r>
            <a:r>
              <a:rPr lang="en-GB" dirty="0" err="1"/>
              <a:t>trabajando</a:t>
            </a:r>
            <a:r>
              <a:rPr lang="en-GB" dirty="0"/>
              <a:t> </a:t>
            </a:r>
            <a:r>
              <a:rPr lang="en-GB" dirty="0" err="1"/>
              <a:t>desde</a:t>
            </a:r>
            <a:r>
              <a:rPr lang="en-GB" dirty="0"/>
              <a:t> casa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243D017-1978-A842-AF4C-9810D48F4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ADA042D-EE91-DD4A-B604-A0DABF40F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27</a:t>
            </a:fld>
            <a:endParaRPr lang="en-GB"/>
          </a:p>
        </p:txBody>
      </p:sp>
      <p:sp>
        <p:nvSpPr>
          <p:cNvPr id="8" name="Triangolo 7">
            <a:extLst>
              <a:ext uri="{FF2B5EF4-FFF2-40B4-BE49-F238E27FC236}">
                <a16:creationId xmlns:a16="http://schemas.microsoft.com/office/drawing/2014/main" id="{3569789D-0316-7B42-9A07-120B4D5EF67C}"/>
              </a:ext>
            </a:extLst>
          </p:cNvPr>
          <p:cNvSpPr>
            <a:spLocks noChangeAspect="1"/>
          </p:cNvSpPr>
          <p:nvPr/>
        </p:nvSpPr>
        <p:spPr>
          <a:xfrm rot="5400000">
            <a:off x="4169779" y="2617135"/>
            <a:ext cx="4746484" cy="3798607"/>
          </a:xfrm>
          <a:prstGeom prst="triangle">
            <a:avLst>
              <a:gd name="adj" fmla="val 52609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21EAFCCF-E9B9-D842-B419-F648140C8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38" y="2393950"/>
            <a:ext cx="3552825" cy="3482975"/>
          </a:xfrm>
        </p:spPr>
        <p:txBody>
          <a:bodyPr/>
          <a:lstStyle/>
          <a:p>
            <a:pPr marL="0" lvl="2" indent="0">
              <a:spcAft>
                <a:spcPts val="600"/>
              </a:spcAft>
              <a:buNone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l entorno doméstico, a menudo no cumple las mismas normas de SST que las que observan los lugares de trabajo oficiales, en relación a:</a:t>
            </a:r>
          </a:p>
          <a:p>
            <a:pPr lvl="2">
              <a:spcAft>
                <a:spcPts val="600"/>
              </a:spcAft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instalaciones y equipos</a:t>
            </a:r>
          </a:p>
          <a:p>
            <a:pPr lvl="2">
              <a:spcAft>
                <a:spcPts val="600"/>
              </a:spcAft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entorno físico (como el calor, el frío, la iluminación, la seguridad eléctrica, la higiene del hogar, etc.)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2" indent="0">
              <a:spcAft>
                <a:spcPts val="600"/>
              </a:spcAft>
              <a:buNone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2" indent="0">
              <a:spcAft>
                <a:spcPts val="600"/>
              </a:spcAft>
              <a:buNone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83305FC2-E419-6648-8C2E-9CDC17F73251}"/>
              </a:ext>
            </a:extLst>
          </p:cNvPr>
          <p:cNvSpPr txBox="1">
            <a:spLocks/>
          </p:cNvSpPr>
          <p:nvPr/>
        </p:nvSpPr>
        <p:spPr>
          <a:xfrm>
            <a:off x="5362832" y="2393950"/>
            <a:ext cx="6338630" cy="3482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u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Aft>
                <a:spcPts val="600"/>
              </a:spcAft>
              <a:buClr>
                <a:schemeClr val="accent1"/>
              </a:buClr>
              <a:buNone/>
            </a:pPr>
            <a:r>
              <a:rPr lang="es-ES_tradnl" dirty="0">
                <a:solidFill>
                  <a:schemeClr val="accent2"/>
                </a:solidFill>
              </a:rPr>
              <a:t>Debería informarse adecuadamente a los trabajadores sobre:</a:t>
            </a:r>
          </a:p>
          <a:p>
            <a:pPr lvl="2">
              <a:spcAft>
                <a:spcPts val="600"/>
              </a:spcAft>
              <a:buClr>
                <a:schemeClr val="accent1"/>
              </a:buClr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el modo de situar la pantalla para no causar deslumbramiento</a:t>
            </a:r>
          </a:p>
          <a:p>
            <a:pPr lvl="2">
              <a:spcAft>
                <a:spcPts val="600"/>
              </a:spcAft>
              <a:buClr>
                <a:schemeClr val="accent1"/>
              </a:buClr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la colocación del equipo de manera que se reduzca al mínimo la torsión o el exceso de alcance</a:t>
            </a:r>
          </a:p>
          <a:p>
            <a:pPr lvl="2">
              <a:spcAft>
                <a:spcPts val="600"/>
              </a:spcAft>
              <a:buClr>
                <a:schemeClr val="accent1"/>
              </a:buClr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la alternación de las tareas para cambiar posiciones;</a:t>
            </a:r>
          </a:p>
          <a:p>
            <a:pPr lvl="2">
              <a:spcAft>
                <a:spcPts val="600"/>
              </a:spcAft>
              <a:buClr>
                <a:schemeClr val="accent1"/>
              </a:buClr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tomarse pausas regulares y levantarse y moverse durante un minuto cada hora</a:t>
            </a:r>
            <a:endParaRPr lang="es-ES_tradnl" dirty="0"/>
          </a:p>
          <a:p>
            <a:pPr>
              <a:spcBef>
                <a:spcPts val="600"/>
              </a:spcBef>
              <a:buClr>
                <a:schemeClr val="accent1"/>
              </a:buClr>
            </a:pPr>
            <a:endParaRPr lang="es-ES_tradnl" dirty="0"/>
          </a:p>
          <a:p>
            <a:pPr>
              <a:spcBef>
                <a:spcPts val="600"/>
              </a:spcBef>
              <a:buClr>
                <a:schemeClr val="accent1"/>
              </a:buClr>
            </a:pPr>
            <a:endParaRPr lang="es-ES_tradnl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3CFD4D1-0F25-6C42-88A0-60613335F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s-ES_tradnl" noProof="0" dirty="0"/>
              <a:t> Día Mundial de la Seguridad y la Salud en el Trabajo </a:t>
            </a:r>
            <a:r>
              <a:rPr lang="es-ES_tradnl" noProof="0" dirty="0">
                <a:solidFill>
                  <a:schemeClr val="accent2"/>
                </a:solidFill>
              </a:rPr>
              <a:t>28 Abril 2020 </a:t>
            </a:r>
          </a:p>
          <a:p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13281173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FFA23F-DC79-B941-A01C-038A74554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Esfuerzos</a:t>
            </a:r>
            <a:r>
              <a:rPr lang="en-GB" dirty="0"/>
              <a:t> </a:t>
            </a:r>
            <a:r>
              <a:rPr lang="en-GB" dirty="0" err="1"/>
              <a:t>conjuntos</a:t>
            </a:r>
            <a:r>
              <a:rPr lang="en-GB" dirty="0"/>
              <a:t> para </a:t>
            </a:r>
            <a:r>
              <a:rPr lang="en-GB" dirty="0" err="1"/>
              <a:t>proteger</a:t>
            </a:r>
            <a:r>
              <a:rPr lang="en-GB" dirty="0"/>
              <a:t> la </a:t>
            </a:r>
            <a:r>
              <a:rPr lang="en-GB" dirty="0" err="1"/>
              <a:t>salud</a:t>
            </a:r>
            <a:r>
              <a:rPr lang="en-GB" dirty="0"/>
              <a:t> y </a:t>
            </a:r>
            <a:r>
              <a:rPr lang="en-GB" dirty="0" err="1"/>
              <a:t>seguridad</a:t>
            </a:r>
            <a:r>
              <a:rPr lang="en-GB" dirty="0"/>
              <a:t> de </a:t>
            </a:r>
            <a:r>
              <a:rPr lang="en-GB" dirty="0" err="1"/>
              <a:t>todos</a:t>
            </a:r>
            <a:br>
              <a:rPr lang="it-IT" dirty="0"/>
            </a:br>
            <a:endParaRPr lang="en-GB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024CCDE-E68E-BB49-94BC-51415DEE7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8D4E103-EA7F-5046-9217-887356A57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FFF0778-EF8A-2741-9821-C9245FBAF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5509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0E8F48-76CE-1042-942C-78F06FC43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Pilares fundamentales de la OIT para responder a la crisis causada por el COVID-19</a:t>
            </a:r>
            <a:br>
              <a:rPr lang="es-ES_tradnl"/>
            </a:br>
            <a:endParaRPr lang="es-ES_tradnl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298FA6-CBB8-674A-9E20-AF1177072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spcAft>
                <a:spcPts val="200"/>
              </a:spcAft>
            </a:pPr>
            <a:r>
              <a:rPr lang="es-ES_tradnl">
                <a:solidFill>
                  <a:schemeClr val="accent2"/>
                </a:solidFill>
              </a:rPr>
              <a:t>Estimular la economía y el empleo, </a:t>
            </a:r>
            <a:r>
              <a:rPr lang="es-ES_tradnl">
                <a:solidFill>
                  <a:schemeClr val="accent1">
                    <a:lumMod val="50000"/>
                  </a:schemeClr>
                </a:solidFill>
              </a:rPr>
              <a:t>a través de una política fiscal activa, una orientación flexible de la política monetaria y préstamos y ayuda financiera a sectores específicos, incluido el sector de la salud</a:t>
            </a:r>
          </a:p>
          <a:p>
            <a:pPr lvl="2">
              <a:spcAft>
                <a:spcPts val="200"/>
              </a:spcAft>
            </a:pPr>
            <a:r>
              <a:rPr lang="es-ES_tradnl">
                <a:solidFill>
                  <a:schemeClr val="accent2"/>
                </a:solidFill>
              </a:rPr>
              <a:t>Apoyar a las empresas, el empleo y los ingresos, </a:t>
            </a:r>
            <a:r>
              <a:rPr lang="es-ES_tradnl">
                <a:solidFill>
                  <a:schemeClr val="accent1">
                    <a:lumMod val="50000"/>
                  </a:schemeClr>
                </a:solidFill>
              </a:rPr>
              <a:t>mediante la ampliación de la protección social a toda la población, la aplicación de medidas de mantenimiento del empleo y el ofrecimiento a las empresas de ayuda financiera/fiscal y otros medios de alivio</a:t>
            </a:r>
          </a:p>
          <a:p>
            <a:pPr lvl="2">
              <a:spcAft>
                <a:spcPts val="200"/>
              </a:spcAft>
            </a:pPr>
            <a:r>
              <a:rPr lang="es-ES_tradnl">
                <a:solidFill>
                  <a:schemeClr val="accent2"/>
                </a:solidFill>
              </a:rPr>
              <a:t>Proteger a los trabajadores en el lugar de trabajo, </a:t>
            </a:r>
            <a:r>
              <a:rPr lang="es-ES_tradnl">
                <a:solidFill>
                  <a:schemeClr val="accent1">
                    <a:lumMod val="50000"/>
                  </a:schemeClr>
                </a:solidFill>
              </a:rPr>
              <a:t>reforzando las medidas de SST, adaptando las modalidades de trabajo (por ejemplo, el teletrabajo), previniendo la discriminación y la exclusión, proporcionando acceso a la salud a toda la población y ampliando el recurso a una licencia remunerada</a:t>
            </a:r>
          </a:p>
          <a:p>
            <a:pPr lvl="2">
              <a:spcAft>
                <a:spcPts val="200"/>
              </a:spcAft>
            </a:pPr>
            <a:r>
              <a:rPr lang="es-ES_tradnl">
                <a:solidFill>
                  <a:schemeClr val="accent2"/>
                </a:solidFill>
              </a:rPr>
              <a:t>Buscar soluciones mediante el diálogo social, </a:t>
            </a:r>
            <a:r>
              <a:rPr lang="es-ES_tradnl">
                <a:solidFill>
                  <a:schemeClr val="accent1">
                    <a:lumMod val="50000"/>
                  </a:schemeClr>
                </a:solidFill>
              </a:rPr>
              <a:t>a través del fortalecimiento de la capacidad y la resiliencia de las organizaciones de empleadores y de trabajadores, el fortalecimiento de la capacidad de los gobiernos y del diálogo social, la negociación colectiva y las instituciones y mecanismos de las relaciones laborales</a:t>
            </a:r>
          </a:p>
          <a:p>
            <a:pPr lvl="2">
              <a:spcAft>
                <a:spcPts val="200"/>
              </a:spcAft>
            </a:pPr>
            <a:endParaRPr lang="es-ES_tradnl" b="1">
              <a:solidFill>
                <a:schemeClr val="accent2"/>
              </a:solidFill>
            </a:endParaRPr>
          </a:p>
          <a:p>
            <a:pPr lvl="2">
              <a:spcAft>
                <a:spcPts val="200"/>
              </a:spcAft>
            </a:pPr>
            <a:endParaRPr lang="es-ES_tradnl" b="1">
              <a:solidFill>
                <a:schemeClr val="accent2"/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CC591AA-CA20-3C4A-B8E8-971D6367A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62ECCA0-990E-584B-A9A8-35F1BD50A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29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788FE90-C1A8-AF4D-A967-2DA7508FB0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s-ES_tradnl" noProof="0" dirty="0"/>
              <a:t> Día Mundial de la Seguridad y la Salud en el Trabajo </a:t>
            </a:r>
            <a:r>
              <a:rPr lang="es-ES_tradnl" noProof="0" dirty="0">
                <a:solidFill>
                  <a:schemeClr val="accent2"/>
                </a:solidFill>
              </a:rPr>
              <a:t>28 Abril 2020 </a:t>
            </a:r>
          </a:p>
          <a:p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3961235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olo 8">
            <a:extLst>
              <a:ext uri="{FF2B5EF4-FFF2-40B4-BE49-F238E27FC236}">
                <a16:creationId xmlns:a16="http://schemas.microsoft.com/office/drawing/2014/main" id="{946F400D-B70B-DD46-A19D-BE0DB2E5B2C9}"/>
              </a:ext>
            </a:extLst>
          </p:cNvPr>
          <p:cNvSpPr>
            <a:spLocks noChangeAspect="1"/>
          </p:cNvSpPr>
          <p:nvPr/>
        </p:nvSpPr>
        <p:spPr>
          <a:xfrm rot="5400000">
            <a:off x="1797260" y="2559261"/>
            <a:ext cx="4746485" cy="3850994"/>
          </a:xfrm>
          <a:prstGeom prst="triangle">
            <a:avLst>
              <a:gd name="adj" fmla="val 48696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66C9904-FC5E-644A-8CB8-61294079D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La pandemia de COVID-19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0E1EFC0-3D04-0C44-965A-30805614E5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0538" y="2393950"/>
            <a:ext cx="3412800" cy="3482976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ES_tradnl" b="0"/>
              <a:t>Enero de 2020:                     Brote de una nueva enfermedad coronavírica en Hubei (China)</a:t>
            </a:r>
            <a:endParaRPr lang="es-ES_tradnl" b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ES_tradnl" b="0"/>
              <a:t>11 de marzo de 2020:                 la OMS declaró el brote del coronavirus COVID-19 como una pandemia.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CC6913B-D6B9-E747-8413-7376D7C00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239CC40-8BFC-654F-9CE1-F442EFB77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3</a:t>
            </a:fld>
            <a:endParaRPr lang="en-GB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C38D5CCA-E029-DC45-B43F-E7CF2621E29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66128" y="2393951"/>
            <a:ext cx="7035333" cy="3482976"/>
          </a:xfrm>
          <a:noFill/>
        </p:spPr>
        <p:txBody>
          <a:bodyPr/>
          <a:lstStyle/>
          <a:p>
            <a:pPr marL="324000" lvl="2" indent="-324000">
              <a:spcAft>
                <a:spcPts val="1200"/>
              </a:spcAft>
              <a:buClr>
                <a:schemeClr val="accent1"/>
              </a:buClr>
              <a:buSzPct val="100000"/>
            </a:pPr>
            <a:r>
              <a:rPr lang="es-ES_tradnl" sz="2500" b="1">
                <a:solidFill>
                  <a:schemeClr val="accent2"/>
                </a:solidFill>
              </a:rPr>
              <a:t>Impacto en el mundo del trabajo</a:t>
            </a:r>
            <a:endParaRPr lang="es-ES_tradnl" b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1200"/>
              </a:spcAft>
            </a:pPr>
            <a:r>
              <a:rPr lang="es-ES_tradnl">
                <a:solidFill>
                  <a:schemeClr val="accent1">
                    <a:lumMod val="50000"/>
                  </a:schemeClr>
                </a:solidFill>
              </a:rPr>
              <a:t>Mayor </a:t>
            </a:r>
            <a:r>
              <a:rPr lang="es-ES_tradnl">
                <a:solidFill>
                  <a:schemeClr val="accent2"/>
                </a:solidFill>
              </a:rPr>
              <a:t>desempleo </a:t>
            </a:r>
            <a:r>
              <a:rPr lang="es-ES_tradnl">
                <a:solidFill>
                  <a:schemeClr val="accent1">
                    <a:lumMod val="50000"/>
                  </a:schemeClr>
                </a:solidFill>
              </a:rPr>
              <a:t>y el </a:t>
            </a:r>
            <a:r>
              <a:rPr lang="es-ES_tradnl">
                <a:solidFill>
                  <a:schemeClr val="accent2"/>
                </a:solidFill>
              </a:rPr>
              <a:t>subempleo</a:t>
            </a:r>
          </a:p>
          <a:p>
            <a:pPr lvl="2">
              <a:spcAft>
                <a:spcPts val="1200"/>
              </a:spcAft>
            </a:pPr>
            <a:r>
              <a:rPr lang="es-ES_tradnl">
                <a:solidFill>
                  <a:schemeClr val="accent1">
                    <a:lumMod val="50000"/>
                  </a:schemeClr>
                </a:solidFill>
              </a:rPr>
              <a:t>Peores </a:t>
            </a:r>
            <a:r>
              <a:rPr lang="es-ES_tradnl">
                <a:solidFill>
                  <a:schemeClr val="accent2"/>
                </a:solidFill>
              </a:rPr>
              <a:t>condicciones de SST y de trabajo</a:t>
            </a:r>
          </a:p>
          <a:p>
            <a:pPr lvl="2">
              <a:spcAft>
                <a:spcPts val="1200"/>
              </a:spcAft>
            </a:pPr>
            <a:r>
              <a:rPr lang="es-ES_tradnl">
                <a:solidFill>
                  <a:schemeClr val="accent1">
                    <a:lumMod val="50000"/>
                  </a:schemeClr>
                </a:solidFill>
              </a:rPr>
              <a:t>Acceso reducido a la </a:t>
            </a:r>
            <a:r>
              <a:rPr lang="es-ES_tradnl">
                <a:solidFill>
                  <a:schemeClr val="accent2"/>
                </a:solidFill>
              </a:rPr>
              <a:t>protección social</a:t>
            </a:r>
          </a:p>
          <a:p>
            <a:pPr lvl="2">
              <a:spcAft>
                <a:spcPts val="1200"/>
              </a:spcAft>
            </a:pPr>
            <a:r>
              <a:rPr lang="es-ES_tradnl">
                <a:solidFill>
                  <a:schemeClr val="accent1">
                    <a:lumMod val="50000"/>
                  </a:schemeClr>
                </a:solidFill>
              </a:rPr>
              <a:t>Efectos particularmente negativos en grupos específicos que son más </a:t>
            </a:r>
            <a:r>
              <a:rPr lang="es-ES_tradnl">
                <a:solidFill>
                  <a:schemeClr val="accent2"/>
                </a:solidFill>
              </a:rPr>
              <a:t>vulnerables</a:t>
            </a:r>
            <a:r>
              <a:rPr lang="es-ES_tradnl">
                <a:solidFill>
                  <a:schemeClr val="accent1">
                    <a:lumMod val="50000"/>
                  </a:schemeClr>
                </a:solidFill>
              </a:rPr>
              <a:t> a los resultados adversos del mercado de trabajo </a:t>
            </a:r>
          </a:p>
          <a:p>
            <a:pPr lvl="2">
              <a:spcAft>
                <a:spcPts val="1200"/>
              </a:spcAft>
            </a:pPr>
            <a:endParaRPr lang="es-ES_tradnl">
              <a:solidFill>
                <a:schemeClr val="accent1">
                  <a:lumMod val="50000"/>
                </a:schemeClr>
              </a:solidFill>
            </a:endParaRPr>
          </a:p>
          <a:p>
            <a:pPr>
              <a:spcAft>
                <a:spcPts val="1200"/>
              </a:spcAft>
            </a:pPr>
            <a:endParaRPr lang="es-ES_tradnl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0D33103-6438-A945-BDE6-EED47955DA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s-ES_tradnl" noProof="0" dirty="0"/>
              <a:t> Día Mundial de la Seguridad y la Salud en el Trabajo </a:t>
            </a:r>
            <a:r>
              <a:rPr lang="es-ES_tradnl" noProof="0" dirty="0">
                <a:solidFill>
                  <a:schemeClr val="accent2"/>
                </a:solidFill>
              </a:rPr>
              <a:t>28 Abril 2020 </a:t>
            </a:r>
          </a:p>
          <a:p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15916587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73BDC4-93BB-344C-8D9D-99FE0D00E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Integrar la SST en las respuestas nacionales a las crisis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8917C14-3185-A348-B66B-81C2D6CB8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445FA0D-BA99-EE4A-8C1E-0F4F8499C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30</a:t>
            </a:fld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A16F335-E54F-2745-9058-2375BC3190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0537" y="2393950"/>
            <a:ext cx="11210925" cy="3482976"/>
          </a:xfrm>
        </p:spPr>
        <p:txBody>
          <a:bodyPr/>
          <a:lstStyle/>
          <a:p>
            <a:r>
              <a:rPr lang="es-419" sz="1800" dirty="0"/>
              <a:t>Promover condiciones de trabajo seguras y decentes, que incluyan el suministro de equipos de protección personal y de atención médica para todos los trabajadores, incluidos aquellos que participan en las actividades de rescate y rehabilitación </a:t>
            </a:r>
          </a:p>
          <a:p>
            <a:r>
              <a:rPr lang="es-419" sz="1800" dirty="0"/>
              <a:t>Revisar, establecer, restablecer o reforzar la legislación laboral, según sea necesario, incluidas las disposiciones sobre la protección de los trabajadores y la seguridad y salud en el trabajo. </a:t>
            </a:r>
          </a:p>
          <a:p>
            <a:pPr marL="0" indent="0">
              <a:buNone/>
            </a:pPr>
            <a:endParaRPr lang="es-419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es-419" sz="1800" dirty="0">
                <a:solidFill>
                  <a:schemeClr val="accent2"/>
                </a:solidFill>
              </a:rPr>
              <a:t>Recomendación sobre el empleo y el trabajo decente para la paz y la capacidad de recuperación,              2017 (núm. 205) </a:t>
            </a:r>
            <a:endParaRPr lang="es-419" sz="1800" dirty="0"/>
          </a:p>
          <a:p>
            <a:endParaRPr lang="es-419" sz="1800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7FD2873-684E-C742-8122-B342F0332F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s-ES_tradnl" noProof="0" dirty="0"/>
              <a:t> Día Mundial de la Seguridad y la Salud en el Trabajo </a:t>
            </a:r>
            <a:r>
              <a:rPr lang="es-ES_tradnl" noProof="0" dirty="0">
                <a:solidFill>
                  <a:schemeClr val="accent2"/>
                </a:solidFill>
              </a:rPr>
              <a:t>28 Abril 2020 </a:t>
            </a:r>
          </a:p>
          <a:p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19572682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0F8219-742F-764D-8C55-23F88B4E1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Diálogo social sobre SST en tiempos de pandemia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328EC2-BB7E-0448-BCF4-F10D4950DC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0538" y="2393950"/>
            <a:ext cx="5605462" cy="3482976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s-ES_tradnl" dirty="0"/>
              <a:t>Los empleadores y sus organizaciones </a:t>
            </a:r>
          </a:p>
          <a:p>
            <a:pPr lvl="2"/>
            <a:r>
              <a:rPr lang="es-ES_tradnl" dirty="0"/>
              <a:t>Cooperar con el gobierno para elaborar medidas de política que propicien la capacidad de recuperación y la sostenibilidad de las empresas</a:t>
            </a:r>
          </a:p>
          <a:p>
            <a:pPr lvl="2"/>
            <a:r>
              <a:rPr lang="es-ES_tradnl" dirty="0"/>
              <a:t>Aplicar los consejos proporcionados por las autoridades nacionales y locales</a:t>
            </a:r>
          </a:p>
          <a:p>
            <a:pPr lvl="2"/>
            <a:r>
              <a:rPr lang="es-ES_tradnl" dirty="0"/>
              <a:t>Comunicar la información importante a los trabajadores</a:t>
            </a:r>
          </a:p>
          <a:p>
            <a:pPr lvl="2"/>
            <a:r>
              <a:rPr lang="es-ES_tradnl" dirty="0"/>
              <a:t>Elaborar un plan de continuidad de las operaciones </a:t>
            </a:r>
          </a:p>
          <a:p>
            <a:pPr lvl="2"/>
            <a:r>
              <a:rPr lang="es-ES_tradnl" dirty="0"/>
              <a:t>Identificar y mitigar los riesgos el lugar de trabajo que se deriven del brote</a:t>
            </a:r>
          </a:p>
          <a:p>
            <a:pPr lvl="2"/>
            <a:r>
              <a:rPr lang="es-ES_tradnl" dirty="0"/>
              <a:t>Promover la higiene en el lugar de trabajo</a:t>
            </a:r>
          </a:p>
          <a:p>
            <a:pPr lvl="2"/>
            <a:endParaRPr lang="es-ES_tradnl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E875D1C-F26B-CD4B-85EC-73F59D2E130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s-ES_tradnl"/>
              <a:t>Los trabajadores y sus organizaciones </a:t>
            </a:r>
          </a:p>
          <a:p>
            <a:pPr lvl="2"/>
            <a:r>
              <a:rPr lang="es-ES_tradnl">
                <a:solidFill>
                  <a:schemeClr val="accent1">
                    <a:lumMod val="50000"/>
                  </a:schemeClr>
                </a:solidFill>
              </a:rPr>
              <a:t>Participar en la toma de decisiones y en las respuestas políticas a las epidemias</a:t>
            </a:r>
          </a:p>
          <a:p>
            <a:pPr lvl="2"/>
            <a:r>
              <a:rPr lang="es-ES_tradnl">
                <a:solidFill>
                  <a:schemeClr val="accent1">
                    <a:lumMod val="50000"/>
                  </a:schemeClr>
                </a:solidFill>
              </a:rPr>
              <a:t>Cooperar activamente con los empleadores en la aplicación de las medidas de prevención y protección</a:t>
            </a:r>
          </a:p>
          <a:p>
            <a:pPr lvl="2"/>
            <a:r>
              <a:rPr lang="es-ES_tradnl">
                <a:solidFill>
                  <a:schemeClr val="accent1">
                    <a:lumMod val="50000"/>
                  </a:schemeClr>
                </a:solidFill>
              </a:rPr>
              <a:t>Seguir estrictamente las prácticas de higiene del lugar de trabajo y adoptar un comportamiento responsable</a:t>
            </a:r>
          </a:p>
          <a:p>
            <a:pPr lvl="2"/>
            <a:endParaRPr lang="es-ES_tradnl">
              <a:solidFill>
                <a:schemeClr val="accent1">
                  <a:lumMod val="50000"/>
                </a:schemeClr>
              </a:solidFill>
            </a:endParaRPr>
          </a:p>
          <a:p>
            <a:pPr marL="0" lvl="2" indent="0">
              <a:buNone/>
            </a:pPr>
            <a:endParaRPr lang="es-ES_tradnl"/>
          </a:p>
          <a:p>
            <a:pPr marL="0" lvl="2" indent="0">
              <a:buNone/>
            </a:pPr>
            <a:endParaRPr lang="es-ES_tradnl"/>
          </a:p>
          <a:p>
            <a:pPr marL="0" lvl="2" indent="0">
              <a:buNone/>
            </a:pPr>
            <a:endParaRPr lang="es-ES_tradnl" b="1"/>
          </a:p>
          <a:p>
            <a:pPr lvl="2"/>
            <a:endParaRPr lang="es-ES_tradnl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75C7807-D3EA-0046-9E1D-77E80AA9A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Date: Monday / 01 / October / 2019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2C889B7-42D2-FC4B-B3ED-8E33B6D8A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31</a:t>
            </a:fld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5169628-1CCF-2C43-966C-0DD79A4A5C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s-ES_tradnl" noProof="0" dirty="0"/>
              <a:t> Día Mundial de la Seguridad y la Salud en el Trabajo </a:t>
            </a:r>
            <a:r>
              <a:rPr lang="es-ES_tradnl" noProof="0" dirty="0">
                <a:solidFill>
                  <a:schemeClr val="accent2"/>
                </a:solidFill>
              </a:rPr>
              <a:t>28 Abril 2020 </a:t>
            </a:r>
          </a:p>
          <a:p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16368566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94EFD6-3623-6D4F-AE38-669A9F25D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La función particular de los especialistas en SST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C52A630-010D-5641-AD83-75C2AE796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spcAft>
                <a:spcPts val="18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Facilitar el acceso a información fiable </a:t>
            </a:r>
          </a:p>
          <a:p>
            <a:pPr lvl="2">
              <a:spcAft>
                <a:spcPts val="18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Promover la comprensión de la enfermedad y sus síntomas</a:t>
            </a:r>
          </a:p>
          <a:p>
            <a:pPr lvl="2">
              <a:spcAft>
                <a:spcPts val="18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Apoyar en el proceso de evaluación y control de los riesgos (a saber, la identificación de los peligros infecciosos y no infecciosos y la evaluación de los riesgos asociados; la adopción de medidas preventivas y de control, y la vigilancia y el examen), </a:t>
            </a:r>
          </a:p>
          <a:p>
            <a:pPr lvl="2">
              <a:spcAft>
                <a:spcPts val="18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Ayudar en la elaboración o actualización de planes de prevención, contención, mitigación y recuperación</a:t>
            </a:r>
          </a:p>
          <a:p>
            <a:endParaRPr lang="es-ES_tradnl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9B073DF-AE53-D649-9452-3526650F0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4D85A43-C2E6-7A49-BBA1-22048E0DC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32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9D32AEF-63D3-984E-9471-9A5481C64E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_tradnl" noProof="0"/>
              <a:t> Día Mundial de la Seguridad y la Salud en el Trabajo </a:t>
            </a:r>
            <a:r>
              <a:rPr lang="es-ES_tradnl" noProof="0">
                <a:solidFill>
                  <a:schemeClr val="accent2"/>
                </a:solidFill>
              </a:rPr>
              <a:t>28 Abril 2020 </a:t>
            </a:r>
          </a:p>
          <a:p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12043437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EC4659D-52ED-854C-8016-C323E7A04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6FFC32B-00A6-4640-95F2-AF4237169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33</a:t>
            </a:fld>
            <a:endParaRPr lang="en-GB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AB2935E-83D6-F04A-A480-438F4D9088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</p:spPr>
        <p:txBody>
          <a:bodyPr/>
          <a:lstStyle/>
          <a:p>
            <a:r>
              <a:rPr lang="en-GB"/>
              <a:t>World Day for Safety and Health at Work </a:t>
            </a:r>
            <a:r>
              <a:rPr lang="en-GB">
                <a:solidFill>
                  <a:schemeClr val="accent2"/>
                </a:solidFill>
              </a:rPr>
              <a:t>28 April 2020 </a:t>
            </a:r>
          </a:p>
          <a:p>
            <a:endParaRPr lang="en-GB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476E7F8-0AEF-F54F-BA98-7F75AC2EF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81433097-2BDB-3E41-9819-9689C52AE618}"/>
              </a:ext>
            </a:extLst>
          </p:cNvPr>
          <p:cNvSpPr txBox="1">
            <a:spLocks/>
          </p:cNvSpPr>
          <p:nvPr/>
        </p:nvSpPr>
        <p:spPr>
          <a:xfrm>
            <a:off x="490538" y="2301113"/>
            <a:ext cx="4327122" cy="225577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600" dirty="0">
                <a:solidFill>
                  <a:schemeClr val="bg1"/>
                </a:solidFill>
              </a:rPr>
              <a:t>Gracias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283452A-170B-8B4E-8050-CCC77910C794}"/>
              </a:ext>
            </a:extLst>
          </p:cNvPr>
          <p:cNvSpPr txBox="1">
            <a:spLocks/>
          </p:cNvSpPr>
          <p:nvPr/>
        </p:nvSpPr>
        <p:spPr>
          <a:xfrm>
            <a:off x="490538" y="5440052"/>
            <a:ext cx="4327122" cy="76350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0" dirty="0" err="1">
                <a:solidFill>
                  <a:schemeClr val="bg1"/>
                </a:solidFill>
              </a:rPr>
              <a:t>www.ilo.org</a:t>
            </a:r>
            <a:r>
              <a:rPr lang="en-GB" sz="1800" b="0" dirty="0">
                <a:solidFill>
                  <a:schemeClr val="bg1"/>
                </a:solidFill>
              </a:rPr>
              <a:t>/</a:t>
            </a:r>
            <a:r>
              <a:rPr lang="en-GB" sz="1800" b="0" dirty="0" err="1">
                <a:solidFill>
                  <a:schemeClr val="bg1"/>
                </a:solidFill>
              </a:rPr>
              <a:t>safeday</a:t>
            </a:r>
            <a:endParaRPr lang="en-GB" sz="1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292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1423195"/>
            <a:ext cx="7311863" cy="720000"/>
          </a:xfrm>
        </p:spPr>
        <p:txBody>
          <a:bodyPr/>
          <a:lstStyle/>
          <a:p>
            <a:r>
              <a:rPr lang="es-ES_tradnl"/>
              <a:t>¿Por qué un enfoque en la seguridad y la salud en el trabajo?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spcAft>
                <a:spcPts val="12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Identificar trabajadores / ocupaciones / sectores con mayor </a:t>
            </a:r>
            <a:r>
              <a:rPr lang="es-ES_tradnl" dirty="0">
                <a:solidFill>
                  <a:schemeClr val="accent2"/>
                </a:solidFill>
              </a:rPr>
              <a:t>riesgo de contagio</a:t>
            </a:r>
          </a:p>
          <a:p>
            <a:pPr lvl="2">
              <a:spcAft>
                <a:spcPts val="12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Implementar </a:t>
            </a:r>
            <a:r>
              <a:rPr lang="es-ES_tradnl" dirty="0">
                <a:solidFill>
                  <a:schemeClr val="accent2"/>
                </a:solidFill>
              </a:rPr>
              <a:t>medidas de control y prevención </a:t>
            </a: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basadas en la evaluación de riesgos</a:t>
            </a:r>
          </a:p>
          <a:p>
            <a:pPr lvl="2">
              <a:spcAft>
                <a:spcPts val="12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En colaboración con las autoridades de salud pública, difundir </a:t>
            </a:r>
            <a:r>
              <a:rPr lang="es-ES_tradnl" dirty="0">
                <a:solidFill>
                  <a:schemeClr val="accent2"/>
                </a:solidFill>
              </a:rPr>
              <a:t>información</a:t>
            </a: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 sobre las medidas de prevención y protección para reducir la propagación de las enfermedades infecciosas</a:t>
            </a:r>
          </a:p>
          <a:p>
            <a:pPr lvl="2">
              <a:spcAft>
                <a:spcPts val="1200"/>
              </a:spcAft>
            </a:pP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1200"/>
              </a:spcAft>
            </a:pP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4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063" y="6367463"/>
            <a:ext cx="644399" cy="172266"/>
          </a:xfrm>
          <a:prstGeom prst="rect">
            <a:avLst/>
          </a:prstGeom>
        </p:spPr>
      </p:pic>
      <p:pic>
        <p:nvPicPr>
          <p:cNvPr id="11" name="Segnaposto immagine 10">
            <a:extLst>
              <a:ext uri="{FF2B5EF4-FFF2-40B4-BE49-F238E27FC236}">
                <a16:creationId xmlns:a16="http://schemas.microsoft.com/office/drawing/2014/main" id="{EBEEEF21-5086-0941-96A9-5BFF1181151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36" r="17490"/>
          <a:stretch/>
        </p:blipFill>
        <p:spPr>
          <a:xfrm>
            <a:off x="8289131" y="981075"/>
            <a:ext cx="3902869" cy="5876925"/>
          </a:xfrm>
        </p:spPr>
      </p:pic>
      <p:pic>
        <p:nvPicPr>
          <p:cNvPr id="13" name="Picture 11">
            <a:extLst>
              <a:ext uri="{FF2B5EF4-FFF2-40B4-BE49-F238E27FC236}">
                <a16:creationId xmlns:a16="http://schemas.microsoft.com/office/drawing/2014/main" id="{2393E988-F2BB-5D46-8A99-B7B5586046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063" y="6367463"/>
            <a:ext cx="644400" cy="172266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F9CEB25-0E0B-4E42-B6B5-19936F2E2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s-ES_tradnl" noProof="0" dirty="0"/>
              <a:t> Día Mundial de la Seguridad y la Salud en el Trabajo </a:t>
            </a:r>
            <a:r>
              <a:rPr lang="es-ES_tradnl" noProof="0" dirty="0">
                <a:solidFill>
                  <a:schemeClr val="accent2"/>
                </a:solidFill>
              </a:rPr>
              <a:t>28 Abril 2020 </a:t>
            </a:r>
          </a:p>
          <a:p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400458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1FBD52-8569-C34D-A06C-DD33948B3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8" y="2872800"/>
            <a:ext cx="5074239" cy="2874857"/>
          </a:xfrm>
        </p:spPr>
        <p:txBody>
          <a:bodyPr/>
          <a:lstStyle/>
          <a:p>
            <a:r>
              <a:rPr lang="es-ES_tradnl" dirty="0"/>
              <a:t>Derechos y responsabilidades en materia de SST según las normas de la OIT</a:t>
            </a:r>
            <a:br>
              <a:rPr lang="es-ES_tradnl" dirty="0"/>
            </a:br>
            <a:endParaRPr lang="es-ES_tradnl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CF72471-B6B4-A745-B2BE-064B05C7A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278FCCA-B0D8-974A-AB92-2F4023852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5D8BFBB-3A52-BC40-8662-4469AA309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681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EEF3BF-B7E2-EF40-B557-E328A0BD9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Funciones y responsabilidades de los empleadores</a:t>
            </a:r>
            <a:br>
              <a:rPr lang="es-ES_tradnl"/>
            </a:br>
            <a:endParaRPr lang="es-ES_tradnl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0D607C-0660-8343-BC60-E4E16176A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spcBef>
                <a:spcPts val="300"/>
              </a:spcBef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Garantizar, en la medida en que sea razonable y factible, que los lugares de trabajo, la maquinaria, el equipo y las operaciones y procesos que estén bajo su control son seguros y no entrañan riesgo alguno para la seguridad y la salud de los trabajadores</a:t>
            </a:r>
          </a:p>
          <a:p>
            <a:pPr lvl="2">
              <a:spcBef>
                <a:spcPts val="300"/>
              </a:spcBef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Garantizar, en la medida en que sea razonable y factible, que los agentes y las sustancias químicos, físicos y biológicos que estén bajo su control no entrañan riesgos para la salud cuando se toman medidas de protección adecuadas</a:t>
            </a:r>
          </a:p>
          <a:p>
            <a:pPr lvl="2">
              <a:spcBef>
                <a:spcPts val="300"/>
              </a:spcBef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Suministrar, cuando sea necesario, ropas y equipos de protección apropiados (sin ningún costo para el trabajador) </a:t>
            </a:r>
          </a:p>
          <a:p>
            <a:pPr lvl="2">
              <a:spcBef>
                <a:spcPts val="300"/>
              </a:spcBef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Prever, cuando sea necesario, medidas para hacer frente a situaciones de urgencia y a accidentes, incluidos medios adecuados para la administración de primeros auxilios</a:t>
            </a:r>
          </a:p>
          <a:p>
            <a:pPr lvl="2">
              <a:spcBef>
                <a:spcPts val="300"/>
              </a:spcBef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Asegurar que los trabajadores y sus representantes son consultados, reciben información y una formación adecuada en materia de SST</a:t>
            </a:r>
          </a:p>
          <a:p>
            <a:pPr marL="0" lvl="2" indent="0" algn="r">
              <a:spcBef>
                <a:spcPts val="300"/>
              </a:spcBef>
              <a:buNone/>
            </a:pPr>
            <a:r>
              <a:rPr lang="es-ES_tradnl" dirty="0">
                <a:solidFill>
                  <a:schemeClr val="accent2"/>
                </a:solidFill>
              </a:rPr>
              <a:t>Convenio (núm. 155) y Recomendación (núm. 164) sobre seguridad y salud de los trabajadores</a:t>
            </a:r>
            <a:endParaRPr lang="es-ES_tradnl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EFCE8B4-B5B1-DD49-B376-2EB116055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F3C6E11-3B9F-544C-8F8C-3ABD5799F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6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67F9A4B-14AD-4247-A7E0-20F5987A6B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s-ES_tradnl" noProof="0" dirty="0"/>
              <a:t> Día Mundial de la Seguridad y la Salud en el Trabajo </a:t>
            </a:r>
            <a:r>
              <a:rPr lang="es-ES_tradnl" noProof="0" dirty="0">
                <a:solidFill>
                  <a:schemeClr val="accent2"/>
                </a:solidFill>
              </a:rPr>
              <a:t>28 Abril 2020 </a:t>
            </a:r>
          </a:p>
          <a:p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1724156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8816B4-88C4-9348-A3B7-EAD37E923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Derechos y responsabilidades de los trabajadores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7EC27B3-F46C-9F44-A8C0-5B46B1420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spcAft>
                <a:spcPts val="12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Derecho a interrumpir una situación de trabajo si cree, por motivos razonables, que ésta entraña un peligro inminente y grave para su vida o su salud, sin sufrir consecuencias injustificadas</a:t>
            </a:r>
          </a:p>
          <a:p>
            <a:pPr lvl="2">
              <a:spcAft>
                <a:spcPts val="12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Derecho a recibir información y formación adecuadas sobre la SST </a:t>
            </a:r>
          </a:p>
          <a:p>
            <a:pPr lvl="2">
              <a:spcAft>
                <a:spcPts val="12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Derecho a informarse (y ser consultados) sobre todos los aspectos de la SST relacionados con su trabajo</a:t>
            </a:r>
          </a:p>
          <a:p>
            <a:pPr lvl="2">
              <a:spcAft>
                <a:spcPts val="12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Deber de cooperar con el empleador en el ámbito de la SST (cumplir las instrucciones y procedimientos de SST, utilizar correctamente los EPP, informar su superior de las situaciones de trabajo peligrosas, etc.)</a:t>
            </a:r>
          </a:p>
          <a:p>
            <a:pPr marL="0" lvl="2" indent="0" algn="r">
              <a:spcBef>
                <a:spcPts val="1800"/>
              </a:spcBef>
              <a:spcAft>
                <a:spcPts val="1200"/>
              </a:spcAft>
              <a:buNone/>
            </a:pPr>
            <a:r>
              <a:rPr lang="es-ES_tradnl" dirty="0">
                <a:solidFill>
                  <a:schemeClr val="accent2"/>
                </a:solidFill>
              </a:rPr>
              <a:t>Convenio (núm. 155) y Recomendación (núm. 164) sobre seguridad y salud de los trabajadores</a:t>
            </a:r>
            <a:endParaRPr lang="es-ES_tradnl" dirty="0"/>
          </a:p>
          <a:p>
            <a:pPr lvl="2">
              <a:spcAft>
                <a:spcPts val="1200"/>
              </a:spcAft>
            </a:pP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AC415A8-2BB4-AA4B-866D-491861FDF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71F84B5-17D9-1744-8614-60C25664A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7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C50B5C7-8F3F-CC48-8238-6795B4A37B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s-ES_tradnl" noProof="0" dirty="0"/>
              <a:t> Día Mundial de la Seguridad y la Salud en el Trabajo </a:t>
            </a:r>
            <a:r>
              <a:rPr lang="es-ES_tradnl" noProof="0" dirty="0">
                <a:solidFill>
                  <a:schemeClr val="accent2"/>
                </a:solidFill>
              </a:rPr>
              <a:t>28 Abril 2020 </a:t>
            </a:r>
          </a:p>
          <a:p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762153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1FBD52-8569-C34D-A06C-DD33948B3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8" y="2872800"/>
            <a:ext cx="5131786" cy="608525"/>
          </a:xfrm>
        </p:spPr>
        <p:txBody>
          <a:bodyPr/>
          <a:lstStyle/>
          <a:p>
            <a:r>
              <a:rPr lang="es-ES_tradnl"/>
              <a:t>Protección de los trabajadores contra el riesgo de contagio durante un brote</a:t>
            </a:r>
            <a:br>
              <a:rPr lang="es-ES_tradnl"/>
            </a:br>
            <a:br>
              <a:rPr lang="es-ES_tradnl"/>
            </a:br>
            <a:br>
              <a:rPr lang="es-ES_tradnl"/>
            </a:br>
            <a:endParaRPr lang="es-ES_tradnl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CF72471-B6B4-A745-B2BE-064B05C7A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278FCCA-B0D8-974A-AB92-2F4023852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5D8BFBB-3A52-BC40-8662-4469AA309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936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8816B4-88C4-9348-A3B7-EAD37E923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Evaluación del riesgo de contagio en el trabajo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7EC27B3-F46C-9F44-A8C0-5B46B1420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spcAft>
                <a:spcPts val="18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La </a:t>
            </a:r>
            <a:r>
              <a:rPr lang="es-ES_tradnl" dirty="0">
                <a:solidFill>
                  <a:schemeClr val="accent2"/>
                </a:solidFill>
              </a:rPr>
              <a:t>probabilidad</a:t>
            </a: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 de exponerse al contagio, teniendo en cuenta la característica de la enfermedad infecciosa (es decir, las pautas de transmisión) y la posibilidad de que los trabajadores puedan encontrarse con personas infectadas o puedan estar expuestos a entornos o materiales contaminados (por ejemplo, muestras de laboratorio, desechos) en el desempeño de sus funciones</a:t>
            </a:r>
          </a:p>
          <a:p>
            <a:pPr lvl="2">
              <a:spcAft>
                <a:spcPts val="18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La </a:t>
            </a:r>
            <a:r>
              <a:rPr lang="es-ES_tradnl" dirty="0">
                <a:solidFill>
                  <a:schemeClr val="accent2"/>
                </a:solidFill>
              </a:rPr>
              <a:t>gravedad</a:t>
            </a: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 de los resultados sanitarios resultantes, teniendo en cuenta los factores que afectan a cada persona (incluida la edad, las enfermedades subyacentes y las condiciones de salud), así como las medidas disponibles para controlar el impacto de la infección</a:t>
            </a:r>
          </a:p>
          <a:p>
            <a:pPr lvl="2">
              <a:spcAft>
                <a:spcPts val="1800"/>
              </a:spcAft>
            </a:pP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1800"/>
              </a:spcAft>
            </a:pPr>
            <a:endParaRPr lang="es-ES_tradnl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AC415A8-2BB4-AA4B-866D-491861FDF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71F84B5-17D9-1744-8614-60C25664A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9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C8660E7-499F-2641-90E7-1778750AF6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s-ES_tradnl" noProof="0" dirty="0"/>
              <a:t> Día Mundial de la Seguridad y la Salud en el Trabajo </a:t>
            </a:r>
            <a:r>
              <a:rPr lang="es-ES_tradnl" noProof="0" dirty="0">
                <a:solidFill>
                  <a:schemeClr val="accent2"/>
                </a:solidFill>
              </a:rPr>
              <a:t>28 Abril 2020 </a:t>
            </a:r>
          </a:p>
          <a:p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1994387091"/>
      </p:ext>
    </p:extLst>
  </p:cSld>
  <p:clrMapOvr>
    <a:masterClrMapping/>
  </p:clrMapOvr>
</p:sld>
</file>

<file path=ppt/theme/theme1.xml><?xml version="1.0" encoding="utf-8"?>
<a:theme xmlns:a="http://schemas.openxmlformats.org/drawingml/2006/main" name="ILO 2020">
  <a:themeElements>
    <a:clrScheme name="ILO Jan 2020">
      <a:dk1>
        <a:srgbClr val="230050"/>
      </a:dk1>
      <a:lt1>
        <a:sysClr val="window" lastClr="FFFFFF"/>
      </a:lt1>
      <a:dk2>
        <a:srgbClr val="000000"/>
      </a:dk2>
      <a:lt2>
        <a:srgbClr val="F8FCFE"/>
      </a:lt2>
      <a:accent1>
        <a:srgbClr val="1E2DBE"/>
      </a:accent1>
      <a:accent2>
        <a:srgbClr val="FA3C4B"/>
      </a:accent2>
      <a:accent3>
        <a:srgbClr val="FFCD2D"/>
      </a:accent3>
      <a:accent4>
        <a:srgbClr val="960A55"/>
      </a:accent4>
      <a:accent5>
        <a:srgbClr val="05D2D2"/>
      </a:accent5>
      <a:accent6>
        <a:srgbClr val="8CE164"/>
      </a:accent6>
      <a:hlink>
        <a:srgbClr val="230050"/>
      </a:hlink>
      <a:folHlink>
        <a:srgbClr val="23005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LO Presentation 16x9.potx" id="{1B78B7CC-6F33-4AED-B988-F1824BC14DB2}" vid="{017B0592-C5E0-43A0-8804-D21738B9040C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ILO 2020</Template>
  <TotalTime>1457</TotalTime>
  <Words>3396</Words>
  <Application>Microsoft Macintosh PowerPoint</Application>
  <PresentationFormat>Widescreen</PresentationFormat>
  <Paragraphs>313</Paragraphs>
  <Slides>33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Wingdings 3</vt:lpstr>
      <vt:lpstr>ILO 2020</vt:lpstr>
      <vt:lpstr>Personalizza struttura</vt:lpstr>
      <vt:lpstr>Presentazione standard di PowerPoint</vt:lpstr>
      <vt:lpstr>Epidemias y pandemias en el siglo XXI</vt:lpstr>
      <vt:lpstr>La pandemia de COVID-19</vt:lpstr>
      <vt:lpstr>¿Por qué un enfoque en la seguridad y la salud en el trabajo?</vt:lpstr>
      <vt:lpstr>Derechos y responsabilidades en materia de SST según las normas de la OIT </vt:lpstr>
      <vt:lpstr>Funciones y responsabilidades de los empleadores </vt:lpstr>
      <vt:lpstr>Derechos y responsabilidades de los trabajadores</vt:lpstr>
      <vt:lpstr>Protección de los trabajadores contra el riesgo de contagio durante un brote   </vt:lpstr>
      <vt:lpstr>Evaluación del riesgo de contagio en el trabajo </vt:lpstr>
      <vt:lpstr>Trabajadores de respuesta a la emergencia </vt:lpstr>
      <vt:lpstr>Trabajadores de respuesta a la emergencia  Riesgo de contagio</vt:lpstr>
      <vt:lpstr>Trabajadores de respuesta a la emergencia Ejemplos de medidas para prevenir el contagio</vt:lpstr>
      <vt:lpstr>Trabajadores en los servicios esenciales </vt:lpstr>
      <vt:lpstr>Ejemplos de medidas para prevenir el contagio</vt:lpstr>
      <vt:lpstr>Trabajadores informales</vt:lpstr>
      <vt:lpstr>Manejo del estrés, los riesgos psicosociales y la violencia y el acoso </vt:lpstr>
      <vt:lpstr>Estrés y factores psicosociales durante una pandemia</vt:lpstr>
      <vt:lpstr>Inseguridad laboral</vt:lpstr>
      <vt:lpstr>Trabajadores en la respuesta de emergencia y en servicios esenciales. Factores psicosociales comunes</vt:lpstr>
      <vt:lpstr>Trabajadores en la respuesta de emergencia y en servicios esenciales. Ejemplos de medidas para prevenir y reducir el estrés </vt:lpstr>
      <vt:lpstr>Personas que trabajan desde sus domicilios Factores psicosociales comunes</vt:lpstr>
      <vt:lpstr>Personas que trabajan desde sus domicilios Ejemplos de medidas para prevenir y reducir el estrés</vt:lpstr>
      <vt:lpstr>Gestión de otros riesgos relacionados con la  SST</vt:lpstr>
      <vt:lpstr>Riesgos ergonómicos </vt:lpstr>
      <vt:lpstr>Riesgos derivados del uso de EPP pesados</vt:lpstr>
      <vt:lpstr>Productos químicos</vt:lpstr>
      <vt:lpstr>Personas trabajando desde casa</vt:lpstr>
      <vt:lpstr>Esfuerzos conjuntos para proteger la salud y seguridad de todos </vt:lpstr>
      <vt:lpstr>Pilares fundamentales de la OIT para responder a la crisis causada por el COVID-19 </vt:lpstr>
      <vt:lpstr>Integrar la SST en las respuestas nacionales a las crisis</vt:lpstr>
      <vt:lpstr>Diálogo social sobre SST en tiempos de pandemia</vt:lpstr>
      <vt:lpstr>La función particular de los especialistas en SST</vt:lpstr>
      <vt:lpstr>Presentazione standard di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title here 40pt</dc:title>
  <dc:creator>Dafne Papandrea</dc:creator>
  <cp:lastModifiedBy>Dafne Papandrea</cp:lastModifiedBy>
  <cp:revision>126</cp:revision>
  <dcterms:created xsi:type="dcterms:W3CDTF">2020-04-13T11:20:41Z</dcterms:created>
  <dcterms:modified xsi:type="dcterms:W3CDTF">2020-04-21T07:00:47Z</dcterms:modified>
</cp:coreProperties>
</file>