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503" r:id="rId5"/>
  </p:sldMasterIdLst>
  <p:notesMasterIdLst>
    <p:notesMasterId r:id="rId54"/>
  </p:notesMasterIdLst>
  <p:sldIdLst>
    <p:sldId id="278" r:id="rId6"/>
    <p:sldId id="257" r:id="rId7"/>
    <p:sldId id="280" r:id="rId8"/>
    <p:sldId id="258" r:id="rId9"/>
    <p:sldId id="259" r:id="rId10"/>
    <p:sldId id="260" r:id="rId11"/>
    <p:sldId id="281" r:id="rId12"/>
    <p:sldId id="282" r:id="rId13"/>
    <p:sldId id="283" r:id="rId14"/>
    <p:sldId id="284" r:id="rId15"/>
    <p:sldId id="285" r:id="rId16"/>
    <p:sldId id="261" r:id="rId17"/>
    <p:sldId id="262" r:id="rId18"/>
    <p:sldId id="263" r:id="rId19"/>
    <p:sldId id="319" r:id="rId20"/>
    <p:sldId id="288" r:id="rId21"/>
    <p:sldId id="289" r:id="rId22"/>
    <p:sldId id="264" r:id="rId23"/>
    <p:sldId id="265"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18" r:id="rId44"/>
    <p:sldId id="310" r:id="rId45"/>
    <p:sldId id="311" r:id="rId46"/>
    <p:sldId id="312" r:id="rId47"/>
    <p:sldId id="313" r:id="rId48"/>
    <p:sldId id="314" r:id="rId49"/>
    <p:sldId id="315" r:id="rId50"/>
    <p:sldId id="316" r:id="rId51"/>
    <p:sldId id="317" r:id="rId52"/>
    <p:sldId id="275" r:id="rId5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Title" id="{5032FE7F-A767-4042-B3A6-E893365B3EEC}">
          <p14:sldIdLst>
            <p14:sldId id="278"/>
          </p14:sldIdLst>
        </p14:section>
        <p14:section name="Introduction" id="{D1608BB2-C3DB-4D2D-A87E-8B2A36746F79}">
          <p14:sldIdLst>
            <p14:sldId id="257"/>
            <p14:sldId id="280"/>
            <p14:sldId id="258"/>
            <p14:sldId id="259"/>
            <p14:sldId id="260"/>
          </p14:sldIdLst>
        </p14:section>
        <p14:section name="Chapter 1" id="{7D766922-1A8C-4DCB-8D4C-6194308688A9}">
          <p14:sldIdLst>
            <p14:sldId id="281"/>
            <p14:sldId id="282"/>
            <p14:sldId id="283"/>
            <p14:sldId id="284"/>
            <p14:sldId id="285"/>
            <p14:sldId id="261"/>
            <p14:sldId id="262"/>
            <p14:sldId id="263"/>
            <p14:sldId id="319"/>
            <p14:sldId id="288"/>
            <p14:sldId id="289"/>
            <p14:sldId id="264"/>
            <p14:sldId id="265"/>
            <p14:sldId id="290"/>
          </p14:sldIdLst>
        </p14:section>
        <p14:section name="Chapter 2" id="{F74653B3-4908-4910-AFD1-250CCBA68F6C}">
          <p14:sldIdLst>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18"/>
          </p14:sldIdLst>
        </p14:section>
        <p14:section name="Chapter 3" id="{F4A7703E-992A-4535-B800-61FD3CE213B7}">
          <p14:sldIdLst>
            <p14:sldId id="310"/>
            <p14:sldId id="311"/>
            <p14:sldId id="312"/>
            <p14:sldId id="313"/>
            <p14:sldId id="314"/>
            <p14:sldId id="315"/>
            <p14:sldId id="316"/>
            <p14:sldId id="317"/>
          </p14:sldIdLst>
        </p14:section>
        <p14:section name="The End" id="{6E21B574-E06A-4FA7-9A64-F8AC8A042A8F}">
          <p14:sldIdLst>
            <p14:sldId id="2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024" autoAdjust="0"/>
    <p:restoredTop sz="65062" autoAdjust="0"/>
  </p:normalViewPr>
  <p:slideViewPr>
    <p:cSldViewPr snapToGrid="0" snapToObjects="1">
      <p:cViewPr varScale="1">
        <p:scale>
          <a:sx n="42" d="100"/>
          <a:sy n="42" d="100"/>
        </p:scale>
        <p:origin x="54" y="126"/>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91492939-306E-49CA-BC15-212D271B69F8}" type="datetimeFigureOut">
              <a:rPr lang="en-GB" smtClean="0"/>
              <a:t>01/05/2019</a:t>
            </a:fld>
            <a:endParaRPr lang="en-GB"/>
          </a:p>
        </p:txBody>
      </p:sp>
      <p:sp>
        <p:nvSpPr>
          <p:cNvPr id="4" name="Slide Image Placeholder 3"/>
          <p:cNvSpPr>
            <a:spLocks noGrp="1" noRot="1" noChangeAspect="1"/>
          </p:cNvSpPr>
          <p:nvPr>
            <p:ph type="sldImg" idx="2"/>
          </p:nvPr>
        </p:nvSpPr>
        <p:spPr>
          <a:xfrm>
            <a:off x="1168400" y="1243013"/>
            <a:ext cx="4460875" cy="3346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F51F3FC9-3EF5-4191-962D-0EFAB9DC91A0}" type="slidenum">
              <a:rPr lang="en-GB" smtClean="0"/>
              <a:t>‹#›</a:t>
            </a:fld>
            <a:endParaRPr lang="en-GB"/>
          </a:p>
        </p:txBody>
      </p:sp>
    </p:spTree>
    <p:extLst>
      <p:ext uri="{BB962C8B-B14F-4D97-AF65-F5344CB8AC3E}">
        <p14:creationId xmlns:p14="http://schemas.microsoft.com/office/powerpoint/2010/main" val="318881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1F3FC9-3EF5-4191-962D-0EFAB9DC91A0}" type="slidenum">
              <a:rPr lang="en-GB" smtClean="0"/>
              <a:t>1</a:t>
            </a:fld>
            <a:endParaRPr lang="en-GB"/>
          </a:p>
        </p:txBody>
      </p:sp>
    </p:spTree>
    <p:extLst>
      <p:ext uri="{BB962C8B-B14F-4D97-AF65-F5344CB8AC3E}">
        <p14:creationId xmlns:p14="http://schemas.microsoft.com/office/powerpoint/2010/main" val="232586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International Labour Organization was founded in the aftermath of the First World War as an agency of the League of Nations, both creations of the Treaty of Versailles in 1919, to give expression to growing international concern for social, labour and economic reform.</a:t>
            </a:r>
          </a:p>
          <a:p>
            <a:r>
              <a:rPr lang="en-GB" dirty="0"/>
              <a:t>At the very first session of the International Labour Conference (ILC), held in Washington in 1919, the ILO adopted instruments setting OSH standards, such as the Anthrax Prevention Recommendation, 1919 (No. 3); Lead Poisoning (Women and Children) Recommendation, 1919 (No. 4); and White Phosphorus Recommendation, 1919 (No. 6). </a:t>
            </a:r>
          </a:p>
          <a:p>
            <a:endParaRPr lang="en-US" dirty="0"/>
          </a:p>
          <a:p>
            <a:r>
              <a:rPr lang="en-US" sz="1200" b="0" i="0" u="none" strike="noStrike" kern="1200" baseline="0" dirty="0">
                <a:solidFill>
                  <a:schemeClr val="tx1"/>
                </a:solidFill>
                <a:latin typeface="+mn-lt"/>
                <a:ea typeface="+mn-ea"/>
                <a:cs typeface="+mn-cs"/>
              </a:rPr>
              <a:t>In </a:t>
            </a:r>
            <a:r>
              <a:rPr lang="en-US" sz="1200" b="1" i="0" u="none" strike="noStrike" kern="1200" baseline="0" dirty="0">
                <a:solidFill>
                  <a:schemeClr val="tx1"/>
                </a:solidFill>
                <a:latin typeface="+mn-lt"/>
                <a:ea typeface="+mn-ea"/>
                <a:cs typeface="+mn-cs"/>
              </a:rPr>
              <a:t>1920</a:t>
            </a:r>
            <a:r>
              <a:rPr lang="en-US" sz="1200" b="0" i="0" u="none" strike="noStrike" kern="1200" baseline="0" dirty="0">
                <a:solidFill>
                  <a:schemeClr val="tx1"/>
                </a:solidFill>
                <a:latin typeface="+mn-lt"/>
                <a:ea typeface="+mn-ea"/>
                <a:cs typeface="+mn-cs"/>
              </a:rPr>
              <a:t>, the ILO established the Industrial Hygiene Section (IHS). The IHS was founded to act as a repository of information on occupational medicine and hygiene, along with its position as a focus for exchange among scientists, hygienists and occupational physicians. In 1921, the Industrial Safety Section (ISS) was also established.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led to the decision to create the ILO Encyclopedia which contributed greatly to the establishment of the multidisciplinary field of OSH. The first edition was published in </a:t>
            </a:r>
            <a:r>
              <a:rPr lang="en-US" sz="1200" b="1" i="0" u="none" strike="noStrike" kern="1200" baseline="0" dirty="0">
                <a:solidFill>
                  <a:schemeClr val="tx1"/>
                </a:solidFill>
                <a:latin typeface="+mn-lt"/>
                <a:ea typeface="+mn-ea"/>
                <a:cs typeface="+mn-cs"/>
              </a:rPr>
              <a:t>1930</a:t>
            </a:r>
            <a:r>
              <a:rPr lang="en-US" sz="1200" b="0" i="0" u="none" strike="noStrike" kern="1200" baseline="0" dirty="0">
                <a:solidFill>
                  <a:schemeClr val="tx1"/>
                </a:solidFill>
                <a:latin typeface="+mn-lt"/>
                <a:ea typeface="+mn-ea"/>
                <a:cs typeface="+mn-cs"/>
              </a:rPr>
              <a:t>, and it has been regularly updated with new editions and contributions from thousands of experts over the years, up to the present on-line version which was first launched in 2012. It is the most widely distributed ILO publication and a fundamental reference for OSH programming -- for example, the “First Supplement to the Encyclopedia of Hygiene, Pathology and Social Welfare” included a reference to asbestos and cancer as early as 1938.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case of asbestos, for example, while the first reference in the ILO Encyclopedia was in </a:t>
            </a:r>
            <a:r>
              <a:rPr lang="en-US" sz="1200" b="1" i="0" u="none" strike="noStrike" kern="1200" baseline="0" dirty="0">
                <a:solidFill>
                  <a:schemeClr val="tx1"/>
                </a:solidFill>
                <a:latin typeface="+mn-lt"/>
                <a:ea typeface="+mn-ea"/>
                <a:cs typeface="+mn-cs"/>
              </a:rPr>
              <a:t>1938</a:t>
            </a:r>
            <a:r>
              <a:rPr lang="en-US" sz="1200" b="0" i="0" u="none" strike="noStrike" kern="1200" baseline="0" dirty="0">
                <a:solidFill>
                  <a:schemeClr val="tx1"/>
                </a:solidFill>
                <a:latin typeface="+mn-lt"/>
                <a:ea typeface="+mn-ea"/>
                <a:cs typeface="+mn-cs"/>
              </a:rPr>
              <a:t>, it was almost 50 years until the adoption of the ILO Asbestos Convention, 1986 (No. 162).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10</a:t>
            </a:fld>
            <a:endParaRPr lang="en-GB"/>
          </a:p>
        </p:txBody>
      </p:sp>
    </p:spTree>
    <p:extLst>
      <p:ext uri="{BB962C8B-B14F-4D97-AF65-F5344CB8AC3E}">
        <p14:creationId xmlns:p14="http://schemas.microsoft.com/office/powerpoint/2010/main" val="31564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baseline="0" dirty="0">
                <a:solidFill>
                  <a:schemeClr val="tx1"/>
                </a:solidFill>
                <a:latin typeface="+mn-lt"/>
                <a:ea typeface="+mn-ea"/>
                <a:cs typeface="+mn-cs"/>
              </a:rPr>
              <a:t>The world in the aftermath of the Second World War was very different to the way it had been before. New political and economic allegiances and trading patterns were developing. New global institutions, such as the United Nations (UN) and the World Health Organization (WHO) were established post-War. While people in all countries continued to experience risks to their safety and health arising from their work, the new international order had significant impact on the ways in which organizations like the ILO worked to improve working conditions and OSH globally. </a:t>
            </a:r>
            <a:endParaRPr lang="en-US" dirty="0"/>
          </a:p>
          <a:p>
            <a:pPr marL="0" indent="0">
              <a:buNone/>
            </a:pPr>
            <a:endParaRPr lang="en-US" dirty="0"/>
          </a:p>
          <a:p>
            <a:pPr marL="0" indent="0">
              <a:buNone/>
            </a:pPr>
            <a:r>
              <a:rPr lang="en-US" dirty="0"/>
              <a:t>Declaration of Philadelphia, 26</a:t>
            </a:r>
            <a:r>
              <a:rPr lang="en-US" baseline="30000" dirty="0"/>
              <a:t>th</a:t>
            </a:r>
            <a:r>
              <a:rPr lang="en-US" dirty="0"/>
              <a:t> Session of the ILC in 1944. </a:t>
            </a: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Declaration concerning the aims and purposes of the ILO (Declaration of Philadelphia)</a:t>
            </a:r>
            <a:r>
              <a:rPr lang="en-US" sz="1200" b="0" i="0" u="none" strike="noStrike" kern="1200" baseline="0" dirty="0">
                <a:solidFill>
                  <a:schemeClr val="tx1"/>
                </a:solidFill>
                <a:latin typeface="+mn-lt"/>
                <a:ea typeface="+mn-ea"/>
                <a:cs typeface="+mn-cs"/>
              </a:rPr>
              <a:t>, adopted at the 26th session of the ILC in </a:t>
            </a:r>
            <a:r>
              <a:rPr lang="en-US" sz="1200" b="1" i="0" u="none" strike="noStrike" kern="1200" baseline="0" dirty="0">
                <a:solidFill>
                  <a:schemeClr val="tx1"/>
                </a:solidFill>
                <a:latin typeface="+mn-lt"/>
                <a:ea typeface="+mn-ea"/>
                <a:cs typeface="+mn-cs"/>
              </a:rPr>
              <a:t>1944</a:t>
            </a:r>
            <a:r>
              <a:rPr lang="en-US" sz="1200" b="0" i="0" u="none" strike="noStrike" kern="1200" baseline="0" dirty="0">
                <a:solidFill>
                  <a:schemeClr val="tx1"/>
                </a:solidFill>
                <a:latin typeface="+mn-lt"/>
                <a:ea typeface="+mn-ea"/>
                <a:cs typeface="+mn-cs"/>
              </a:rPr>
              <a:t>, is often seen as heralding this change. </a:t>
            </a:r>
            <a:endParaRPr lang="en-GB" dirty="0"/>
          </a:p>
          <a:p>
            <a:pPr marL="0" indent="0">
              <a:buNone/>
            </a:pPr>
            <a:endParaRPr lang="en-US" dirty="0"/>
          </a:p>
          <a:p>
            <a:pPr marL="0" indent="0">
              <a:buNone/>
            </a:pPr>
            <a:r>
              <a:rPr lang="en-US" sz="1200" b="0" i="0" u="none" strike="noStrike" kern="1200" baseline="0" dirty="0">
                <a:solidFill>
                  <a:schemeClr val="tx1"/>
                </a:solidFill>
                <a:latin typeface="+mn-lt"/>
                <a:ea typeface="+mn-ea"/>
                <a:cs typeface="+mn-cs"/>
              </a:rPr>
              <a:t>The Declaration, which was made an integral part of the ILO’s revised Constitution in </a:t>
            </a:r>
            <a:r>
              <a:rPr lang="en-US" sz="1200" b="1" i="0" u="none" strike="noStrike" kern="1200" baseline="0" dirty="0">
                <a:solidFill>
                  <a:schemeClr val="tx1"/>
                </a:solidFill>
                <a:latin typeface="+mn-lt"/>
                <a:ea typeface="+mn-ea"/>
                <a:cs typeface="+mn-cs"/>
              </a:rPr>
              <a:t>1946</a:t>
            </a:r>
            <a:r>
              <a:rPr lang="en-US" sz="1200" b="0" i="0" u="none" strike="noStrike" kern="1200" baseline="0" dirty="0">
                <a:solidFill>
                  <a:schemeClr val="tx1"/>
                </a:solidFill>
                <a:latin typeface="+mn-lt"/>
                <a:ea typeface="+mn-ea"/>
                <a:cs typeface="+mn-cs"/>
              </a:rPr>
              <a:t>, reasserted the ILO’s principles that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was not a commodity; freedom of expression and of association were essential to sustained progress; poverty anywhere constituted a danger to prosperity everywhere; argued that the war against want needed to be carried out with unrelenting </a:t>
            </a:r>
            <a:r>
              <a:rPr lang="en-US" sz="1200" b="0" i="0" u="none" strike="noStrike" kern="1200" baseline="0" dirty="0" err="1">
                <a:solidFill>
                  <a:schemeClr val="tx1"/>
                </a:solidFill>
                <a:latin typeface="+mn-lt"/>
                <a:ea typeface="+mn-ea"/>
                <a:cs typeface="+mn-cs"/>
              </a:rPr>
              <a:t>vigour</a:t>
            </a:r>
            <a:r>
              <a:rPr lang="en-US" sz="1200" b="0" i="0" u="none" strike="noStrike" kern="1200" baseline="0" dirty="0">
                <a:solidFill>
                  <a:schemeClr val="tx1"/>
                </a:solidFill>
                <a:latin typeface="+mn-lt"/>
                <a:ea typeface="+mn-ea"/>
                <a:cs typeface="+mn-cs"/>
              </a:rPr>
              <a:t> (in which worker and employer representatives joined government in discussion and in making democratic decisions) and placed a strong emphasis on the importance of ensuring the place of human rights in social and economic policies. Regarding the health of workers, the Declaration states that: </a:t>
            </a:r>
            <a:endParaRPr lang="en-GB" dirty="0"/>
          </a:p>
          <a:p>
            <a:pPr marL="0" indent="0">
              <a:buNone/>
            </a:pPr>
            <a:endParaRPr lang="en-GB" dirty="0"/>
          </a:p>
          <a:p>
            <a:pPr marL="0" indent="0">
              <a:buNone/>
            </a:pPr>
            <a:r>
              <a:rPr lang="en-GB" dirty="0"/>
              <a:t>“The Conference recognizes the solemn obligation of the International Labour Organization to further among the nations of the world programmes which will achieve […] adequate protection for the life and health of workers in all occupations” </a:t>
            </a:r>
          </a:p>
          <a:p>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11</a:t>
            </a:fld>
            <a:endParaRPr lang="en-GB"/>
          </a:p>
        </p:txBody>
      </p:sp>
    </p:spTree>
    <p:extLst>
      <p:ext uri="{BB962C8B-B14F-4D97-AF65-F5344CB8AC3E}">
        <p14:creationId xmlns:p14="http://schemas.microsoft.com/office/powerpoint/2010/main" val="399299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ILO International </a:t>
            </a:r>
            <a:r>
              <a:rPr lang="en-US" baseline="0" dirty="0" err="1"/>
              <a:t>Labour</a:t>
            </a:r>
            <a:r>
              <a:rPr lang="en-US" baseline="0" dirty="0"/>
              <a:t> Standards on OSH from 1919 to 2006 (Timetable)</a:t>
            </a:r>
          </a:p>
        </p:txBody>
      </p:sp>
      <p:sp>
        <p:nvSpPr>
          <p:cNvPr id="4" name="Slide Number Placeholder 3"/>
          <p:cNvSpPr>
            <a:spLocks noGrp="1"/>
          </p:cNvSpPr>
          <p:nvPr>
            <p:ph type="sldNum" sz="quarter" idx="10"/>
          </p:nvPr>
        </p:nvSpPr>
        <p:spPr/>
        <p:txBody>
          <a:bodyPr/>
          <a:lstStyle/>
          <a:p>
            <a:fld id="{F51F3FC9-3EF5-4191-962D-0EFAB9DC91A0}" type="slidenum">
              <a:rPr lang="en-GB" smtClean="0"/>
              <a:t>12</a:t>
            </a:fld>
            <a:endParaRPr lang="en-GB"/>
          </a:p>
        </p:txBody>
      </p:sp>
    </p:spTree>
    <p:extLst>
      <p:ext uri="{BB962C8B-B14F-4D97-AF65-F5344CB8AC3E}">
        <p14:creationId xmlns:p14="http://schemas.microsoft.com/office/powerpoint/2010/main" val="4058327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ILO International</a:t>
            </a:r>
            <a:r>
              <a:rPr lang="en-US" baseline="0" dirty="0"/>
              <a:t> </a:t>
            </a:r>
            <a:r>
              <a:rPr lang="en-US" baseline="0" dirty="0" err="1"/>
              <a:t>Labour</a:t>
            </a:r>
            <a:r>
              <a:rPr lang="en-US" baseline="0" dirty="0"/>
              <a:t> Standards that are created after the Second World War</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13</a:t>
            </a:fld>
            <a:endParaRPr lang="en-GB"/>
          </a:p>
        </p:txBody>
      </p:sp>
    </p:spTree>
    <p:extLst>
      <p:ext uri="{BB962C8B-B14F-4D97-AF65-F5344CB8AC3E}">
        <p14:creationId xmlns:p14="http://schemas.microsoft.com/office/powerpoint/2010/main" val="50599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Another prominent feature of the ILO’s post-war work has been the development of ILO Codes of practice and guidelines on OSH. ILO Codes, which are generally tripartite negotiated, are neither legally binding, nor replace national laws and regulations, but provide guidance as to what is required to be done to meet acceptable standards of practice, including those required by regulation. Since they were introduced in the 1950s, they have provided OSH guidance in various economic sectors (e.g. construction, opencast mines, coal mines, iron and steel industries, non-ferrous metals industries, agriculture, shipbuilding and ship repairing, forestry), on protecting workers against various hazards (e.g. radiation, lasers, visual display units, chemicals, asbestos, airborne substances), and on recording and notification of occupational accidents and work-related diseases. ILO guidelines are also the outcome documents of tripartite meetings of experts. The two key guidelines on OSH are the guidelines on OSH management systems (ILO-OSH 2001) and ethical guidelines for workers’ health surveillance.</a:t>
            </a:r>
            <a:endParaRPr lang="en-GB" dirty="0"/>
          </a:p>
          <a:p>
            <a:r>
              <a:rPr lang="en-US" baseline="0" dirty="0" err="1"/>
              <a:t>umerous</a:t>
            </a:r>
            <a:r>
              <a:rPr lang="en-US" baseline="0" dirty="0"/>
              <a:t> Codes of Practices and 2 Guidelines on OSH since its establishment.</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14</a:t>
            </a:fld>
            <a:endParaRPr lang="en-GB"/>
          </a:p>
        </p:txBody>
      </p:sp>
    </p:spTree>
    <p:extLst>
      <p:ext uri="{BB962C8B-B14F-4D97-AF65-F5344CB8AC3E}">
        <p14:creationId xmlns:p14="http://schemas.microsoft.com/office/powerpoint/2010/main" val="42733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concept of a “safety culture” emerged in the aftermath of the Chernobyl nuclear disaster in 1986. </a:t>
            </a:r>
            <a:r>
              <a:rPr lang="en-US" sz="1200" b="0" i="0" u="none" strike="noStrike" kern="1200" baseline="0" dirty="0">
                <a:solidFill>
                  <a:schemeClr val="tx1"/>
                </a:solidFill>
                <a:latin typeface="+mn-lt"/>
                <a:ea typeface="+mn-ea"/>
                <a:cs typeface="+mn-cs"/>
              </a:rPr>
              <a:t>Several recent inquiries and reports into major incidents have considered weaknesses in safety culture as an underlying issue when trying to establish the causes of the incidents. The global political economy underwent significant change during the last quarter of the twentieth century, shifting towards market liberalism (Hughes and Haworth, 2011). At the same time, in the world of OSH policy there was a growing recognition that rapidly changing technologies, shifting patterns of work and industry, and change in the demography of the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market required a new response. It was increasingly accepted that alternatives to the traditional single OSH issue or single economic sector approach were required to provide more holistic national policies to address increasingly divergent challenges of OSH. Inquiries at national levels concluded that such prescriptive regulatory approaches were both too narrowly focused and ill-suited to the needs of employers and workers.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influence of the thinking behind these reforms was both reflected and advanced by the Occupational Safety and Health Convention, 1981 (No. 155) and its accompanying Recommendation (No. 164), adopted at the 67th session of the ILC. The Convention set out the basic principles for a national and enterprise level policy and strategy for the implementation of OSH preventive and protective measures.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holistic view embracing safety and health at work was reinforced with the adoption of the Occupational Health Services Convention, 1985 (No. 161) and its accompanying Recommendation (No. 171) which were designated to ensure the implementation of OSH policy and relevant preventive and control measures.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2001, the ILO published </a:t>
            </a:r>
            <a:r>
              <a:rPr lang="en-US" sz="1200" b="0" i="1" u="none" strike="noStrike" kern="1200" baseline="0" dirty="0">
                <a:solidFill>
                  <a:schemeClr val="tx1"/>
                </a:solidFill>
                <a:latin typeface="+mn-lt"/>
                <a:ea typeface="+mn-ea"/>
                <a:cs typeface="+mn-cs"/>
              </a:rPr>
              <a:t>Guidelines on safety and health management systems (ILO-OSH 2001)</a:t>
            </a:r>
            <a:r>
              <a:rPr lang="en-US" sz="1200" b="0" i="0" u="none" strike="noStrike" kern="1200" baseline="0" dirty="0">
                <a:solidFill>
                  <a:schemeClr val="tx1"/>
                </a:solidFill>
                <a:latin typeface="+mn-lt"/>
                <a:ea typeface="+mn-ea"/>
                <a:cs typeface="+mn-cs"/>
              </a:rPr>
              <a:t>. These were the result of a tripartite discourse and the Guidelines pay regard to leadership, its accountability and the representation of workers’ interests in OSH. These developments helped to embed the systems-based approach to OSH management in global OSH policies at both national and workforce levels.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Globalization and market liberalism in the late twentieth century were reflected in the changing structure and organization of work and employment, including business re-engineering, downsizing, outsourcing, the growth of micro, small and medium-sized enterprises and the increased importance of supply chain relations, creating new challenges for the effective protection of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rights including OSH.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16</a:t>
            </a:fld>
            <a:endParaRPr lang="en-GB"/>
          </a:p>
        </p:txBody>
      </p:sp>
    </p:spTree>
    <p:extLst>
      <p:ext uri="{BB962C8B-B14F-4D97-AF65-F5344CB8AC3E}">
        <p14:creationId xmlns:p14="http://schemas.microsoft.com/office/powerpoint/2010/main" val="1240024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response of the ILO to the need for less prescriptive approaches towards regulation and control of OSH were evident in Convention No. 155 and Recommendation No. 164, as well as the Protocol to the Convention, adopted in 2002, which addressed requirements to improve OSH governance at national levels. </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identified in the resolution of the 60th session of the ILC, in 1975, circumstances called for national and workplace level policies on OSH. This call found expression in the adoption of Convention No. 155 and the Promotional Framework for Occupational Safety and Health Convention, 2006 (No. 187) and its accompanying Recommendation (No. 197). </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Prior to the adoption of these conventions, a renewed global approach to OSH was already in evidence at the ILO. The ILO’s Global Strategy on Occupational Safety and Health was adopted during the 91st Session of the ILC in 2003 and confirms international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standards as a central pillar for the promotion of OSH, calling for integrated action to better connect standards with other means of action to maximize impact.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17</a:t>
            </a:fld>
            <a:endParaRPr lang="en-GB"/>
          </a:p>
        </p:txBody>
      </p:sp>
    </p:spTree>
    <p:extLst>
      <p:ext uri="{BB962C8B-B14F-4D97-AF65-F5344CB8AC3E}">
        <p14:creationId xmlns:p14="http://schemas.microsoft.com/office/powerpoint/2010/main" val="240709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Held each year on the 28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of April, the World Day for Safety and Health at Work focuses international attention on the need to prevent deaths, injuries and diseases caused by work.</a:t>
            </a:r>
          </a:p>
          <a:p>
            <a:endParaRPr lang="en-US" dirty="0"/>
          </a:p>
          <a:p>
            <a:r>
              <a:rPr lang="en-US" sz="1200" b="0" i="0" u="none" strike="noStrike" kern="1200" baseline="0" dirty="0">
                <a:solidFill>
                  <a:schemeClr val="tx1"/>
                </a:solidFill>
                <a:latin typeface="+mn-lt"/>
                <a:ea typeface="+mn-ea"/>
                <a:cs typeface="+mn-cs"/>
              </a:rPr>
              <a:t>The World Day brings tripartite strength to the International Commemoration Day for Dead and Injured Workers organized worldwide by the trade union movement since 1996 and coordinated by the International Confederation of Free Trade Unions (ICFTU). The ILO World Day focuses international attention on the magnitude of the global problem of death, disease and injuries arising out of work and how promoting and creating a safety and health culture can help to prevent this tragedy. Each year a different topic has been highlighted.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World Day promotes the creation of a global preventative safety and health culture involving all stakeholders. In many parts of the world, national authorities, trade unions, employers’ organizations and safety and health practitioners organize activities to celebrate this date. Each year the ILO chooses a topic to draw attention to and produces a thematic report, as well as related materials for use by participating countries for their campaigns, which may be for the day, week, month, or the entire year. </a:t>
            </a: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18</a:t>
            </a:fld>
            <a:endParaRPr lang="en-GB"/>
          </a:p>
        </p:txBody>
      </p:sp>
    </p:spTree>
    <p:extLst>
      <p:ext uri="{BB962C8B-B14F-4D97-AF65-F5344CB8AC3E}">
        <p14:creationId xmlns:p14="http://schemas.microsoft.com/office/powerpoint/2010/main" val="2667642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51F3FC9-3EF5-4191-962D-0EFAB9DC91A0}" type="slidenum">
              <a:rPr lang="en-GB" smtClean="0"/>
              <a:t>19</a:t>
            </a:fld>
            <a:endParaRPr lang="en-GB"/>
          </a:p>
        </p:txBody>
      </p:sp>
    </p:spTree>
    <p:extLst>
      <p:ext uri="{BB962C8B-B14F-4D97-AF65-F5344CB8AC3E}">
        <p14:creationId xmlns:p14="http://schemas.microsoft.com/office/powerpoint/2010/main" val="3718236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ILO is involved with host national authorities and the International Social Security Association in the organization of the World Congress on Safety and Health at Work. This event brings together researchers, regulators, OSH practitioners and other stakeholders in OSH. It also provides the opportunity for the ILO to hold Ministerial Summits to get agreement and buy-in from a wide range of stakeholders on the adoption of new Declarations concerning OSH, such as the Seoul Declaration of 2008 and the Istanbul Declaration of 2011. The Seoul Declaration, signed by 46 global OSH leaders,  calls for a preventative safety and health culture, which gives the right to a safe and healthy environment and which is respected at all national levels.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much progress has been made over the last 100 years, the challenge of creating safe and healthy work for all remains today. While many effective OSH instruments have been developed, too often they have not been ratified or effectively implemented in practice, in order to deal with persistent safety and health risks. Furthermore, new and emerging safety and health risks in an ever-changing world of work will create new challenges, as well as opportunities, for governments, employers, workers and other key stakeholders in ensuring safe and healthy working environments. </a:t>
            </a:r>
            <a:endParaRPr lang="en-GB" dirty="0"/>
          </a:p>
          <a:p>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20</a:t>
            </a:fld>
            <a:endParaRPr lang="en-GB"/>
          </a:p>
        </p:txBody>
      </p:sp>
    </p:spTree>
    <p:extLst>
      <p:ext uri="{BB962C8B-B14F-4D97-AF65-F5344CB8AC3E}">
        <p14:creationId xmlns:p14="http://schemas.microsoft.com/office/powerpoint/2010/main" val="112065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228600" indent="-228600">
              <a:buAutoNum type="arabicPeriod"/>
            </a:pPr>
            <a:r>
              <a:rPr lang="en-US" baseline="0" dirty="0"/>
              <a:t>Chapter 1 of the report focuses on </a:t>
            </a:r>
            <a:r>
              <a:rPr lang="en-US" u="sng" baseline="0" dirty="0"/>
              <a:t>the story of 100 years towards safety and healthier work</a:t>
            </a:r>
          </a:p>
          <a:p>
            <a:pPr marL="228600" indent="-228600">
              <a:buAutoNum type="arabicPeriod"/>
            </a:pPr>
            <a:r>
              <a:rPr lang="en-US" baseline="0" dirty="0"/>
              <a:t>Chapter 2 gives an idea about the </a:t>
            </a:r>
            <a:r>
              <a:rPr lang="en-US" u="sng" baseline="0" dirty="0"/>
              <a:t>mega trends in the world of work</a:t>
            </a:r>
          </a:p>
          <a:p>
            <a:pPr marL="228600" indent="-228600">
              <a:buAutoNum type="arabicPeriod"/>
            </a:pPr>
            <a:r>
              <a:rPr lang="en-US" baseline="0" dirty="0"/>
              <a:t>Chapter 3 reflects on ways to </a:t>
            </a:r>
            <a:r>
              <a:rPr lang="en-US" u="sng" baseline="0" dirty="0"/>
              <a:t>respond to the OSH challenges and opportunities</a:t>
            </a:r>
          </a:p>
        </p:txBody>
      </p:sp>
      <p:sp>
        <p:nvSpPr>
          <p:cNvPr id="4" name="Slide Number Placeholder 3"/>
          <p:cNvSpPr>
            <a:spLocks noGrp="1"/>
          </p:cNvSpPr>
          <p:nvPr>
            <p:ph type="sldNum" sz="quarter" idx="10"/>
          </p:nvPr>
        </p:nvSpPr>
        <p:spPr/>
        <p:txBody>
          <a:bodyPr/>
          <a:lstStyle/>
          <a:p>
            <a:fld id="{F51F3FC9-3EF5-4191-962D-0EFAB9DC91A0}" type="slidenum">
              <a:rPr lang="en-GB" smtClean="0"/>
              <a:t>2</a:t>
            </a:fld>
            <a:endParaRPr lang="en-GB"/>
          </a:p>
        </p:txBody>
      </p:sp>
    </p:spTree>
    <p:extLst>
      <p:ext uri="{BB962C8B-B14F-4D97-AF65-F5344CB8AC3E}">
        <p14:creationId xmlns:p14="http://schemas.microsoft.com/office/powerpoint/2010/main" val="209298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Patterns of deaths, injuries and diseases related to work are constantly changing across the world. These changes may be incremental or revolutionary, but have implications for the safety, health and wellbeing of workers, both positive and negative. This section provides a brief overview of some of the major transformations that are changing the world of work, and in turn, safety and health at work. </a:t>
            </a:r>
          </a:p>
          <a:p>
            <a:endParaRPr lang="en-GB" dirty="0"/>
          </a:p>
          <a:p>
            <a:r>
              <a:rPr lang="en-GB" dirty="0"/>
              <a:t>This chapter focuses on four main transformations – technology, demographics, sustainable development including climate change and changes in work organization. The report discusses the implications of these changes on the future of safety and health at work and the challenges and opportunities that may arise.</a:t>
            </a:r>
          </a:p>
          <a:p>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21</a:t>
            </a:fld>
            <a:endParaRPr lang="en-GB"/>
          </a:p>
        </p:txBody>
      </p:sp>
    </p:spTree>
    <p:extLst>
      <p:ext uri="{BB962C8B-B14F-4D97-AF65-F5344CB8AC3E}">
        <p14:creationId xmlns:p14="http://schemas.microsoft.com/office/powerpoint/2010/main" val="2850516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Developments in technology affect all aspects of work, from who or what performs the work, how and where work is performed and the work that is performed, the ways in which work is organized and the terms of its performance, and the safety and health of workers. These changes and developments are accelerating; they already have a great impact on the working conditions and safety and health of workers and are expected to continue to do so in the future. </a:t>
            </a:r>
          </a:p>
          <a:p>
            <a:endParaRPr lang="en-GB" dirty="0"/>
          </a:p>
          <a:p>
            <a:r>
              <a:rPr lang="en-GB" dirty="0"/>
              <a:t>This section briefly outlines three interrelated key areas of development for OSH: digitalization and ICT, automation and robotics, and the use of nanotechnology.</a:t>
            </a:r>
          </a:p>
          <a:p>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22</a:t>
            </a:fld>
            <a:endParaRPr lang="en-GB"/>
          </a:p>
        </p:txBody>
      </p:sp>
    </p:spTree>
    <p:extLst>
      <p:ext uri="{BB962C8B-B14F-4D97-AF65-F5344CB8AC3E}">
        <p14:creationId xmlns:p14="http://schemas.microsoft.com/office/powerpoint/2010/main" val="579732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development, use and communication of digitized information are key technological developments which are driving the ‘fourth industrial revolution’ </a:t>
            </a:r>
            <a:endParaRPr lang="en-US" dirty="0"/>
          </a:p>
          <a:p>
            <a:r>
              <a:rPr lang="en-GB" dirty="0"/>
              <a:t>People are increasingly connected to digital information anywhere and at any time and this has implications for safety and health at work .</a:t>
            </a:r>
            <a:endParaRPr lang="en-US" dirty="0"/>
          </a:p>
          <a:p>
            <a:endParaRPr lang="en-US" dirty="0"/>
          </a:p>
          <a:p>
            <a:r>
              <a:rPr lang="en-US" dirty="0"/>
              <a:t>The trends and drivers of change indicate that by 2025 ICT-ETs such as 3D and 4D printing and bio-printing, autonomous vehicles (including drones), robotics (including collaborative robotics), AI, VR and AR, will increasingly be used for work purposes, and, moreover, that innovation in these technologies will continue. Developments in robotics, AI, autonomous systems and the </a:t>
            </a:r>
            <a:r>
              <a:rPr lang="en-US" dirty="0" err="1"/>
              <a:t>IoT</a:t>
            </a:r>
            <a:r>
              <a:rPr lang="en-US" dirty="0"/>
              <a:t>, among other technologies, will have a fundamental effect on the nature of work. Robots will increasingly become uncaged, mobile, dexterous, collaborative and increasingly intelligent, moving beyond their traditional strongholds to bring automation to previously inaccessible tasks. Even jobs not replaced by robots will change considerably as human workers will work in close proximity with, use and interact with a wide range of digital technologies. Highly developed sensors already make it possible for people and robots to work together in ever closer proximity, as machines are becoming able to register their users’ </a:t>
            </a:r>
            <a:r>
              <a:rPr lang="en-US" dirty="0" err="1"/>
              <a:t>behaviours</a:t>
            </a:r>
            <a:r>
              <a:rPr lang="en-US" dirty="0"/>
              <a:t> with ever greater precision, thanks to technologies allowing better speech and image recognition, emotion detection and the registration of eye movements and gestures, and this trend will continue. Robots will also increasingly be equipped with self-</a:t>
            </a:r>
            <a:r>
              <a:rPr lang="en-US" dirty="0" err="1"/>
              <a:t>optimising</a:t>
            </a:r>
            <a:r>
              <a:rPr lang="en-US" dirty="0"/>
              <a:t> algorithms, enabling them to learn from their human colleagues. </a:t>
            </a:r>
          </a:p>
          <a:p>
            <a:r>
              <a:rPr lang="en-US" dirty="0"/>
              <a:t>The use of robots can be expected in many different sectors and settings, such as in care, hospitality, agriculture, manufacturing, industry, transport, </a:t>
            </a:r>
            <a:r>
              <a:rPr lang="en-US" dirty="0" err="1"/>
              <a:t>defence</a:t>
            </a:r>
            <a:r>
              <a:rPr lang="en-US" dirty="0"/>
              <a:t>, customer-facing jobs such as services and administration, inspection bodies, etc.</a:t>
            </a:r>
          </a:p>
          <a:p>
            <a:r>
              <a:rPr lang="en-US" dirty="0"/>
              <a:t>Most of the discussions around robotics are about job quantity, but they should also be about job quality, and OSH is an important aspect of that.”</a:t>
            </a:r>
          </a:p>
          <a:p>
            <a:r>
              <a:rPr lang="en-US" dirty="0"/>
              <a:t>                </a:t>
            </a:r>
          </a:p>
          <a:p>
            <a:r>
              <a:rPr lang="en-US" dirty="0"/>
              <a:t>[“Foresight on new and emerging occupational safety and health risks associated </a:t>
            </a:r>
            <a:r>
              <a:rPr lang="en-US" dirty="0" err="1"/>
              <a:t>digitalisation</a:t>
            </a:r>
            <a:r>
              <a:rPr lang="en-US" dirty="0"/>
              <a:t> by 2025 — Final report” European Agency for Safety and Health at Work, ISSN: 1831-9343, 2018 ]</a:t>
            </a:r>
          </a:p>
        </p:txBody>
      </p:sp>
      <p:sp>
        <p:nvSpPr>
          <p:cNvPr id="4" name="Slide Number Placeholder 3"/>
          <p:cNvSpPr>
            <a:spLocks noGrp="1"/>
          </p:cNvSpPr>
          <p:nvPr>
            <p:ph type="sldNum" sz="quarter" idx="10"/>
          </p:nvPr>
        </p:nvSpPr>
        <p:spPr/>
        <p:txBody>
          <a:bodyPr/>
          <a:lstStyle/>
          <a:p>
            <a:fld id="{C9C12316-7977-4A87-8496-D821DBABD588}" type="slidenum">
              <a:rPr lang="en-GB" smtClean="0"/>
              <a:t>23</a:t>
            </a:fld>
            <a:endParaRPr lang="en-GB"/>
          </a:p>
        </p:txBody>
      </p:sp>
    </p:spTree>
    <p:extLst>
      <p:ext uri="{BB962C8B-B14F-4D97-AF65-F5344CB8AC3E}">
        <p14:creationId xmlns:p14="http://schemas.microsoft.com/office/powerpoint/2010/main" val="404163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cap="all" dirty="0">
                <a:solidFill>
                  <a:schemeClr val="tx1"/>
                </a:solidFill>
                <a:effectLst/>
                <a:latin typeface="+mn-lt"/>
                <a:ea typeface="+mn-ea"/>
                <a:cs typeface="+mn-cs"/>
              </a:rPr>
              <a:t>digitalisation AND ICT: OSH Opportunities and challenges</a:t>
            </a:r>
            <a:endParaRPr lang="en-GB" sz="8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Opportunities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Possible reduction in some psychosocial risks from:</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Improved work-life balance due to telework</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Reduction of stress associated with commuting</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Removing people from hazardous environments </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Reduced need for work-related travel</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Increased worker control over work-life balance</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Reduced need for real-world trial of prevention measures</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Real-time monitoring of exposure to hazards</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Health promotion </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Real-time monitoring of physiology and ‘nudges’ towards behaviours such as taking a break from computer use </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Improved prevention measures</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Increased understanding of human behaviour and its underlying mechanisms</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Improved communication of OSH practice</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New opportunities for OSH research, development and learning</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Improved collection and sharing of accurate OSH records</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Reducing inequality </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Cost-effective way for developing countries to keep pace with progress in OSH</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Improved and widened access to education and training (including for OSH itself) </a:t>
            </a:r>
            <a:endParaRPr lang="en-GB" sz="180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Challenges</a:t>
            </a:r>
            <a:endParaRPr lang="en-GB" sz="12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Possible Increase in some psychosocial risk from</a:t>
            </a:r>
            <a:r>
              <a:rPr lang="en-GB" sz="1200" kern="1200" dirty="0">
                <a:solidFill>
                  <a:schemeClr val="tx1"/>
                </a:solidFill>
                <a:effectLst/>
                <a:latin typeface="+mn-lt"/>
                <a:ea typeface="+mn-ea"/>
                <a:cs typeface="+mn-cs"/>
              </a:rPr>
              <a:t>: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 perceived need to be ‘available’ at all time, poorer work-life balance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Isolation (remote working and lack of social interaction)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Performance monitoring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Job insecurity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Cyber-bullying, -aggression and -attacks</a:t>
            </a:r>
            <a:endParaRPr lang="en-GB" sz="1800" kern="1200" dirty="0">
              <a:solidFill>
                <a:schemeClr val="tx1"/>
              </a:solidFill>
              <a:effectLst/>
              <a:latin typeface="+mn-lt"/>
              <a:ea typeface="+mn-ea"/>
              <a:cs typeface="+mn-cs"/>
            </a:endParaRPr>
          </a:p>
          <a:p>
            <a:pPr lvl="1"/>
            <a:r>
              <a:rPr lang="en-GB" sz="1200" kern="1200" dirty="0" err="1">
                <a:solidFill>
                  <a:schemeClr val="tx1"/>
                </a:solidFill>
                <a:effectLst/>
                <a:latin typeface="+mn-lt"/>
                <a:ea typeface="+mn-ea"/>
                <a:cs typeface="+mn-cs"/>
              </a:rPr>
              <a:t>Technostress</a:t>
            </a:r>
            <a:r>
              <a:rPr lang="en-GB" sz="1200" kern="1200" dirty="0">
                <a:solidFill>
                  <a:schemeClr val="tx1"/>
                </a:solidFill>
                <a:effectLst/>
                <a:latin typeface="+mn-lt"/>
                <a:ea typeface="+mn-ea"/>
                <a:cs typeface="+mn-cs"/>
              </a:rPr>
              <a:t> and technology addiction and overload</a:t>
            </a:r>
            <a:endParaRPr lang="en-GB" sz="18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Can lead to:</a:t>
            </a:r>
          </a:p>
          <a:p>
            <a:pPr lvl="1"/>
            <a:r>
              <a:rPr lang="en-GB" sz="1200" kern="1200" dirty="0">
                <a:solidFill>
                  <a:schemeClr val="tx1"/>
                </a:solidFill>
                <a:effectLst/>
                <a:latin typeface="+mn-lt"/>
                <a:ea typeface="+mn-ea"/>
                <a:cs typeface="+mn-cs"/>
              </a:rPr>
              <a:t>Increased pressure to ‘cut corners’ (taking fewer breaks, taking risks, using performance enhancing drugs etc.) </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Increased risk to security and privacy from: </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collection and recording of sensitive personal information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the loss of jobs and roles </a:t>
            </a:r>
          </a:p>
          <a:p>
            <a:pPr lvl="0"/>
            <a:r>
              <a:rPr lang="en-GB" sz="1200" u="sng" kern="1200" dirty="0">
                <a:solidFill>
                  <a:schemeClr val="tx1"/>
                </a:solidFill>
                <a:effectLst/>
                <a:latin typeface="+mn-lt"/>
                <a:ea typeface="+mn-ea"/>
                <a:cs typeface="+mn-cs"/>
              </a:rPr>
              <a:t>Increased ergonomic risk:</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From increasing use of mobile devices and sedentary work</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Leading to increased risk of associated health problems (MSDs, visual fatigue, obesity, heart disease etc.)</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Exposure to new chemical or biological risks or electromagnetic fields</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Electromagnetic fields</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Increased risk of incidents and exposures</a:t>
            </a:r>
            <a:r>
              <a:rPr lang="en-GB" sz="1200" kern="1200" dirty="0">
                <a:solidFill>
                  <a:schemeClr val="tx1"/>
                </a:solidFill>
                <a:effectLst/>
                <a:latin typeface="+mn-lt"/>
                <a:ea typeface="+mn-ea"/>
                <a:cs typeface="+mn-cs"/>
              </a:rPr>
              <a:t>: </a:t>
            </a:r>
            <a:endParaRPr lang="en-GB" sz="18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From lack of risk assessment in remote workspaces, particularly public places (cafes, transport systems etc.)</a:t>
            </a:r>
            <a:endParaRPr lang="en-GB" sz="1800" kern="1200" dirty="0">
              <a:solidFill>
                <a:schemeClr val="tx1"/>
              </a:solidFill>
              <a:effectLst/>
              <a:latin typeface="+mn-lt"/>
              <a:ea typeface="+mn-ea"/>
              <a:cs typeface="+mn-cs"/>
            </a:endParaRPr>
          </a:p>
          <a:p>
            <a:pPr lvl="0"/>
            <a:r>
              <a:rPr lang="en-GB" sz="1200" u="sng" kern="1200" dirty="0">
                <a:solidFill>
                  <a:schemeClr val="tx1"/>
                </a:solidFill>
                <a:effectLst/>
                <a:latin typeface="+mn-lt"/>
                <a:ea typeface="+mn-ea"/>
                <a:cs typeface="+mn-cs"/>
              </a:rPr>
              <a:t>OSH management and outcome challenges related to: </a:t>
            </a:r>
            <a:endParaRPr lang="en-GB" sz="1800" u="sng"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 more diverse (because of widened access to employment) and dispersed (because of remote working) workforce</a:t>
            </a:r>
            <a:endParaRPr lang="en-GB" sz="18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24</a:t>
            </a:fld>
            <a:endParaRPr lang="en-GB"/>
          </a:p>
        </p:txBody>
      </p:sp>
    </p:spTree>
    <p:extLst>
      <p:ext uri="{BB962C8B-B14F-4D97-AF65-F5344CB8AC3E}">
        <p14:creationId xmlns:p14="http://schemas.microsoft.com/office/powerpoint/2010/main" val="406633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Automation and robotics are not new to the workplace. What is changing today is the pace of their development and use in an increasing range of situations. For example, Amazon’s use of warehouse robots grew from 1,400 to 30,000 in a period of less than two years (Frey et al, 2016). Alongside AI, it is increasingly possible to automate more cognitive tasks previously only possible for humans. Machine learning processes make it possible for decisions to be made by AI autonomously. Robots (known as ‘</a:t>
            </a:r>
            <a:r>
              <a:rPr lang="en-US" sz="1200" b="0" i="0" u="none" strike="noStrike" kern="1200" baseline="0" dirty="0" err="1">
                <a:solidFill>
                  <a:schemeClr val="tx1"/>
                </a:solidFill>
                <a:latin typeface="+mn-lt"/>
                <a:ea typeface="+mn-ea"/>
                <a:cs typeface="+mn-cs"/>
              </a:rPr>
              <a:t>cobots</a:t>
            </a:r>
            <a:r>
              <a:rPr lang="en-US" sz="1200" b="0" i="0" u="none" strike="noStrike" kern="1200" baseline="0" dirty="0">
                <a:solidFill>
                  <a:schemeClr val="tx1"/>
                </a:solidFill>
                <a:latin typeface="+mn-lt"/>
                <a:ea typeface="+mn-ea"/>
                <a:cs typeface="+mn-cs"/>
              </a:rPr>
              <a:t>’) are also increasingly involved in working in collaboration with humans as well as in a fully autonomous capacity. Robotics provide opportunities to remove workers from hazardous situations. However, there are also concerns regarding their OSH impact in terms of human-machine interaction.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25</a:t>
            </a:fld>
            <a:endParaRPr lang="en-GB"/>
          </a:p>
        </p:txBody>
      </p:sp>
    </p:spTree>
    <p:extLst>
      <p:ext uri="{BB962C8B-B14F-4D97-AF65-F5344CB8AC3E}">
        <p14:creationId xmlns:p14="http://schemas.microsoft.com/office/powerpoint/2010/main" val="1787899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summarizes the opportunities and challenges that</a:t>
            </a:r>
            <a:r>
              <a:rPr lang="en-US" baseline="0" dirty="0"/>
              <a:t> come with automation and robotics.</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26</a:t>
            </a:fld>
            <a:endParaRPr lang="en-GB"/>
          </a:p>
        </p:txBody>
      </p:sp>
    </p:spTree>
    <p:extLst>
      <p:ext uri="{BB962C8B-B14F-4D97-AF65-F5344CB8AC3E}">
        <p14:creationId xmlns:p14="http://schemas.microsoft.com/office/powerpoint/2010/main" val="290988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early decades of the 21st century have seen continued developments in the introduction of new materials and processes, with implications for the identification and control of risks arising from their use. One key example is in the development, production and use of nanomaterial. </a:t>
            </a:r>
            <a:r>
              <a:rPr lang="en-GB" dirty="0" err="1"/>
              <a:t>Nanomaterials</a:t>
            </a:r>
            <a:r>
              <a:rPr lang="en-GB" dirty="0"/>
              <a:t> are generally defined as those containing materials with one or more external dimension between 1 and 100 nanometres (European Commission, 2018). The unique properties of </a:t>
            </a:r>
            <a:r>
              <a:rPr lang="en-GB" dirty="0" err="1"/>
              <a:t>nanomaterials</a:t>
            </a:r>
            <a:r>
              <a:rPr lang="en-GB" dirty="0"/>
              <a:t> may result in highly desirable behaviour leading to such varying applications as more efficient consumer products and faster electronics. </a:t>
            </a:r>
          </a:p>
          <a:p>
            <a:endParaRPr lang="en-US" dirty="0"/>
          </a:p>
          <a:p>
            <a:r>
              <a:rPr lang="en-US" sz="1200" b="0" i="0" u="none" strike="noStrike" kern="1200" baseline="0" dirty="0">
                <a:solidFill>
                  <a:schemeClr val="tx1"/>
                </a:solidFill>
                <a:latin typeface="+mn-lt"/>
                <a:ea typeface="+mn-ea"/>
                <a:cs typeface="+mn-cs"/>
              </a:rPr>
              <a:t>In most countries, worker involvement in health and safety issues is mandatory. Article 19 of the ILO Occupational Safety and Health Convention, 1981 (No. 155) stipulates that workers and their representatives in the undertaking should be given appropriate training in occupational safety and health. Convention No. 155 goes on to state that there should be a national policy to provide information and education and implement training for workers, including necessary further training, qualification and motivation of persons involved, in one capacity or another, in the achievement of adequate levels of safety and health. The importance of worker training on emerging workplace risks and hazards, such as the example of engineered </a:t>
            </a:r>
            <a:r>
              <a:rPr lang="en-US" sz="1200" b="0" i="0" u="none" strike="noStrike" kern="1200" baseline="0" dirty="0" err="1">
                <a:solidFill>
                  <a:schemeClr val="tx1"/>
                </a:solidFill>
                <a:latin typeface="+mn-lt"/>
                <a:ea typeface="+mn-ea"/>
                <a:cs typeface="+mn-cs"/>
              </a:rPr>
              <a:t>nanomaterials</a:t>
            </a:r>
            <a:r>
              <a:rPr lang="en-US" sz="1200" b="0" i="0" u="none" strike="noStrike" kern="1200" baseline="0" dirty="0">
                <a:solidFill>
                  <a:schemeClr val="tx1"/>
                </a:solidFill>
                <a:latin typeface="+mn-lt"/>
                <a:ea typeface="+mn-ea"/>
                <a:cs typeface="+mn-cs"/>
              </a:rPr>
              <a:t>, should be a key element within social dialogue on adaptive approaches for </a:t>
            </a:r>
            <a:r>
              <a:rPr lang="en-US" sz="1200" b="1" i="0" u="none" strike="noStrike" kern="1200" baseline="0" dirty="0">
                <a:solidFill>
                  <a:schemeClr val="tx1"/>
                </a:solidFill>
                <a:latin typeface="+mn-lt"/>
                <a:ea typeface="+mn-ea"/>
                <a:cs typeface="+mn-cs"/>
              </a:rPr>
              <a:t>lifelong learning </a:t>
            </a:r>
            <a:r>
              <a:rPr lang="en-US" sz="1200" b="0" i="0" u="none" strike="noStrike" kern="1200" baseline="0" dirty="0">
                <a:solidFill>
                  <a:schemeClr val="tx1"/>
                </a:solidFill>
                <a:latin typeface="+mn-lt"/>
                <a:ea typeface="+mn-ea"/>
                <a:cs typeface="+mn-cs"/>
              </a:rPr>
              <a:t>initiatives.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27</a:t>
            </a:fld>
            <a:endParaRPr lang="en-GB"/>
          </a:p>
        </p:txBody>
      </p:sp>
    </p:spTree>
    <p:extLst>
      <p:ext uri="{BB962C8B-B14F-4D97-AF65-F5344CB8AC3E}">
        <p14:creationId xmlns:p14="http://schemas.microsoft.com/office/powerpoint/2010/main" val="4204245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global workforce is constantly changing, in relation to age and gender, and in terms of related issues such as migration. It is important that the implications of demographic change in relation to OSH are taken into account to help build effective policies and strategies for all workers in the present and future.</a:t>
            </a:r>
          </a:p>
          <a:p>
            <a:endParaRPr lang="en-GB" dirty="0"/>
          </a:p>
          <a:p>
            <a:r>
              <a:rPr lang="en-GB" dirty="0"/>
              <a:t>In some parts of the world youth populations are expanding, while in others, populations are ageing. These effects place pressure on labour markets and social security systems, yet also present new opportunities for inclusive, active, safe and healthy societies.</a:t>
            </a:r>
          </a:p>
          <a:p>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28</a:t>
            </a:fld>
            <a:endParaRPr lang="en-GB"/>
          </a:p>
        </p:txBody>
      </p:sp>
    </p:spTree>
    <p:extLst>
      <p:ext uri="{BB962C8B-B14F-4D97-AF65-F5344CB8AC3E}">
        <p14:creationId xmlns:p14="http://schemas.microsoft.com/office/powerpoint/2010/main" val="2814884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Young workers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regions, such as Africa and Southern Asia, have very large young populations entering the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force and this has implications for the workforce. Younger people (those aged under 25) are much more likely to be unemployed or underemployed. Globally, rates of youth unemployment are about three times that of older adults, at 13 per cent (compared to 4.3 per cent) (ILO, 2018d).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Critically, young workers experience significantly higher rates of occupational injury compared to older workers. According to recent European data, the incidence of non-fatal injury at work was more than 40 per cent higher among young workers age 18 to 24 than among older workers (EU-OSHA, 2007). In the United States, the risk that young workers between the ages of 15 and 24 will suffer a non-fatal occupational injury is approximately twice as high as that for workers age 25 or older (CDC, 2010). </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effective response to the challenge of improving OSH for young workers should focus on at least the five main areas highlighted during the ILO 2018 Campaign on OSH for Young Workers (ILO, 2018f): </a:t>
            </a:r>
          </a:p>
          <a:p>
            <a:r>
              <a:rPr lang="en-US" sz="1200" b="0" i="0" u="none" strike="noStrike" kern="1200" baseline="0" dirty="0">
                <a:solidFill>
                  <a:schemeClr val="tx1"/>
                </a:solidFill>
                <a:latin typeface="+mn-lt"/>
                <a:ea typeface="+mn-ea"/>
                <a:cs typeface="+mn-cs"/>
              </a:rPr>
              <a:t>• Improving the collection and analysis of data and information on OSH and young workers; </a:t>
            </a:r>
          </a:p>
          <a:p>
            <a:r>
              <a:rPr lang="en-US" sz="1200" b="0" i="0" u="none" strike="noStrike" kern="1200" baseline="0" dirty="0">
                <a:solidFill>
                  <a:schemeClr val="tx1"/>
                </a:solidFill>
                <a:latin typeface="+mn-lt"/>
                <a:ea typeface="+mn-ea"/>
                <a:cs typeface="+mn-cs"/>
              </a:rPr>
              <a:t>• Developing, updating and implementing laws, regulations, policies and guidelines to better protect the safety and health of young workers; </a:t>
            </a:r>
          </a:p>
          <a:p>
            <a:r>
              <a:rPr lang="en-US" sz="1200" b="0" i="0" u="none" strike="noStrike" kern="1200" baseline="0" dirty="0">
                <a:solidFill>
                  <a:schemeClr val="tx1"/>
                </a:solidFill>
                <a:latin typeface="+mn-lt"/>
                <a:ea typeface="+mn-ea"/>
                <a:cs typeface="+mn-cs"/>
              </a:rPr>
              <a:t>• Capacity building aimed at helping governments, employers, workers and their organizations address the OSH needs of young workers; </a:t>
            </a:r>
          </a:p>
          <a:p>
            <a:r>
              <a:rPr lang="en-US" sz="1200" b="0" i="0" u="none" strike="noStrike" kern="1200" baseline="0" dirty="0">
                <a:solidFill>
                  <a:schemeClr val="tx1"/>
                </a:solidFill>
                <a:latin typeface="+mn-lt"/>
                <a:ea typeface="+mn-ea"/>
                <a:cs typeface="+mn-cs"/>
              </a:rPr>
              <a:t>• Integrating OSH into general education and into vocational training programs, to build a safer and healthier generation of workers; and </a:t>
            </a:r>
          </a:p>
          <a:p>
            <a:r>
              <a:rPr lang="en-US" sz="1200" b="0" i="0" u="none" strike="noStrike" kern="1200" baseline="0" dirty="0">
                <a:solidFill>
                  <a:schemeClr val="tx1"/>
                </a:solidFill>
                <a:latin typeface="+mn-lt"/>
                <a:ea typeface="+mn-ea"/>
                <a:cs typeface="+mn-cs"/>
              </a:rPr>
              <a:t>• Strengthening advocacy, awareness and research on young workers’ vulnerability to OSH hazards and risks.</a:t>
            </a:r>
          </a:p>
          <a:p>
            <a:endParaRPr lang="en-US" sz="1200" b="0" i="0" u="none" strike="noStrike" kern="1200" baseline="0" dirty="0">
              <a:solidFill>
                <a:schemeClr val="tx1"/>
              </a:solidFill>
              <a:latin typeface="+mn-lt"/>
              <a:ea typeface="+mn-ea"/>
              <a:cs typeface="+mn-cs"/>
            </a:endParaRPr>
          </a:p>
          <a:p>
            <a:r>
              <a:rPr lang="en-US" b="1" dirty="0"/>
              <a:t>Aging worker populations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Global population growth is expected to slow substantially (ILO, 2018d). Between 1980 and 2017, the world’s population grew by an estimated 65 per cent, but between 2018 and 2050 growth is expected to fall to around 35 per cent. This reflects declining birth rates combined with increasing life expectancies, both of which are occurring most rapidly in developing countries. </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Changes in physical ability associated with ageing vary by gender, and can particularly affect the capacity of older women to work. Vertical and horizontal segregation in the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market exposes women, and older women specifically, to different risks from those of men. Women on average live longer than men and the workplace risks encountered will affect women’s health throughout the course of their working lives. Musculoskeletal disorders, osteoarthritis and osteoporosis are diagnosed more frequently in women than in men and are age-related. To combat work-related health risks throughout a worker’s life, employers should integrate both age and gender into workplace risk assessment, in order to promote healthy working conditions that match the unique challenges of ageing workers.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addition, to better manage health among ageing worker populations, occupational physicians will need to draw upon the principles and experience of geriatric medicine towards the promotion of adaptive prevention strategies. For ageing workers to stay and thrive in work as they age, OSH systems must evolve to their needs, including investment in </a:t>
            </a:r>
            <a:r>
              <a:rPr lang="en-US" sz="1200" b="1" i="0" u="none" strike="noStrike" kern="1200" baseline="0" dirty="0">
                <a:solidFill>
                  <a:schemeClr val="tx1"/>
                </a:solidFill>
                <a:latin typeface="+mn-lt"/>
                <a:ea typeface="+mn-ea"/>
                <a:cs typeface="+mn-cs"/>
              </a:rPr>
              <a:t>lifelong learning </a:t>
            </a:r>
            <a:r>
              <a:rPr lang="en-US" sz="1200" b="0" i="0" u="none" strike="noStrike" kern="1200" baseline="0" dirty="0">
                <a:solidFill>
                  <a:schemeClr val="tx1"/>
                </a:solidFill>
                <a:latin typeface="+mn-lt"/>
                <a:ea typeface="+mn-ea"/>
                <a:cs typeface="+mn-cs"/>
              </a:rPr>
              <a:t>opportunities that </a:t>
            </a:r>
            <a:r>
              <a:rPr lang="en-US" sz="1200" b="0" i="0" u="none" strike="noStrike" kern="1200" baseline="0" dirty="0" err="1">
                <a:solidFill>
                  <a:schemeClr val="tx1"/>
                </a:solidFill>
                <a:latin typeface="+mn-lt"/>
                <a:ea typeface="+mn-ea"/>
                <a:cs typeface="+mn-cs"/>
              </a:rPr>
              <a:t>favour</a:t>
            </a:r>
            <a:r>
              <a:rPr lang="en-US" sz="1200" b="0" i="0" u="none" strike="noStrike" kern="1200" baseline="0" dirty="0">
                <a:solidFill>
                  <a:schemeClr val="tx1"/>
                </a:solidFill>
                <a:latin typeface="+mn-lt"/>
                <a:ea typeface="+mn-ea"/>
                <a:cs typeface="+mn-cs"/>
              </a:rPr>
              <a:t> a </a:t>
            </a:r>
            <a:r>
              <a:rPr lang="en-US" sz="1200" b="1" i="0" u="none" strike="noStrike" kern="1200" baseline="0" dirty="0">
                <a:solidFill>
                  <a:schemeClr val="tx1"/>
                </a:solidFill>
                <a:latin typeface="+mn-lt"/>
                <a:ea typeface="+mn-ea"/>
                <a:cs typeface="+mn-cs"/>
              </a:rPr>
              <a:t>human-</a:t>
            </a:r>
            <a:r>
              <a:rPr lang="en-US" sz="1200" b="1" i="0" u="none" strike="noStrike" kern="1200" baseline="0" dirty="0" err="1">
                <a:solidFill>
                  <a:schemeClr val="tx1"/>
                </a:solidFill>
                <a:latin typeface="+mn-lt"/>
                <a:ea typeface="+mn-ea"/>
                <a:cs typeface="+mn-cs"/>
              </a:rPr>
              <a:t>centred</a:t>
            </a:r>
            <a:r>
              <a:rPr lang="en-US" sz="1200" b="1" i="0" u="none" strike="noStrike" kern="1200" baseline="0" dirty="0">
                <a:solidFill>
                  <a:schemeClr val="tx1"/>
                </a:solidFill>
                <a:latin typeface="+mn-lt"/>
                <a:ea typeface="+mn-ea"/>
                <a:cs typeface="+mn-cs"/>
              </a:rPr>
              <a:t> approach </a:t>
            </a:r>
            <a:r>
              <a:rPr lang="en-US" sz="1200" b="0" i="0" u="none" strike="noStrike" kern="1200" baseline="0" dirty="0">
                <a:solidFill>
                  <a:schemeClr val="tx1"/>
                </a:solidFill>
                <a:latin typeface="+mn-lt"/>
                <a:ea typeface="+mn-ea"/>
                <a:cs typeface="+mn-cs"/>
              </a:rPr>
              <a:t>to decent work and well-being. </a:t>
            </a:r>
            <a:endParaRPr lang="en-GB" b="0" dirty="0"/>
          </a:p>
        </p:txBody>
      </p:sp>
      <p:sp>
        <p:nvSpPr>
          <p:cNvPr id="4" name="Slide Number Placeholder 3"/>
          <p:cNvSpPr>
            <a:spLocks noGrp="1"/>
          </p:cNvSpPr>
          <p:nvPr>
            <p:ph type="sldNum" sz="quarter" idx="10"/>
          </p:nvPr>
        </p:nvSpPr>
        <p:spPr/>
        <p:txBody>
          <a:bodyPr/>
          <a:lstStyle/>
          <a:p>
            <a:fld id="{C9C12316-7977-4A87-8496-D821DBABD588}" type="slidenum">
              <a:rPr lang="en-GB" smtClean="0"/>
              <a:t>29</a:t>
            </a:fld>
            <a:endParaRPr lang="en-GB"/>
          </a:p>
        </p:txBody>
      </p:sp>
    </p:spTree>
    <p:extLst>
      <p:ext uri="{BB962C8B-B14F-4D97-AF65-F5344CB8AC3E}">
        <p14:creationId xmlns:p14="http://schemas.microsoft.com/office/powerpoint/2010/main" val="3909338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Across the world, gender gaps in the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market persist in both developed and developing countries. In 2018, women were still 26.0 percentage points less likely to be employed than men. Over the past 27 years, the gender employment gap has shrunk by less than 2 percentage points (ILO.2019b).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Women are less likely to find a job when they do participate; and when they do work it is more likely to be in non-standard work arrangements (ILO, 2018d; 2016a). For example, although women account for less than 40 per cent of total employment, they are involved in 57 per cent of part-time work (ILO, 2016b).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future health promotion policies are to be effective for both women and men, they must take into account the evolving relationships between safety, health and well-being, and gender roles. Strategies for the improvement of women workers’ safety and health should be developed within national OSH policy, particularly in sectors where women are more heavily concentrated. As more and more women join the workforce globally, specific trends of employment and exposure to emerging risks – both physical and psychosocial – must be actively monitored in order to develop effective prevention frameworks. </a:t>
            </a:r>
          </a:p>
          <a:p>
            <a:endParaRPr lang="en-US" dirty="0"/>
          </a:p>
          <a:p>
            <a:r>
              <a:rPr lang="en-US" sz="1200" b="0" i="0" u="none" strike="noStrike" kern="1200" baseline="0" dirty="0">
                <a:solidFill>
                  <a:schemeClr val="tx1"/>
                </a:solidFill>
                <a:latin typeface="+mn-lt"/>
                <a:ea typeface="+mn-ea"/>
                <a:cs typeface="+mn-cs"/>
              </a:rPr>
              <a:t>In addition, in a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market where increasing trends of platform work have blurred the lines between formal and informal establishments, it is essential to consider that gender equality, and particularly how it relates to safety and health, truly begins within the home. In this regard, governments and social partners should work together to design policies that promote the sharing of care and domestic responsibilities between men and women, as well as the development and expansion of leave benefits which encourage both parents to share care responsibilities equally.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30</a:t>
            </a:fld>
            <a:endParaRPr lang="en-GB"/>
          </a:p>
        </p:txBody>
      </p:sp>
    </p:spTree>
    <p:extLst>
      <p:ext uri="{BB962C8B-B14F-4D97-AF65-F5344CB8AC3E}">
        <p14:creationId xmlns:p14="http://schemas.microsoft.com/office/powerpoint/2010/main" val="1624163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Safety and health at work can be key to sustainable development and investment in OSH can help contribute to the achievement of the 2030 Agenda for Sustainable Development, and especially to the achievement of Sustainable Development Goal (SDG) 3, to ensure healthy lives and promote well-being for all at all ages and SDG 8, to promote inclusive and sustainable economic growth, employment and decent work for all – in particular Target 8.8, to protect </a:t>
            </a:r>
            <a:r>
              <a:rPr lang="en-US" dirty="0" err="1"/>
              <a:t>labour</a:t>
            </a:r>
            <a:r>
              <a:rPr lang="en-US" dirty="0"/>
              <a:t> rights and promote safe and secure working environments for all workers, including migrant workers, in particular women migrants, and those in precarious employment.</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3</a:t>
            </a:fld>
            <a:endParaRPr lang="en-GB"/>
          </a:p>
        </p:txBody>
      </p:sp>
    </p:spTree>
    <p:extLst>
      <p:ext uri="{BB962C8B-B14F-4D97-AF65-F5344CB8AC3E}">
        <p14:creationId xmlns:p14="http://schemas.microsoft.com/office/powerpoint/2010/main" val="811421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ILO (2018h) global estimates on migrant workers, covering 2013 to 2017, show migrant workers accounted for 164 million of the world’s approximately 277 million international migrants. Even when employment is not the primary driver of the initial movement, it will normally feature in the migration process at some point, given that 86.5 per cent of migrants are between 20 to 64 years of age.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Migrant workers typically commence the migration process as healthy individuals. However, the complexity and diversity of circumstances throughout the various dimensions of the migration cycle may render them highly vulnerable to poor physical and mental health outcomes. While some migrant workers hold high-skilled jobs, most migrants are employed in the three “D” jobs (dirty, dangerous and demeaning) in often informal and/or unregulated sectors such as agriculture, construction or domestic work with little respect for labour and other protections. Such work is of intensive and temporary or seasonal nature, with significantly higher occupational hazards.</a:t>
            </a:r>
          </a:p>
          <a:p>
            <a:endParaRPr lang="en-US" dirty="0"/>
          </a:p>
          <a:p>
            <a:r>
              <a:rPr lang="en-US" sz="1200" b="0" i="0" u="none" strike="noStrike" kern="1200" baseline="0" dirty="0">
                <a:solidFill>
                  <a:schemeClr val="tx1"/>
                </a:solidFill>
                <a:latin typeface="+mn-lt"/>
                <a:ea typeface="+mn-ea"/>
                <a:cs typeface="+mn-cs"/>
              </a:rPr>
              <a:t>This has implications for workers’ health safety and wellbeing. Migrant workers often have poorer safety and health at work and suffer a lack of decent working conditions, frequently associated with employment in non-standard forms of employment (see Section 2.4). They are also often less eligible for social protection coverage (ILO, 2016a; ILO, 2018d; Quinlan et al., 2001; Quinlan and </a:t>
            </a:r>
            <a:r>
              <a:rPr lang="en-US" sz="1200" b="0" i="0" u="none" strike="noStrike" kern="1200" baseline="0" dirty="0" err="1">
                <a:solidFill>
                  <a:schemeClr val="tx1"/>
                </a:solidFill>
                <a:latin typeface="+mn-lt"/>
                <a:ea typeface="+mn-ea"/>
                <a:cs typeface="+mn-cs"/>
              </a:rPr>
              <a:t>Bohle</a:t>
            </a:r>
            <a:r>
              <a:rPr lang="en-US" sz="1200" b="0" i="0" u="none" strike="noStrike" kern="1200" baseline="0" dirty="0">
                <a:solidFill>
                  <a:schemeClr val="tx1"/>
                </a:solidFill>
                <a:latin typeface="+mn-lt"/>
                <a:ea typeface="+mn-ea"/>
                <a:cs typeface="+mn-cs"/>
              </a:rPr>
              <a:t>, 2008).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31</a:t>
            </a:fld>
            <a:endParaRPr lang="en-GB"/>
          </a:p>
        </p:txBody>
      </p:sp>
    </p:spTree>
    <p:extLst>
      <p:ext uri="{BB962C8B-B14F-4D97-AF65-F5344CB8AC3E}">
        <p14:creationId xmlns:p14="http://schemas.microsoft.com/office/powerpoint/2010/main" val="118466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working environment is not a closed system isolated from the natural environment. OSH risks that give rise to a deterioration in the working environment are also among the main causes of the deterioration in the natural environment and vice versa (ILO, 1987). Air pollution from coal mining and coal burning, for example, directly impacts the health of coal miners, but also indirectly affects workers’ health in other industries around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Climate change is a current and future environmental OSH hazard. Nevertheless, the impacts of climate change on OSH have received little political or public attention. This may be because increasing heat stress levels at work are mostly invisible compared to chemical exposures or air pollution. This invisible threat, however, is just as dangerous and over certain thresholds can become lethal. Climate hazards also have the potential to interact, including in ways we cannot yet anticipate (</a:t>
            </a:r>
            <a:r>
              <a:rPr lang="en-US" sz="1200" b="0" i="0" u="none" strike="noStrike" kern="1200" baseline="0" dirty="0" err="1">
                <a:solidFill>
                  <a:schemeClr val="tx1"/>
                </a:solidFill>
                <a:latin typeface="+mn-lt"/>
                <a:ea typeface="+mn-ea"/>
                <a:cs typeface="+mn-cs"/>
              </a:rPr>
              <a:t>Keifer</a:t>
            </a:r>
            <a:r>
              <a:rPr lang="en-US" sz="1200" b="0" i="0" u="none" strike="noStrike" kern="1200" baseline="0" dirty="0">
                <a:solidFill>
                  <a:schemeClr val="tx1"/>
                </a:solidFill>
                <a:latin typeface="+mn-lt"/>
                <a:ea typeface="+mn-ea"/>
                <a:cs typeface="+mn-cs"/>
              </a:rPr>
              <a:t> et al, 2016; Fogarty et al, 2010; WHO, 2012; Sumner and </a:t>
            </a:r>
            <a:r>
              <a:rPr lang="en-US" sz="1200" b="0" i="0" u="none" strike="noStrike" kern="1200" baseline="0" dirty="0" err="1">
                <a:solidFill>
                  <a:schemeClr val="tx1"/>
                </a:solidFill>
                <a:latin typeface="+mn-lt"/>
                <a:ea typeface="+mn-ea"/>
                <a:cs typeface="+mn-cs"/>
              </a:rPr>
              <a:t>Layde</a:t>
            </a:r>
            <a:r>
              <a:rPr lang="en-US" sz="1200" b="0" i="0" u="none" strike="noStrike" kern="1200" baseline="0" dirty="0">
                <a:solidFill>
                  <a:schemeClr val="tx1"/>
                </a:solidFill>
                <a:latin typeface="+mn-lt"/>
                <a:ea typeface="+mn-ea"/>
                <a:cs typeface="+mn-cs"/>
              </a:rPr>
              <a:t>, 2009).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32</a:t>
            </a:fld>
            <a:endParaRPr lang="en-GB"/>
          </a:p>
        </p:txBody>
      </p:sp>
    </p:spTree>
    <p:extLst>
      <p:ext uri="{BB962C8B-B14F-4D97-AF65-F5344CB8AC3E}">
        <p14:creationId xmlns:p14="http://schemas.microsoft.com/office/powerpoint/2010/main" val="3253867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It is estimated that a projected increase in the global temperature of 1.5°C by the end of the twenty-first century will render 2 per cent of all work hours as too hot to work by 2030, representing a loss of 72 million full-time jobs (ILO, 2018c). </a:t>
            </a:r>
          </a:p>
          <a:p>
            <a:endParaRPr lang="en-US" dirty="0"/>
          </a:p>
          <a:p>
            <a:r>
              <a:rPr lang="en-US" dirty="0"/>
              <a:t>The figure represents a future forecast</a:t>
            </a:r>
            <a:r>
              <a:rPr lang="en-US" baseline="0" dirty="0"/>
              <a:t> of 2030, </a:t>
            </a:r>
            <a:r>
              <a:rPr lang="en-US" dirty="0"/>
              <a:t>the</a:t>
            </a:r>
            <a:r>
              <a:rPr lang="en-US" baseline="0" dirty="0"/>
              <a:t> areas where the working hours are mostly lost because of the heat stress. The most affected places in the world will be Southern Asia and Western Africa.</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33</a:t>
            </a:fld>
            <a:endParaRPr lang="en-GB"/>
          </a:p>
        </p:txBody>
      </p:sp>
    </p:spTree>
    <p:extLst>
      <p:ext uri="{BB962C8B-B14F-4D97-AF65-F5344CB8AC3E}">
        <p14:creationId xmlns:p14="http://schemas.microsoft.com/office/powerpoint/2010/main" val="268962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sz="1200" b="1" cap="all" dirty="0">
                <a:effectLst/>
                <a:latin typeface="Franklin Gothic Demi Cond" panose="020B0706030402020204" pitchFamily="34" charset="0"/>
                <a:ea typeface="Calibri" panose="020F0502020204030204" pitchFamily="34" charset="0"/>
                <a:cs typeface="Arial" panose="020B0604020202020204" pitchFamily="34" charset="0"/>
              </a:rPr>
              <a:t>higher temperatures and </a:t>
            </a:r>
            <a:r>
              <a:rPr lang="en-GB" sz="1200" b="1" cap="all" dirty="0" err="1">
                <a:effectLst/>
                <a:latin typeface="Franklin Gothic Demi Cond" panose="020B0706030402020204" pitchFamily="34" charset="0"/>
                <a:ea typeface="Calibri" panose="020F0502020204030204" pitchFamily="34" charset="0"/>
                <a:cs typeface="Arial" panose="020B0604020202020204" pitchFamily="34" charset="0"/>
              </a:rPr>
              <a:t>osh</a:t>
            </a:r>
            <a:endParaRPr lang="en-GB" sz="1200" b="1" dirty="0">
              <a:effectLst/>
              <a:latin typeface="Franklin Gothic Book" panose="020B05030201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latin typeface="Franklin Gothic Medium" panose="020B0603020102020204" pitchFamily="34" charset="0"/>
                <a:ea typeface="Calibri" panose="020F0502020204030204" pitchFamily="34" charset="0"/>
                <a:cs typeface="Arial" panose="020B0604020202020204" pitchFamily="34" charset="0"/>
              </a:rPr>
              <a:t>Higher temperatures can affect work and workers, especially in hot areas: </a:t>
            </a:r>
            <a:endParaRPr lang="en-GB" sz="1200" b="1" dirty="0">
              <a:effectLst/>
              <a:latin typeface="Franklin Gothic Book" panose="020B05030201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Reduction in areas where work is possible </a:t>
            </a:r>
            <a:r>
              <a:rPr lang="en-GB" sz="1200" dirty="0">
                <a:effectLst/>
                <a:latin typeface="Franklin Gothic Medium" panose="020B0603020102020204" pitchFamily="34" charset="0"/>
                <a:ea typeface="Times New Roman" panose="02020603050405020304" pitchFamily="18" charset="0"/>
              </a:rPr>
              <a:t>(because of heat, rising sea levels etc.) and in people’s work capacity. For example, areas in the Middle East are already too hot to work outside. The number of these areas are expanding and will accelerate.</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Increase in related health effects</a:t>
            </a:r>
            <a:r>
              <a:rPr lang="en-GB" sz="1200" dirty="0">
                <a:effectLst/>
                <a:latin typeface="Franklin Gothic Medium" panose="020B0603020102020204" pitchFamily="34" charset="0"/>
                <a:ea typeface="Times New Roman" panose="02020603050405020304" pitchFamily="18" charset="0"/>
              </a:rPr>
              <a:t>: heat stroke, heat exhaustion, poorer chemical tolerance, fatigue, poorer cognitive function, increased risk of injury or safety lapses, altered responses to exposure to chemical and biological hazards, dehydration, increased burden of respiratory and cardiovascular diseases, cataract, skin and eye cancer and weakened immune function. </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Heat related OSH risks </a:t>
            </a:r>
            <a:r>
              <a:rPr lang="en-GB" sz="1200" dirty="0">
                <a:effectLst/>
                <a:latin typeface="Franklin Gothic Medium" panose="020B0603020102020204" pitchFamily="34" charset="0"/>
                <a:ea typeface="Times New Roman" panose="02020603050405020304" pitchFamily="18" charset="0"/>
              </a:rPr>
              <a:t>will be exacerbated by workplaces with poor ventilation, lack of cooling systems, work involving heat-generating processes and the need to wear PPE, which workers may be less likely to (correctly) use.</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The performance of physically demanding work </a:t>
            </a:r>
            <a:r>
              <a:rPr lang="en-GB" sz="1200" dirty="0">
                <a:effectLst/>
                <a:latin typeface="Franklin Gothic Medium" panose="020B0603020102020204" pitchFamily="34" charset="0"/>
                <a:ea typeface="Times New Roman" panose="02020603050405020304" pitchFamily="18" charset="0"/>
              </a:rPr>
              <a:t>notably outdoors will be severely compromised. </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Migrant workers, informal workers and day-labourers </a:t>
            </a:r>
            <a:r>
              <a:rPr lang="en-GB" sz="1200" dirty="0">
                <a:effectLst/>
                <a:latin typeface="Franklin Gothic Medium" panose="020B0603020102020204" pitchFamily="34" charset="0"/>
                <a:ea typeface="Times New Roman" panose="02020603050405020304" pitchFamily="18" charset="0"/>
              </a:rPr>
              <a:t>may be particularly affected because they are often over-represented in occupations, such as construction and agriculture which are strongly affected by rising temperatures. This may also be exacerbated by non-work-related issues, such as inadequate housing and lack of air conditioning. They often also have little or no recourse to representation or social dialogue in the workplace to claim rights at work.</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The health burden related to climate change</a:t>
            </a:r>
            <a:r>
              <a:rPr lang="en-GB" sz="1200" dirty="0">
                <a:effectLst/>
                <a:latin typeface="Franklin Gothic Medium" panose="020B0603020102020204" pitchFamily="34" charset="0"/>
                <a:ea typeface="Times New Roman" panose="02020603050405020304" pitchFamily="18" charset="0"/>
              </a:rPr>
              <a:t> may be greater for workers in low- and middle- income countries in tropical areas or areas with frequent exposure to extreme weather events and high temperatures, where there are typically fewer resources available for mitigation, adaptation and risk response</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u="sng" dirty="0">
                <a:effectLst/>
                <a:latin typeface="Franklin Gothic Medium" panose="020B0603020102020204" pitchFamily="34" charset="0"/>
                <a:ea typeface="Times New Roman" panose="02020603050405020304" pitchFamily="18" charset="0"/>
              </a:rPr>
              <a:t>Extreme weather events also affect workers involved in emergency, rescue and clean-up work</a:t>
            </a:r>
            <a:r>
              <a:rPr lang="en-GB" sz="1200" dirty="0">
                <a:effectLst/>
                <a:latin typeface="Franklin Gothic Medium" panose="020B0603020102020204" pitchFamily="34" charset="0"/>
                <a:ea typeface="Times New Roman" panose="02020603050405020304" pitchFamily="18" charset="0"/>
              </a:rPr>
              <a:t>, who may be at (increased) risk of: exposure to chemical and infectious agents, risk of injuries, hazards related to recovery of bodies, crowd control, assault and associated psychological and psychiatric disorders</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1200" dirty="0">
                <a:effectLst/>
                <a:latin typeface="Franklin Gothic Medium" panose="020B0603020102020204" pitchFamily="34" charset="0"/>
                <a:ea typeface="Calibri" panose="020F0502020204030204" pitchFamily="34" charset="0"/>
                <a:cs typeface="Arial" panose="020B0604020202020204" pitchFamily="34" charset="0"/>
              </a:rPr>
              <a:t> </a:t>
            </a:r>
            <a:endParaRPr lang="en-GB" sz="1200" dirty="0">
              <a:effectLst/>
              <a:latin typeface="Franklin Gothic Book" panose="020B05030201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34</a:t>
            </a:fld>
            <a:endParaRPr lang="en-GB"/>
          </a:p>
        </p:txBody>
      </p:sp>
    </p:spTree>
    <p:extLst>
      <p:ext uri="{BB962C8B-B14F-4D97-AF65-F5344CB8AC3E}">
        <p14:creationId xmlns:p14="http://schemas.microsoft.com/office/powerpoint/2010/main" val="4038192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Green industries, such as renewable energy production, water services, green transportation, waste management, green buildings, sustainable agriculture and forestry, recycling and the development and use of low-carbon technologies, are seeing substantial growth (Pollack, 2012). In addition, some traditional industries, such as construction, are seeing a transition toward ‘green activities’, such as retrofitting buildings for energy conservation (Schulte, 2010). Patterns and structure of employment, therefore, are also changing (</a:t>
            </a:r>
            <a:r>
              <a:rPr lang="en-GB" dirty="0" err="1"/>
              <a:t>Niera</a:t>
            </a:r>
            <a:r>
              <a:rPr lang="en-GB" dirty="0"/>
              <a:t> et al, 2010). Jobs and occupations will be shifting, for example, from coal mining towards renewable energy production.</a:t>
            </a:r>
          </a:p>
          <a:p>
            <a:endParaRPr lang="en-US" dirty="0"/>
          </a:p>
          <a:p>
            <a:r>
              <a:rPr lang="en-US" sz="1200" b="0" i="0" u="none" strike="noStrike" kern="1200" baseline="0" dirty="0">
                <a:solidFill>
                  <a:schemeClr val="tx1"/>
                </a:solidFill>
                <a:latin typeface="+mn-lt"/>
                <a:ea typeface="+mn-ea"/>
                <a:cs typeface="+mn-cs"/>
              </a:rPr>
              <a:t>While some jobs with high OSH risks, such as mining, will decline, ‘green jobs’ that are created are not necessarily safe and decent jobs. This is partly because OSH policy and practice can sometimes be reactive, rather than seeking to prevent new risks (ILO, 2018c). Emerging risks, often associated with new technologies, will affect workers in the new industries or occupations.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35</a:t>
            </a:fld>
            <a:endParaRPr lang="en-GB"/>
          </a:p>
        </p:txBody>
      </p:sp>
    </p:spTree>
    <p:extLst>
      <p:ext uri="{BB962C8B-B14F-4D97-AF65-F5344CB8AC3E}">
        <p14:creationId xmlns:p14="http://schemas.microsoft.com/office/powerpoint/2010/main" val="996149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en-GB" sz="2800" b="1" cap="all" dirty="0">
                <a:effectLst/>
                <a:latin typeface="Franklin Gothic Demi Cond" panose="020B0706030402020204" pitchFamily="34" charset="0"/>
                <a:ea typeface="Calibri" panose="020F0502020204030204" pitchFamily="34" charset="0"/>
                <a:cs typeface="Arial" panose="020B0604020202020204" pitchFamily="34" charset="0"/>
              </a:rPr>
              <a:t>GREEN TECHNOLOGIES and </a:t>
            </a:r>
            <a:r>
              <a:rPr lang="en-GB" sz="2800" b="1" cap="all" dirty="0" err="1">
                <a:effectLst/>
                <a:latin typeface="Franklin Gothic Demi Cond" panose="020B0706030402020204" pitchFamily="34" charset="0"/>
                <a:ea typeface="Calibri" panose="020F0502020204030204" pitchFamily="34" charset="0"/>
                <a:cs typeface="Arial" panose="020B0604020202020204" pitchFamily="34" charset="0"/>
              </a:rPr>
              <a:t>osh</a:t>
            </a:r>
            <a:endParaRPr lang="en-GB" sz="1200" b="1" dirty="0">
              <a:effectLst/>
              <a:latin typeface="Franklin Gothic Book" panose="020B05030201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dirty="0">
                <a:effectLst/>
                <a:latin typeface="Franklin Gothic Medium" panose="020B0603020102020204" pitchFamily="34" charset="0"/>
                <a:ea typeface="Calibri" panose="020F0502020204030204" pitchFamily="34" charset="0"/>
                <a:cs typeface="Arial" panose="020B0604020202020204" pitchFamily="34" charset="0"/>
              </a:rPr>
              <a:t>Health and safety aspects of green technologies arise in all stages of their lifecycle: from the extraction of the necessary raw materials, the manufacturing of technological devices, to their transport, installation, operation, decommissioning and disposal. They can occur across different countries and regions, involving many different groups of workers. </a:t>
            </a:r>
            <a:endParaRPr lang="en-GB" sz="1200" dirty="0">
              <a:effectLst/>
              <a:latin typeface="Franklin Gothic Book" panose="020B05030201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dirty="0">
                <a:effectLst/>
                <a:latin typeface="Franklin Gothic Medium" panose="020B0603020102020204" pitchFamily="34" charset="0"/>
                <a:ea typeface="Calibri" panose="020F0502020204030204" pitchFamily="34" charset="0"/>
                <a:cs typeface="Arial" panose="020B0604020202020204" pitchFamily="34" charset="0"/>
              </a:rPr>
              <a:t> </a:t>
            </a:r>
            <a:endParaRPr lang="en-GB" sz="1200" dirty="0">
              <a:effectLst/>
              <a:latin typeface="Franklin Gothic Book" panose="020B05030201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b="1" dirty="0">
                <a:effectLst/>
                <a:latin typeface="Franklin Gothic Medium" panose="020B0603020102020204" pitchFamily="34" charset="0"/>
                <a:ea typeface="Calibri" panose="020F0502020204030204" pitchFamily="34" charset="0"/>
                <a:cs typeface="Arial" panose="020B0604020202020204" pitchFamily="34" charset="0"/>
              </a:rPr>
              <a:t>Workers in ‘green’ industries may face risks including, for example: </a:t>
            </a:r>
            <a:endParaRPr lang="en-GB" sz="1200" b="1" dirty="0">
              <a:effectLst/>
              <a:latin typeface="Franklin Gothic Book" panose="020B05030201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en-GB" sz="1200" b="1" dirty="0">
                <a:effectLst/>
                <a:latin typeface="Franklin Gothic Medium" panose="020B0603020102020204" pitchFamily="34" charset="0"/>
                <a:ea typeface="Times New Roman" panose="02020603050405020304" pitchFamily="18" charset="0"/>
              </a:rPr>
              <a:t>In the wind turbine sector</a:t>
            </a:r>
            <a:r>
              <a:rPr lang="en-GB" sz="1200" dirty="0">
                <a:effectLst/>
                <a:latin typeface="Franklin Gothic Medium" panose="020B0603020102020204" pitchFamily="34" charset="0"/>
                <a:ea typeface="Times New Roman" panose="02020603050405020304" pitchFamily="18" charset="0"/>
              </a:rPr>
              <a:t>: exposure to epoxy resins, styrene, solvents, harmful gases, vapours and dusts, physical hazards from moving parts, manual handling, dust and fumes from fibreglass, hardeners, aerosols and carbon fibres (Common health related problems include dermatitis, dizziness, sleepiness, liver and kidney damage, blisters, chemical burns, and reproductive effects); as well as risk of falls from heights, musculoskeletal disorders, awkward postures, physical load, electrocution, and injuries from working with rotating machinery and falling objects</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b="1" dirty="0">
                <a:effectLst/>
                <a:latin typeface="Franklin Gothic Medium" panose="020B0603020102020204" pitchFamily="34" charset="0"/>
                <a:ea typeface="Times New Roman" panose="02020603050405020304" pitchFamily="18" charset="0"/>
              </a:rPr>
              <a:t>In the solar energy industry and the later recycling of its parts</a:t>
            </a:r>
            <a:r>
              <a:rPr lang="en-GB" sz="1200" dirty="0">
                <a:effectLst/>
                <a:latin typeface="Franklin Gothic Medium" panose="020B0603020102020204" pitchFamily="34" charset="0"/>
                <a:ea typeface="Times New Roman" panose="02020603050405020304" pitchFamily="18" charset="0"/>
              </a:rPr>
              <a:t> (such as photovoltaic panels): exposure to cadmium telluride and gallium arsenide </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b="1" dirty="0">
                <a:effectLst/>
                <a:latin typeface="Franklin Gothic Medium" panose="020B0603020102020204" pitchFamily="34" charset="0"/>
                <a:ea typeface="Times New Roman" panose="02020603050405020304" pitchFamily="18" charset="0"/>
              </a:rPr>
              <a:t>In the manufacture of fluorescent light bulbs</a:t>
            </a:r>
            <a:r>
              <a:rPr lang="en-GB" sz="1200" dirty="0">
                <a:effectLst/>
                <a:latin typeface="Franklin Gothic Medium" panose="020B0603020102020204" pitchFamily="34" charset="0"/>
                <a:ea typeface="Times New Roman" panose="02020603050405020304" pitchFamily="18" charset="0"/>
              </a:rPr>
              <a:t>: exposure to mercury poisoning</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b="1" dirty="0">
                <a:effectLst/>
                <a:latin typeface="Franklin Gothic Medium" panose="020B0603020102020204" pitchFamily="34" charset="0"/>
                <a:ea typeface="Times New Roman" panose="02020603050405020304" pitchFamily="18" charset="0"/>
              </a:rPr>
              <a:t>In recycling</a:t>
            </a:r>
            <a:r>
              <a:rPr lang="en-GB" sz="1200" dirty="0">
                <a:effectLst/>
                <a:latin typeface="Franklin Gothic Medium" panose="020B0603020102020204" pitchFamily="34" charset="0"/>
                <a:ea typeface="Times New Roman" panose="02020603050405020304" pitchFamily="18" charset="0"/>
              </a:rPr>
              <a:t>: risk of acute injury, elevated exposures to heavy metals, </a:t>
            </a:r>
            <a:r>
              <a:rPr lang="en-GB" sz="1200" dirty="0" err="1">
                <a:effectLst/>
                <a:latin typeface="Franklin Gothic Medium" panose="020B0603020102020204" pitchFamily="34" charset="0"/>
                <a:ea typeface="Times New Roman" panose="02020603050405020304" pitchFamily="18" charset="0"/>
              </a:rPr>
              <a:t>polybrominated</a:t>
            </a:r>
            <a:r>
              <a:rPr lang="en-GB" sz="1200" dirty="0">
                <a:effectLst/>
                <a:latin typeface="Franklin Gothic Medium" panose="020B0603020102020204" pitchFamily="34" charset="0"/>
                <a:ea typeface="Times New Roman" panose="02020603050405020304" pitchFamily="18" charset="0"/>
              </a:rPr>
              <a:t> </a:t>
            </a:r>
            <a:r>
              <a:rPr lang="en-GB" sz="1200" dirty="0" err="1">
                <a:effectLst/>
                <a:latin typeface="Franklin Gothic Medium" panose="020B0603020102020204" pitchFamily="34" charset="0"/>
                <a:ea typeface="Times New Roman" panose="02020603050405020304" pitchFamily="18" charset="0"/>
              </a:rPr>
              <a:t>diphenyl</a:t>
            </a:r>
            <a:r>
              <a:rPr lang="en-GB" sz="1200" dirty="0">
                <a:effectLst/>
                <a:latin typeface="Franklin Gothic Medium" panose="020B0603020102020204" pitchFamily="34" charset="0"/>
                <a:ea typeface="Times New Roman" panose="02020603050405020304" pitchFamily="18" charset="0"/>
              </a:rPr>
              <a:t> ethers, and flame retardants, increase in symptoms likely related to organic dust exposure, exposure to biological agents</a:t>
            </a:r>
            <a:endParaRPr lang="en-GB" sz="18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1200" b="1" dirty="0">
                <a:effectLst/>
                <a:latin typeface="Franklin Gothic Medium" panose="020B0603020102020204" pitchFamily="34" charset="0"/>
                <a:ea typeface="Times New Roman" panose="02020603050405020304" pitchFamily="18" charset="0"/>
              </a:rPr>
              <a:t>Risks as a result of substitution for more environmentally friendly substances</a:t>
            </a:r>
            <a:r>
              <a:rPr lang="en-GB" sz="1200" dirty="0">
                <a:effectLst/>
                <a:latin typeface="Franklin Gothic Medium" panose="020B0603020102020204" pitchFamily="34" charset="0"/>
                <a:ea typeface="Times New Roman" panose="02020603050405020304" pitchFamily="18" charset="0"/>
              </a:rPr>
              <a:t>, for example: the substitution of solvent-based for water-based paints has included the addition of biocides, and the substitution of hydro-chlorofluorocarbons for chlorofluorocarbons has increased the risk of exposure to carcinogens, as well as to fire hazards</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0"/>
              </a:spcAft>
            </a:pPr>
            <a:r>
              <a:rPr lang="en-GB" sz="1200" dirty="0">
                <a:effectLst/>
                <a:latin typeface="Franklin Gothic Medium" panose="020B0603020102020204" pitchFamily="34" charset="0"/>
                <a:ea typeface="Calibri" panose="020F0502020204030204" pitchFamily="34" charset="0"/>
                <a:cs typeface="Arial" panose="020B0604020202020204" pitchFamily="34" charset="0"/>
              </a:rPr>
              <a:t> </a:t>
            </a:r>
            <a:endParaRPr lang="en-GB" sz="1200" dirty="0">
              <a:effectLst/>
              <a:latin typeface="Franklin Gothic Book" panose="020B05030201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00" dirty="0">
                <a:effectLst/>
                <a:latin typeface="Franklin Gothic Medium" panose="020B0603020102020204" pitchFamily="34" charset="0"/>
                <a:ea typeface="Calibri" panose="020F0502020204030204" pitchFamily="34" charset="0"/>
                <a:cs typeface="Arial" panose="020B0604020202020204" pitchFamily="34" charset="0"/>
              </a:rPr>
              <a:t>However, coal mining deaths, injuries and diseases may be reduced as fossil fuels are replaced with renewable energy, not least as mining has always been a particularly hazardous occupation and one that is often carried out in the informal sectors of developing economies by vulnerable groups of workers.  Similarly, farm workers’ exposure to pesticides and other agrochemicals may come down as organic farming expands.  </a:t>
            </a:r>
            <a:endParaRPr lang="en-GB" sz="1200" dirty="0">
              <a:effectLst/>
              <a:latin typeface="Franklin Gothic Book" panose="020B05030201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51F3FC9-3EF5-4191-962D-0EFAB9DC91A0}" type="slidenum">
              <a:rPr lang="en-GB" smtClean="0"/>
              <a:t>36</a:t>
            </a:fld>
            <a:endParaRPr lang="en-GB"/>
          </a:p>
        </p:txBody>
      </p:sp>
    </p:spTree>
    <p:extLst>
      <p:ext uri="{BB962C8B-B14F-4D97-AF65-F5344CB8AC3E}">
        <p14:creationId xmlns:p14="http://schemas.microsoft.com/office/powerpoint/2010/main" val="2440186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changing world of work has also been characterized by a shift away from permanent formal employment, particularly in developed countries where permanent employment was seen as the standard working arrangement. As discussed in this chapter, many of the changes associated with technology, demographics and climate change have in turn had impacts on work organization. This is particularly significant for ensuring safety and health at work.</a:t>
            </a:r>
          </a:p>
          <a:p>
            <a:endParaRPr lang="en-US" dirty="0"/>
          </a:p>
          <a:p>
            <a:r>
              <a:rPr lang="en-US" b="1" dirty="0"/>
              <a:t>Excessive hours of work:</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Increased risks of non-communicable diseases are linked to excessive working hours, with a higher observed risk in women – suggesting that employers should consider how to better manage the demands of balancing work and family life of women and men workers. While other factors (such as autonomy, pressure to work overtime and low rewards) also contribute to such risk factors, in general reducing excessive working hours can contribute to improved OSH outcomes. The 2019 report of the ILO Global Commission on the future of work states that: “Limits on excessive working hours will reduce occupational accidents and associated psychosocial risks” (ILO, 2019a).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Non-standard forms of employment:</a:t>
            </a:r>
          </a:p>
          <a:p>
            <a:r>
              <a:rPr lang="en-US" sz="1200" b="0" i="0" u="none" strike="noStrike" kern="1200" baseline="0" dirty="0">
                <a:solidFill>
                  <a:schemeClr val="tx1"/>
                </a:solidFill>
                <a:latin typeface="+mn-lt"/>
                <a:ea typeface="+mn-ea"/>
                <a:cs typeface="+mn-cs"/>
              </a:rPr>
              <a:t>While long and erratic hours can affect the OSH outcomes of workers, those in NSE have even higher risk of having their safety and health adversely affected at work. At least four categories of risks are associated with these forms of work organization: injury-related risks and accidents, psychosocial and harassment risks, exposure to poorer working conditions and hazards, and fatigue issues.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Working time arrangements:</a:t>
            </a:r>
          </a:p>
          <a:p>
            <a:r>
              <a:rPr lang="en-US" sz="1200" b="0" i="0" u="none" strike="noStrike" kern="1200" baseline="0" dirty="0">
                <a:solidFill>
                  <a:schemeClr val="tx1"/>
                </a:solidFill>
                <a:latin typeface="+mn-lt"/>
                <a:ea typeface="+mn-ea"/>
                <a:cs typeface="+mn-cs"/>
              </a:rPr>
              <a:t>With the emergence of new technology, working-time arrangements such as telework, ICT-mobile work (ICTM) and </a:t>
            </a:r>
            <a:r>
              <a:rPr lang="en-US" sz="1200" b="0" i="0" u="none" strike="noStrike" kern="1200" baseline="0" dirty="0" err="1">
                <a:solidFill>
                  <a:schemeClr val="tx1"/>
                </a:solidFill>
                <a:latin typeface="+mn-lt"/>
                <a:ea typeface="+mn-ea"/>
                <a:cs typeface="+mn-cs"/>
              </a:rPr>
              <a:t>flexitime</a:t>
            </a:r>
            <a:r>
              <a:rPr lang="en-US" sz="1200" b="0" i="0" u="none" strike="noStrike" kern="1200" baseline="0" dirty="0">
                <a:solidFill>
                  <a:schemeClr val="tx1"/>
                </a:solidFill>
                <a:latin typeface="+mn-lt"/>
                <a:ea typeface="+mn-ea"/>
                <a:cs typeface="+mn-cs"/>
              </a:rPr>
              <a:t> have become more common. While employers often require a more flexible workforce, changing lifestyles and family structures have meant many workers also demand more flexible working arrangements. Flexible working arrangements can help workers to find a better work-life balance, particularly for women and men with families, and help workers to remain economically active who may not be able to do so otherwise, including older workers or workers with disabilities. However, they often result in the erosion between the borders of work, leisure and other activities, can intensify work and time-related stress and lead to psychosocial health risks.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informal economy:</a:t>
            </a:r>
          </a:p>
          <a:p>
            <a:r>
              <a:rPr lang="en-US" sz="1200" b="0" i="0" u="none" strike="noStrike" kern="1200" baseline="0" dirty="0">
                <a:solidFill>
                  <a:schemeClr val="tx1"/>
                </a:solidFill>
                <a:latin typeface="+mn-lt"/>
                <a:ea typeface="+mn-ea"/>
                <a:cs typeface="+mn-cs"/>
              </a:rPr>
              <a:t>Workers in the informal economy may not have a regular income and are likely to have little or no legal or social protections, no access to union or other forms of representation, collective bargaining or social dialogue, and their work often falls outside the remit of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inspectorates, making them effectively invisible from the point of view of OSH regulation and control. Improving safety and health and working conditions of employers in the informal economy entails a transitional strategy to formalize workers in the informal economy. Nevertheless, measures to improve safety and health at work for workers in the informal economy, such as measures to improve working conditions and increase productivity of micro and small-sized enterprises in addition to capacity building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can help immediately improve outcomes for informal workers (ILO, 2014).</a:t>
            </a:r>
          </a:p>
          <a:p>
            <a:endParaRPr lang="en-US" sz="1200" b="1" i="0" u="none" strike="noStrike" kern="1200" baseline="0" dirty="0">
              <a:solidFill>
                <a:schemeClr val="tx1"/>
              </a:solidFill>
              <a:latin typeface="+mn-lt"/>
              <a:ea typeface="+mn-ea"/>
              <a:cs typeface="+mn-cs"/>
            </a:endParaRPr>
          </a:p>
          <a:p>
            <a:r>
              <a:rPr lang="en-US" b="1" dirty="0"/>
              <a:t>The example of digital</a:t>
            </a:r>
            <a:r>
              <a:rPr lang="en-US" b="1" baseline="0" dirty="0"/>
              <a:t> </a:t>
            </a:r>
            <a:r>
              <a:rPr lang="en-US" b="1" baseline="0" dirty="0" err="1"/>
              <a:t>labour</a:t>
            </a:r>
            <a:r>
              <a:rPr lang="en-US" b="1" baseline="0" dirty="0"/>
              <a:t> platforms:</a:t>
            </a:r>
          </a:p>
          <a:p>
            <a:r>
              <a:rPr lang="en-US" sz="1200" b="0" i="0" u="none" strike="noStrike" kern="1200" baseline="0" dirty="0">
                <a:solidFill>
                  <a:schemeClr val="tx1"/>
                </a:solidFill>
                <a:latin typeface="+mn-lt"/>
                <a:ea typeface="+mn-ea"/>
                <a:cs typeface="+mn-cs"/>
              </a:rPr>
              <a:t>One major development of the past decade in the world of work has been the emergence of digital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platforms. Digital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platforms include web-based platforms, where work is outsourced to a geographically dispersed crowd of workers (known as “</a:t>
            </a:r>
            <a:r>
              <a:rPr lang="en-US" sz="1200" b="0" i="0" u="none" strike="noStrike" kern="1200" baseline="0" dirty="0" err="1">
                <a:solidFill>
                  <a:schemeClr val="tx1"/>
                </a:solidFill>
                <a:latin typeface="+mn-lt"/>
                <a:ea typeface="+mn-ea"/>
                <a:cs typeface="+mn-cs"/>
              </a:rPr>
              <a:t>crowdwork</a:t>
            </a:r>
            <a:r>
              <a:rPr lang="en-US" sz="1200" b="0" i="0" u="none" strike="noStrike" kern="1200" baseline="0" dirty="0">
                <a:solidFill>
                  <a:schemeClr val="tx1"/>
                </a:solidFill>
                <a:latin typeface="+mn-lt"/>
                <a:ea typeface="+mn-ea"/>
                <a:cs typeface="+mn-cs"/>
              </a:rPr>
              <a:t>”) and location-based applications (or “apps”) where work is targeted at a specific geographical area (ILO, 2018e). Digital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platforms are now found in virtually all sectors, and operate regionally, nationally and internationally. They also include a very wide range of working arrangements and relationships.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Digital platform work may be able to generate safety and health opportunities, such as increasing a worker’s control over the hours they work and their work-life balance and moving work normally carried out in the informal economy into the formal sector, where there may be enhanced safety and health regulation and protection (</a:t>
            </a:r>
            <a:r>
              <a:rPr lang="en-US" sz="1200" b="0" i="0" u="none" strike="noStrike" kern="1200" baseline="0" dirty="0" err="1">
                <a:solidFill>
                  <a:schemeClr val="tx1"/>
                </a:solidFill>
                <a:latin typeface="+mn-lt"/>
                <a:ea typeface="+mn-ea"/>
                <a:cs typeface="+mn-cs"/>
              </a:rPr>
              <a:t>Garben</a:t>
            </a:r>
            <a:r>
              <a:rPr lang="en-US" sz="1200" b="0" i="0" u="none" strike="noStrike" kern="1200" baseline="0" dirty="0">
                <a:solidFill>
                  <a:schemeClr val="tx1"/>
                </a:solidFill>
                <a:latin typeface="+mn-lt"/>
                <a:ea typeface="+mn-ea"/>
                <a:cs typeface="+mn-cs"/>
              </a:rPr>
              <a:t>, 2017; ILO, 2018b).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it can also lead to a number of OSH challenges and suffer from a lack of safety and health protection. Platform workers may experience worse OSH management of the workplace, including poor risk assessment. Furthermore, workers often have little or no access to traditional contractual benefits (holiday and sick pay, OSH information, training, services and support) or to employer-provided workplaces, equipment and personal protective equipment (PPE) (with workers’ own homes and supplies unlikely to meet ergonomic, environmental and OSH standards). In fact, in many cases workers are responsible for their own OSH and for other factors such as insurance (</a:t>
            </a:r>
            <a:r>
              <a:rPr lang="en-US" sz="1200" b="0" i="0" u="none" strike="noStrike" kern="1200" baseline="0" dirty="0" err="1">
                <a:solidFill>
                  <a:schemeClr val="tx1"/>
                </a:solidFill>
                <a:latin typeface="+mn-lt"/>
                <a:ea typeface="+mn-ea"/>
                <a:cs typeface="+mn-cs"/>
              </a:rPr>
              <a:t>Garben</a:t>
            </a:r>
            <a:r>
              <a:rPr lang="en-US" sz="1200" b="0" i="0" u="none" strike="noStrike" kern="1200" baseline="0" dirty="0">
                <a:solidFill>
                  <a:schemeClr val="tx1"/>
                </a:solidFill>
                <a:latin typeface="+mn-lt"/>
                <a:ea typeface="+mn-ea"/>
                <a:cs typeface="+mn-cs"/>
              </a:rPr>
              <a:t>, 2017; EU-OSHA, 2015). It may be difficult to regulate OSH in platforms that are operating globally, highlighting the increased need for governance at the international level. </a:t>
            </a:r>
            <a:endParaRPr lang="en-GB" b="1" dirty="0"/>
          </a:p>
        </p:txBody>
      </p:sp>
      <p:sp>
        <p:nvSpPr>
          <p:cNvPr id="4" name="Slide Number Placeholder 3"/>
          <p:cNvSpPr>
            <a:spLocks noGrp="1"/>
          </p:cNvSpPr>
          <p:nvPr>
            <p:ph type="sldNum" sz="quarter" idx="10"/>
          </p:nvPr>
        </p:nvSpPr>
        <p:spPr/>
        <p:txBody>
          <a:bodyPr/>
          <a:lstStyle/>
          <a:p>
            <a:fld id="{C9C12316-7977-4A87-8496-D821DBABD588}" type="slidenum">
              <a:rPr lang="en-GB" smtClean="0"/>
              <a:t>37</a:t>
            </a:fld>
            <a:endParaRPr lang="en-GB"/>
          </a:p>
        </p:txBody>
      </p:sp>
    </p:spTree>
    <p:extLst>
      <p:ext uri="{BB962C8B-B14F-4D97-AF65-F5344CB8AC3E}">
        <p14:creationId xmlns:p14="http://schemas.microsoft.com/office/powerpoint/2010/main" val="1342302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 risk factors</a:t>
            </a:r>
            <a:r>
              <a:rPr lang="en-US" baseline="0" dirty="0"/>
              <a:t> in and its risks can be the OSH risk factors in non-standard employment arrangements. non-standard forms of employment.</a:t>
            </a:r>
          </a:p>
        </p:txBody>
      </p:sp>
      <p:sp>
        <p:nvSpPr>
          <p:cNvPr id="4" name="Slide Number Placeholder 3"/>
          <p:cNvSpPr>
            <a:spLocks noGrp="1"/>
          </p:cNvSpPr>
          <p:nvPr>
            <p:ph type="sldNum" sz="quarter" idx="10"/>
          </p:nvPr>
        </p:nvSpPr>
        <p:spPr/>
        <p:txBody>
          <a:bodyPr/>
          <a:lstStyle/>
          <a:p>
            <a:fld id="{F51F3FC9-3EF5-4191-962D-0EFAB9DC91A0}" type="slidenum">
              <a:rPr lang="en-GB" smtClean="0"/>
              <a:t>38</a:t>
            </a:fld>
            <a:endParaRPr lang="en-GB"/>
          </a:p>
        </p:txBody>
      </p:sp>
    </p:spTree>
    <p:extLst>
      <p:ext uri="{BB962C8B-B14F-4D97-AF65-F5344CB8AC3E}">
        <p14:creationId xmlns:p14="http://schemas.microsoft.com/office/powerpoint/2010/main" val="3383781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800"/>
            <a:r>
              <a:rPr lang="en-US" sz="1200" b="0" i="0" u="none" strike="noStrike" kern="1200" baseline="0" dirty="0">
                <a:solidFill>
                  <a:schemeClr val="tx1"/>
                </a:solidFill>
                <a:latin typeface="+mn-lt"/>
                <a:ea typeface="+mn-ea"/>
                <a:cs typeface="+mn-cs"/>
              </a:rPr>
              <a:t>Another example can be the OSH opportunities and challenges for the platform work employees. </a:t>
            </a:r>
          </a:p>
          <a:p>
            <a:pPr marR="2800"/>
            <a:endParaRPr lang="en-US" sz="1200" b="1" i="0" u="none" strike="noStrike" kern="1200" baseline="0" dirty="0">
              <a:solidFill>
                <a:schemeClr val="tx1"/>
              </a:solidFill>
              <a:latin typeface="+mn-lt"/>
              <a:ea typeface="+mn-ea"/>
              <a:cs typeface="+mn-cs"/>
            </a:endParaRPr>
          </a:p>
          <a:p>
            <a:pPr marR="2800"/>
            <a:r>
              <a:rPr lang="en-US" sz="1200" b="1" i="0" u="none" strike="noStrike" kern="1200" baseline="0" dirty="0">
                <a:solidFill>
                  <a:schemeClr val="tx1"/>
                </a:solidFill>
                <a:latin typeface="+mn-lt"/>
                <a:ea typeface="+mn-ea"/>
                <a:cs typeface="+mn-cs"/>
              </a:rPr>
              <a:t>PLATFORM WORK: OSH OPPORTUNITIES AND CHALLENGES31 </a:t>
            </a:r>
            <a:endParaRPr lang="en-GB" sz="1200" b="1" i="0" u="none" strike="noStrike" baseline="0" dirty="0">
              <a:solidFill>
                <a:srgbClr val="000000"/>
              </a:solidFill>
              <a:latin typeface="+mn-lt"/>
            </a:endParaRPr>
          </a:p>
          <a:p>
            <a:pPr marR="2800"/>
            <a:endParaRPr lang="en-GB" sz="1200" b="1" i="0" u="none" strike="noStrike" baseline="0" dirty="0">
              <a:solidFill>
                <a:srgbClr val="000000"/>
              </a:solidFill>
              <a:latin typeface="+mn-lt"/>
            </a:endParaRPr>
          </a:p>
          <a:p>
            <a:pPr marR="2800"/>
            <a:r>
              <a:rPr lang="en-GB" sz="1200" b="1" i="0" u="none" strike="noStrike" baseline="0" dirty="0">
                <a:solidFill>
                  <a:srgbClr val="000000"/>
                </a:solidFill>
                <a:latin typeface="+mn-lt"/>
              </a:rPr>
              <a:t>OPPORTUNITIES </a:t>
            </a:r>
            <a:endParaRPr lang="en-GB" sz="1200" b="0" i="0" u="none" strike="noStrike" baseline="0" dirty="0">
              <a:solidFill>
                <a:srgbClr val="000000"/>
              </a:solidFill>
              <a:latin typeface="+mn-lt"/>
            </a:endParaRPr>
          </a:p>
          <a:p>
            <a:pPr marR="2800"/>
            <a:r>
              <a:rPr lang="en-US" sz="1200" b="0" i="0" u="none" strike="noStrike" baseline="0" dirty="0">
                <a:solidFill>
                  <a:srgbClr val="000000"/>
                </a:solidFill>
                <a:latin typeface="+mn-lt"/>
              </a:rPr>
              <a:t>• Removing people from hazardous environments. </a:t>
            </a:r>
          </a:p>
          <a:p>
            <a:pPr marR="2800"/>
            <a:r>
              <a:rPr lang="en-US" sz="1200" b="0" i="0" u="none" strike="noStrike" baseline="0" dirty="0">
                <a:solidFill>
                  <a:srgbClr val="000000"/>
                </a:solidFill>
                <a:latin typeface="+mn-lt"/>
              </a:rPr>
              <a:t>• Greater control over work-life balance. </a:t>
            </a:r>
          </a:p>
          <a:p>
            <a:pPr marR="2800"/>
            <a:r>
              <a:rPr lang="en-US" sz="1200" b="0" i="0" u="none" strike="noStrike" baseline="0" dirty="0">
                <a:solidFill>
                  <a:srgbClr val="000000"/>
                </a:solidFill>
                <a:latin typeface="+mn-lt"/>
              </a:rPr>
              <a:t>• Shift of work previously carried out in the informal economy into the formal sector. </a:t>
            </a:r>
          </a:p>
          <a:p>
            <a:pPr marR="2800"/>
            <a:endParaRPr lang="en-US" sz="1200" b="0" i="0" u="none" strike="noStrike" baseline="0" dirty="0">
              <a:solidFill>
                <a:srgbClr val="000000"/>
              </a:solidFill>
              <a:latin typeface="+mn-lt"/>
            </a:endParaRPr>
          </a:p>
          <a:p>
            <a:pPr marR="2800"/>
            <a:r>
              <a:rPr lang="en-GB" sz="1200" b="1" i="0" u="none" strike="noStrike" baseline="0" dirty="0">
                <a:solidFill>
                  <a:srgbClr val="000000"/>
                </a:solidFill>
                <a:latin typeface="+mn-lt"/>
              </a:rPr>
              <a:t>CHALLENGES </a:t>
            </a:r>
            <a:endParaRPr lang="en-GB" sz="1200" b="0" i="0" u="none" strike="noStrike" baseline="0" dirty="0">
              <a:solidFill>
                <a:srgbClr val="000000"/>
              </a:solidFill>
              <a:latin typeface="+mn-lt"/>
            </a:endParaRPr>
          </a:p>
          <a:p>
            <a:pPr marR="2800"/>
            <a:r>
              <a:rPr lang="en-US" sz="1200" b="0" i="0" u="none" strike="noStrike" baseline="0" dirty="0">
                <a:solidFill>
                  <a:srgbClr val="000000"/>
                </a:solidFill>
                <a:latin typeface="+mn-lt"/>
              </a:rPr>
              <a:t>• Reduced security, decreased regulatory visibility and increased risks. </a:t>
            </a:r>
          </a:p>
          <a:p>
            <a:pPr marR="2800"/>
            <a:r>
              <a:rPr lang="en-US" sz="1200" b="0" i="0" u="none" strike="noStrike" baseline="0" dirty="0">
                <a:solidFill>
                  <a:srgbClr val="000000"/>
                </a:solidFill>
                <a:latin typeface="+mn-lt"/>
              </a:rPr>
              <a:t>• Atypical employment and working arrangements (which can include clauses stating that there is no employment relationship between the platform and the user, that workers are independent contractors, and that the platform is an intermediary and so not liable). </a:t>
            </a:r>
          </a:p>
          <a:p>
            <a:pPr marR="2800"/>
            <a:r>
              <a:rPr lang="en-US" sz="1200" b="0" i="0" u="none" strike="noStrike" baseline="0" dirty="0">
                <a:solidFill>
                  <a:srgbClr val="000000"/>
                </a:solidFill>
                <a:latin typeface="+mn-lt"/>
              </a:rPr>
              <a:t>• Platform operators may challenge the applicability of OSH and employment regulations. </a:t>
            </a:r>
          </a:p>
          <a:p>
            <a:pPr marR="2800"/>
            <a:r>
              <a:rPr lang="en-US" sz="1200" b="0" i="0" u="none" strike="noStrike" baseline="0" dirty="0">
                <a:solidFill>
                  <a:srgbClr val="000000"/>
                </a:solidFill>
                <a:latin typeface="+mn-lt"/>
              </a:rPr>
              <a:t>• Workers often have little or no access to traditional contractual benefits (holiday and sick pay, OSH information, training, services and support) or to employer-provided workplaces, equipment and PPE (with workers’ own homes and supplies unlikely to meet ergonomic, environmental and OSH standards). </a:t>
            </a:r>
          </a:p>
          <a:p>
            <a:pPr marR="2800"/>
            <a:r>
              <a:rPr lang="en-US" sz="1200" b="0" i="0" u="none" strike="noStrike" baseline="0" dirty="0">
                <a:solidFill>
                  <a:srgbClr val="000000"/>
                </a:solidFill>
                <a:latin typeface="+mn-lt"/>
              </a:rPr>
              <a:t>• Workplace OSH management may be poorer – for example, risk assessment is often infrequent or non-existent. </a:t>
            </a:r>
          </a:p>
          <a:p>
            <a:pPr marR="2800"/>
            <a:r>
              <a:rPr lang="en-US" sz="1200" b="0" i="0" u="none" strike="noStrike" baseline="0" dirty="0">
                <a:solidFill>
                  <a:srgbClr val="000000"/>
                </a:solidFill>
                <a:latin typeface="+mn-lt"/>
              </a:rPr>
              <a:t>• Lack of task clarity and specificity is common. </a:t>
            </a:r>
          </a:p>
          <a:p>
            <a:pPr marR="2800"/>
            <a:r>
              <a:rPr lang="en-US" sz="1200" b="0" i="0" u="none" strike="noStrike" baseline="0" dirty="0">
                <a:solidFill>
                  <a:srgbClr val="000000"/>
                </a:solidFill>
                <a:latin typeface="+mn-lt"/>
              </a:rPr>
              <a:t>• Appropriate certification, knowledge or understanding of the relevant regulations is less common. </a:t>
            </a:r>
          </a:p>
          <a:p>
            <a:pPr marR="2800"/>
            <a:r>
              <a:rPr lang="en-US" sz="1200" b="0" i="0" u="none" strike="noStrike" baseline="0" dirty="0">
                <a:solidFill>
                  <a:srgbClr val="000000"/>
                </a:solidFill>
                <a:latin typeface="+mn-lt"/>
              </a:rPr>
              <a:t>• Workers are in effect responsible for OSH and for other factors, like insurance.</a:t>
            </a:r>
            <a:endParaRPr lang="en-GB" sz="1200" b="0" dirty="0">
              <a:latin typeface="+mn-lt"/>
            </a:endParaRPr>
          </a:p>
        </p:txBody>
      </p:sp>
      <p:sp>
        <p:nvSpPr>
          <p:cNvPr id="4" name="Slide Number Placeholder 3"/>
          <p:cNvSpPr>
            <a:spLocks noGrp="1"/>
          </p:cNvSpPr>
          <p:nvPr>
            <p:ph type="sldNum" sz="quarter" idx="10"/>
          </p:nvPr>
        </p:nvSpPr>
        <p:spPr/>
        <p:txBody>
          <a:bodyPr/>
          <a:lstStyle/>
          <a:p>
            <a:fld id="{F51F3FC9-3EF5-4191-962D-0EFAB9DC91A0}" type="slidenum">
              <a:rPr lang="en-GB" smtClean="0"/>
              <a:t>39</a:t>
            </a:fld>
            <a:endParaRPr lang="en-GB"/>
          </a:p>
        </p:txBody>
      </p:sp>
    </p:spTree>
    <p:extLst>
      <p:ext uri="{BB962C8B-B14F-4D97-AF65-F5344CB8AC3E}">
        <p14:creationId xmlns:p14="http://schemas.microsoft.com/office/powerpoint/2010/main" val="3267243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40</a:t>
            </a:fld>
            <a:endParaRPr lang="en-GB"/>
          </a:p>
        </p:txBody>
      </p:sp>
    </p:spTree>
    <p:extLst>
      <p:ext uri="{BB962C8B-B14F-4D97-AF65-F5344CB8AC3E}">
        <p14:creationId xmlns:p14="http://schemas.microsoft.com/office/powerpoint/2010/main" val="282501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Global trends in safety and health:</a:t>
            </a:r>
            <a:r>
              <a:rPr lang="en-US" b="1" baseline="0" dirty="0"/>
              <a:t> The picture today</a:t>
            </a:r>
          </a:p>
          <a:p>
            <a:endParaRPr lang="en-US" baseline="0" dirty="0"/>
          </a:p>
          <a:p>
            <a:r>
              <a:rPr lang="en-US" sz="1200" b="0" i="0" u="none" strike="noStrike" kern="1200" baseline="0" dirty="0">
                <a:solidFill>
                  <a:schemeClr val="tx1"/>
                </a:solidFill>
                <a:latin typeface="+mn-lt"/>
                <a:ea typeface="+mn-ea"/>
                <a:cs typeface="+mn-cs"/>
              </a:rPr>
              <a:t>Occupational accidents and work-related diseases have a major impact on individuals and their families, not only in economic terms, but also in terms of their physical and emotional wellbeing in the short- and long-term. Furthermore, they can have major effects on enterprises, affecting productivity, leading to potential disruptions of production processes, hampering competitiveness and reputation of enterprises along supply chains, and impacting on the economy and society more widely. </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4</a:t>
            </a:fld>
            <a:endParaRPr lang="en-GB"/>
          </a:p>
        </p:txBody>
      </p:sp>
    </p:spTree>
    <p:extLst>
      <p:ext uri="{BB962C8B-B14F-4D97-AF65-F5344CB8AC3E}">
        <p14:creationId xmlns:p14="http://schemas.microsoft.com/office/powerpoint/2010/main" val="3872266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While the changes shaping the future of work are creating new challenges for prevention, it is worth noting that these changes also create new opportunities to improve prevention efforts. This Chapter aims to reflect on how the field of occupational safety and health is effectively rising to the challenge. This can only happen by bringing together all key stakeholders at global and national levels. Governments, employers and workers form the foundation for building a safe and healthy future of work. </a:t>
            </a:r>
          </a:p>
          <a:p>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41</a:t>
            </a:fld>
            <a:endParaRPr lang="en-GB"/>
          </a:p>
        </p:txBody>
      </p:sp>
    </p:spTree>
    <p:extLst>
      <p:ext uri="{BB962C8B-B14F-4D97-AF65-F5344CB8AC3E}">
        <p14:creationId xmlns:p14="http://schemas.microsoft.com/office/powerpoint/2010/main" val="98364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new technologies, shifting demographics, climate change and different patterns of employment and work organization shaping the world of work, it has and will become more important than ever to anticipate new and emerging work-related safety and health risks. Anticipating risks is a crucial first step to effectively managing them and to building a preventative OSH culture in an ever-changing world.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New trends in work organization, where workers increasingly work autonomously or away from their employer’s premises require a rethink of current OSH management, laws, policies and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In these cases, including the example of platform work, there may or may not be an established employment relationship or the worker may be self-employed.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Well-being is a further concept that relates to all aspects of working life. This includes the safety and health conditions of the working environment, but also how workers feel about their working environment, the climate of work and work organization. Worker wellbeing is an important determinant of the long-term effectiveness of an organization.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the anticipation of new and emerging risks is becoming increasingly important in a rapidly changing world of work, this should not draw focus away from the persistence of traditional risks across the world, which vary in terms of geography and economic sector.</a:t>
            </a:r>
          </a:p>
        </p:txBody>
      </p:sp>
      <p:sp>
        <p:nvSpPr>
          <p:cNvPr id="4" name="Slide Number Placeholder 3"/>
          <p:cNvSpPr>
            <a:spLocks noGrp="1"/>
          </p:cNvSpPr>
          <p:nvPr>
            <p:ph type="sldNum" sz="quarter" idx="10"/>
          </p:nvPr>
        </p:nvSpPr>
        <p:spPr/>
        <p:txBody>
          <a:bodyPr/>
          <a:lstStyle/>
          <a:p>
            <a:fld id="{C9C12316-7977-4A87-8496-D821DBABD588}" type="slidenum">
              <a:rPr lang="en-GB" smtClean="0"/>
              <a:t>42</a:t>
            </a:fld>
            <a:endParaRPr lang="en-GB"/>
          </a:p>
        </p:txBody>
      </p:sp>
    </p:spTree>
    <p:extLst>
      <p:ext uri="{BB962C8B-B14F-4D97-AF65-F5344CB8AC3E}">
        <p14:creationId xmlns:p14="http://schemas.microsoft.com/office/powerpoint/2010/main" val="61717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err="1">
                <a:solidFill>
                  <a:schemeClr val="tx1"/>
                </a:solidFill>
                <a:latin typeface="+mn-lt"/>
                <a:ea typeface="+mn-ea"/>
                <a:cs typeface="+mn-cs"/>
              </a:rPr>
              <a:t>Multidisiplinarity</a:t>
            </a:r>
            <a:r>
              <a:rPr lang="en-US" sz="1200" b="1" i="0" u="none" strike="noStrike" kern="1200" baseline="0" dirty="0">
                <a:solidFill>
                  <a:schemeClr val="tx1"/>
                </a:solidFill>
                <a:latin typeface="+mn-lt"/>
                <a:ea typeface="+mn-ea"/>
                <a:cs typeface="+mn-cs"/>
              </a:rPr>
              <a:t> in OSH </a:t>
            </a:r>
            <a:r>
              <a:rPr lang="en-US" sz="1200" b="0" i="0" u="none" strike="noStrike" kern="1200" baseline="0" dirty="0">
                <a:solidFill>
                  <a:schemeClr val="tx1"/>
                </a:solidFill>
                <a:latin typeface="+mn-lt"/>
                <a:ea typeface="+mn-ea"/>
                <a:cs typeface="+mn-cs"/>
              </a:rPr>
              <a:t>links to the future of OSH professionals and the question of what it will mean to be an OSH professional in the future. The nature and role of OSH professions has altered in many countries, in keeping with changes in the structure of the economy. For example, occupational hygienists have become less of a professional presence and less influential in those economies in which manufacturing, heavy industry and mining have declined, while more general OSH practitioners may have grown in numbers and influence. The position of OSH professionals is not static but rather is subject to change.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is a growing need to </a:t>
            </a:r>
            <a:r>
              <a:rPr lang="en-US" sz="1200" b="1" i="0" u="none" strike="noStrike" kern="1200" baseline="0" dirty="0">
                <a:solidFill>
                  <a:schemeClr val="tx1"/>
                </a:solidFill>
                <a:latin typeface="+mn-lt"/>
                <a:ea typeface="+mn-ea"/>
                <a:cs typeface="+mn-cs"/>
              </a:rPr>
              <a:t>mainstream OSH into the core of general education </a:t>
            </a:r>
            <a:r>
              <a:rPr lang="en-US" sz="1200" b="0" i="0" u="none" strike="noStrike" kern="1200" baseline="0" dirty="0">
                <a:solidFill>
                  <a:schemeClr val="tx1"/>
                </a:solidFill>
                <a:latin typeface="+mn-lt"/>
                <a:ea typeface="+mn-ea"/>
                <a:cs typeface="+mn-cs"/>
              </a:rPr>
              <a:t>for everyone before they enter the world of work and continuing throughout their working lives. There are some signs of the growing awareness of this need among OSH policy-makers but there is some way to go before it becomes a reality for society at large.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the 2019 report, </a:t>
            </a:r>
            <a:r>
              <a:rPr lang="en-US" sz="1200" b="0" i="1" u="none" strike="noStrike" kern="1200" baseline="0" dirty="0">
                <a:solidFill>
                  <a:schemeClr val="tx1"/>
                </a:solidFill>
                <a:latin typeface="+mn-lt"/>
                <a:ea typeface="+mn-ea"/>
                <a:cs typeface="+mn-cs"/>
              </a:rPr>
              <a:t>Work for a brighter future</a:t>
            </a:r>
            <a:r>
              <a:rPr lang="en-US" sz="1200" b="0" i="0" u="none" strike="noStrike" kern="1200" baseline="0" dirty="0">
                <a:solidFill>
                  <a:schemeClr val="tx1"/>
                </a:solidFill>
                <a:latin typeface="+mn-lt"/>
                <a:ea typeface="+mn-ea"/>
                <a:cs typeface="+mn-cs"/>
              </a:rPr>
              <a:t>, the ILO’s Global Commission on the Future of Work proposes “a universal entitlement to </a:t>
            </a:r>
            <a:r>
              <a:rPr lang="en-US" sz="1200" b="1" i="0" u="none" strike="noStrike" kern="1200" baseline="0" dirty="0">
                <a:solidFill>
                  <a:schemeClr val="tx1"/>
                </a:solidFill>
                <a:latin typeface="+mn-lt"/>
                <a:ea typeface="+mn-ea"/>
                <a:cs typeface="+mn-cs"/>
              </a:rPr>
              <a:t>lifelong learning </a:t>
            </a:r>
            <a:r>
              <a:rPr lang="en-US" sz="1200" b="0" i="0" u="none" strike="noStrike" kern="1200" baseline="0" dirty="0">
                <a:solidFill>
                  <a:schemeClr val="tx1"/>
                </a:solidFill>
                <a:latin typeface="+mn-lt"/>
                <a:ea typeface="+mn-ea"/>
                <a:cs typeface="+mn-cs"/>
              </a:rPr>
              <a:t>that enables people to acquire skills and to reskill and </a:t>
            </a:r>
            <a:r>
              <a:rPr lang="en-US" sz="1200" b="0" i="0" u="none" strike="noStrike" kern="1200" baseline="0" dirty="0" err="1">
                <a:solidFill>
                  <a:schemeClr val="tx1"/>
                </a:solidFill>
                <a:latin typeface="+mn-lt"/>
                <a:ea typeface="+mn-ea"/>
                <a:cs typeface="+mn-cs"/>
              </a:rPr>
              <a:t>upskill</a:t>
            </a:r>
            <a:r>
              <a:rPr lang="en-US" sz="1200" b="0" i="0" u="none" strike="noStrike" kern="1200" baseline="0" dirty="0">
                <a:solidFill>
                  <a:schemeClr val="tx1"/>
                </a:solidFill>
                <a:latin typeface="+mn-lt"/>
                <a:ea typeface="+mn-ea"/>
                <a:cs typeface="+mn-cs"/>
              </a:rPr>
              <a:t>” (ILO, 2019a). This forms part of a strategy to invest in people’s capabilities, alongside supporting people through transitions, a transformative agenda for gender equality and strengthening social protection. </a:t>
            </a:r>
            <a:r>
              <a:rPr lang="en-US" sz="1200" b="1" i="0" u="none" strike="noStrike" kern="1200" baseline="0" dirty="0">
                <a:solidFill>
                  <a:schemeClr val="tx1"/>
                </a:solidFill>
                <a:latin typeface="+mn-lt"/>
                <a:ea typeface="+mn-ea"/>
                <a:cs typeface="+mn-cs"/>
              </a:rPr>
              <a:t>Lifelong learning </a:t>
            </a:r>
            <a:r>
              <a:rPr lang="en-US" sz="1200" b="0" i="0" u="none" strike="noStrike" kern="1200" baseline="0" dirty="0">
                <a:solidFill>
                  <a:schemeClr val="tx1"/>
                </a:solidFill>
                <a:latin typeface="+mn-lt"/>
                <a:ea typeface="+mn-ea"/>
                <a:cs typeface="+mn-cs"/>
              </a:rPr>
              <a:t>spans formal and informal learning, through childhood and basic education to all adult learning. Including OSH education and training in </a:t>
            </a:r>
            <a:r>
              <a:rPr lang="en-US" sz="1200" b="1" i="0" u="none" strike="noStrike" kern="1200" baseline="0" dirty="0">
                <a:solidFill>
                  <a:schemeClr val="tx1"/>
                </a:solidFill>
                <a:latin typeface="+mn-lt"/>
                <a:ea typeface="+mn-ea"/>
                <a:cs typeface="+mn-cs"/>
              </a:rPr>
              <a:t>lifelong learning </a:t>
            </a:r>
            <a:r>
              <a:rPr lang="en-US" sz="1200" b="0" i="0" u="none" strike="noStrike" kern="1200" baseline="0" dirty="0">
                <a:solidFill>
                  <a:schemeClr val="tx1"/>
                </a:solidFill>
                <a:latin typeface="+mn-lt"/>
                <a:ea typeface="+mn-ea"/>
                <a:cs typeface="+mn-cs"/>
              </a:rPr>
              <a:t>can help workers and employers adapt to new, emerging, and persistent safety and health risks and improve OSH outcomes at work. </a:t>
            </a:r>
          </a:p>
        </p:txBody>
      </p:sp>
      <p:sp>
        <p:nvSpPr>
          <p:cNvPr id="4" name="Slide Number Placeholder 3"/>
          <p:cNvSpPr>
            <a:spLocks noGrp="1"/>
          </p:cNvSpPr>
          <p:nvPr>
            <p:ph type="sldNum" sz="quarter" idx="10"/>
          </p:nvPr>
        </p:nvSpPr>
        <p:spPr/>
        <p:txBody>
          <a:bodyPr/>
          <a:lstStyle/>
          <a:p>
            <a:fld id="{C9C12316-7977-4A87-8496-D821DBABD588}" type="slidenum">
              <a:rPr lang="en-GB" smtClean="0"/>
              <a:t>43</a:t>
            </a:fld>
            <a:endParaRPr lang="en-GB"/>
          </a:p>
        </p:txBody>
      </p:sp>
    </p:spTree>
    <p:extLst>
      <p:ext uri="{BB962C8B-B14F-4D97-AF65-F5344CB8AC3E}">
        <p14:creationId xmlns:p14="http://schemas.microsoft.com/office/powerpoint/2010/main" val="4237266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link between public health and OSH can be recognized in the need to promote healthy work environments (including work practices) that support health and prevent diseases through organizational improvements. Issues such as nutrition (access to affordable and healthy food during working hours), increased physical activity, good sleep, addressing psychosocial hazards, preventing substance abuse and other addictions can all be positively influenced by our working environment. There is therefore a strong bridge among various mechanisms (occupational health services and public/private health services) to support the health of workers.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most workers, the norm is no longer to work for a single employer. Instead, a worker’s lifecycle encompasses many employers and potentially several jobs and careers of various forms. The lifecycle of a worker also spans from education, to training, to work, to managing various responsibilities, to social protection and to retirement. </a:t>
            </a:r>
            <a:r>
              <a:rPr lang="en-US" sz="1200" b="1" i="0" u="none" strike="noStrike" kern="1200" baseline="0" dirty="0">
                <a:solidFill>
                  <a:schemeClr val="tx1"/>
                </a:solidFill>
                <a:latin typeface="+mn-lt"/>
                <a:ea typeface="+mn-ea"/>
                <a:cs typeface="+mn-cs"/>
              </a:rPr>
              <a:t>Lifelong learning </a:t>
            </a:r>
            <a:r>
              <a:rPr lang="en-US" sz="1200" b="0" i="0" u="none" strike="noStrike" kern="1200" baseline="0" dirty="0">
                <a:solidFill>
                  <a:schemeClr val="tx1"/>
                </a:solidFill>
                <a:latin typeface="+mn-lt"/>
                <a:ea typeface="+mn-ea"/>
                <a:cs typeface="+mn-cs"/>
              </a:rPr>
              <a:t>is increasingly part of the worker lifecycle. Therefore, the safety and health of an individual as a human being as well as a worker, is crucial to public health and OSH, as it is a constant factor in all forms of work. </a:t>
            </a:r>
          </a:p>
          <a:p>
            <a:r>
              <a:rPr lang="en-US" sz="1200" b="0" i="0" u="none" strike="noStrike" kern="1200" baseline="0" dirty="0">
                <a:solidFill>
                  <a:schemeClr val="tx1"/>
                </a:solidFill>
                <a:latin typeface="+mn-lt"/>
                <a:ea typeface="+mn-ea"/>
                <a:cs typeface="+mn-cs"/>
              </a:rPr>
              <a:t>a worker and the workforce is affected not only by occupational risk factors but also personal risk factors, social and economic risk factors. These factors can have an impact on health outcomes and potentially influence one another. This work life approach links to the </a:t>
            </a:r>
            <a:r>
              <a:rPr lang="en-US" sz="1200" b="1" i="0" u="none" strike="noStrike" kern="1200" baseline="0" dirty="0">
                <a:solidFill>
                  <a:schemeClr val="tx1"/>
                </a:solidFill>
                <a:latin typeface="+mn-lt"/>
                <a:ea typeface="+mn-ea"/>
                <a:cs typeface="+mn-cs"/>
              </a:rPr>
              <a:t>“human-</a:t>
            </a:r>
            <a:r>
              <a:rPr lang="en-US" sz="1200" b="1" i="0" u="none" strike="noStrike" kern="1200" baseline="0" dirty="0" err="1">
                <a:solidFill>
                  <a:schemeClr val="tx1"/>
                </a:solidFill>
                <a:latin typeface="+mn-lt"/>
                <a:ea typeface="+mn-ea"/>
                <a:cs typeface="+mn-cs"/>
              </a:rPr>
              <a:t>centred</a:t>
            </a:r>
            <a:r>
              <a:rPr lang="en-US" sz="1200" b="1" i="0" u="none" strike="noStrike" kern="1200" baseline="0" dirty="0">
                <a:solidFill>
                  <a:schemeClr val="tx1"/>
                </a:solidFill>
                <a:latin typeface="+mn-lt"/>
                <a:ea typeface="+mn-ea"/>
                <a:cs typeface="+mn-cs"/>
              </a:rPr>
              <a:t> agenda for the future of work”</a:t>
            </a:r>
            <a:r>
              <a:rPr lang="en-US" sz="1200" b="0" i="0" u="none" strike="noStrike" kern="1200" baseline="0" dirty="0">
                <a:solidFill>
                  <a:schemeClr val="tx1"/>
                </a:solidFill>
                <a:latin typeface="+mn-lt"/>
                <a:ea typeface="+mn-ea"/>
                <a:cs typeface="+mn-cs"/>
              </a:rPr>
              <a:t>, as called for by the ILO’s Global Commission on the Future of Work, which requires investment in people’s capabilities, enabling them to acquire and update skills and supporting them through the transformations they undergo in their life course (ILO, 2019a).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Aiming to strengthen global capacity for evidence synthesis and disease burden modelling in occupational health, the ILO and the WHO have joined efforts for estimating the global burden of work-related disease and injury. Building on existing robust methodologies to estimate the occupational burden of disease for 39 pairs of occupational risk factors and health outcomes, the new methodology will allow for estimating </a:t>
            </a:r>
          </a:p>
          <a:p>
            <a:r>
              <a:rPr lang="en-US" sz="1200" b="0" i="0" u="none" strike="noStrike" kern="1200" baseline="0" dirty="0">
                <a:solidFill>
                  <a:schemeClr val="tx1"/>
                </a:solidFill>
                <a:latin typeface="+mn-lt"/>
                <a:ea typeface="+mn-ea"/>
                <a:cs typeface="+mn-cs"/>
              </a:rPr>
              <a:t>The health of the burden of 13 additional occupational risk factor-outcome pairs including: </a:t>
            </a:r>
          </a:p>
          <a:p>
            <a:r>
              <a:rPr lang="en-US" sz="1200" b="0" i="0" u="none" strike="noStrike" kern="1200" baseline="0" dirty="0">
                <a:solidFill>
                  <a:schemeClr val="tx1"/>
                </a:solidFill>
                <a:latin typeface="+mn-lt"/>
                <a:ea typeface="+mn-ea"/>
                <a:cs typeface="+mn-cs"/>
              </a:rPr>
              <a:t>• occupational exposure to solar ultraviolet radiation and skin cancers and cataract; </a:t>
            </a:r>
          </a:p>
          <a:p>
            <a:r>
              <a:rPr lang="en-US" sz="1200" b="0" i="0" u="none" strike="noStrike" kern="1200" baseline="0" dirty="0">
                <a:solidFill>
                  <a:schemeClr val="tx1"/>
                </a:solidFill>
                <a:latin typeface="+mn-lt"/>
                <a:ea typeface="+mn-ea"/>
                <a:cs typeface="+mn-cs"/>
              </a:rPr>
              <a:t>• occupational noise and cardiovascular disease, and </a:t>
            </a:r>
          </a:p>
          <a:p>
            <a:r>
              <a:rPr lang="en-US" sz="1200" b="0" i="0" u="none" strike="noStrike" kern="1200" baseline="0" dirty="0">
                <a:solidFill>
                  <a:schemeClr val="tx1"/>
                </a:solidFill>
                <a:latin typeface="+mn-lt"/>
                <a:ea typeface="+mn-ea"/>
                <a:cs typeface="+mn-cs"/>
              </a:rPr>
              <a:t>• long working hours and </a:t>
            </a:r>
            <a:r>
              <a:rPr lang="en-US" sz="1200" b="0" i="0" u="none" strike="noStrike" kern="1200" baseline="0" dirty="0" err="1">
                <a:solidFill>
                  <a:schemeClr val="tx1"/>
                </a:solidFill>
                <a:latin typeface="+mn-lt"/>
                <a:ea typeface="+mn-ea"/>
                <a:cs typeface="+mn-cs"/>
              </a:rPr>
              <a:t>Ischaemic</a:t>
            </a:r>
            <a:r>
              <a:rPr lang="en-US" sz="1200" b="0" i="0" u="none" strike="noStrike" kern="1200" baseline="0" dirty="0">
                <a:solidFill>
                  <a:schemeClr val="tx1"/>
                </a:solidFill>
                <a:latin typeface="+mn-lt"/>
                <a:ea typeface="+mn-ea"/>
                <a:cs typeface="+mn-cs"/>
              </a:rPr>
              <a:t> heart disease, stroke, depression and alcohol use disorders. </a:t>
            </a:r>
          </a:p>
          <a:p>
            <a:r>
              <a:rPr lang="en-US" sz="1200" b="0" i="0" u="none" strike="noStrike" kern="1200" baseline="0" dirty="0">
                <a:solidFill>
                  <a:schemeClr val="tx1"/>
                </a:solidFill>
                <a:latin typeface="+mn-lt"/>
                <a:ea typeface="+mn-ea"/>
                <a:cs typeface="+mn-cs"/>
              </a:rPr>
              <a:t>These estimates will also serve as useful indicators across </a:t>
            </a:r>
            <a:r>
              <a:rPr lang="en-US" sz="1200" b="1" i="0" u="none" strike="noStrike" kern="1200" baseline="0" dirty="0">
                <a:solidFill>
                  <a:schemeClr val="tx1"/>
                </a:solidFill>
                <a:latin typeface="+mn-lt"/>
                <a:ea typeface="+mn-ea"/>
                <a:cs typeface="+mn-cs"/>
              </a:rPr>
              <a:t>SDGs 3 and 8</a:t>
            </a:r>
            <a:r>
              <a:rPr lang="en-US" sz="1200" b="0" i="0" u="none" strike="noStrike" kern="1200" baseline="0" dirty="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44</a:t>
            </a:fld>
            <a:endParaRPr lang="en-GB"/>
          </a:p>
        </p:txBody>
      </p:sp>
    </p:spTree>
    <p:extLst>
      <p:ext uri="{BB962C8B-B14F-4D97-AF65-F5344CB8AC3E}">
        <p14:creationId xmlns:p14="http://schemas.microsoft.com/office/powerpoint/2010/main" val="2703758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an ever-changing world of work, the ILO’s OSH instruments are still extremely valid and relevant. Not only are conventions and recommendations reviewed to ensure they are robust and responsive to changing demands, they are drafted in such a way as to be resilient to the changing OSH challenges. </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the </a:t>
            </a:r>
            <a:r>
              <a:rPr lang="en-US" sz="1200" b="1" i="0" u="none" strike="noStrike" kern="1200" baseline="0" dirty="0">
                <a:solidFill>
                  <a:schemeClr val="tx1"/>
                </a:solidFill>
                <a:latin typeface="+mn-lt"/>
                <a:ea typeface="+mn-ea"/>
                <a:cs typeface="+mn-cs"/>
              </a:rPr>
              <a:t>Occupational Safety and Health Convention, 1981 (No. 155)</a:t>
            </a:r>
            <a:r>
              <a:rPr lang="en-US" sz="1200" b="0" i="0" u="none" strike="noStrike" kern="1200" baseline="0" dirty="0">
                <a:solidFill>
                  <a:schemeClr val="tx1"/>
                </a:solidFill>
                <a:latin typeface="+mn-lt"/>
                <a:ea typeface="+mn-ea"/>
                <a:cs typeface="+mn-cs"/>
              </a:rPr>
              <a:t>, was adopted almost 40 years ago, it contains a number of provisions that make it ever-relevant. </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role of international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standards was emphasized in the </a:t>
            </a:r>
            <a:r>
              <a:rPr lang="en-US" sz="1200" b="1" i="0" u="none" strike="noStrike" kern="1200" baseline="0" dirty="0">
                <a:solidFill>
                  <a:schemeClr val="tx1"/>
                </a:solidFill>
                <a:latin typeface="+mn-lt"/>
                <a:ea typeface="+mn-ea"/>
                <a:cs typeface="+mn-cs"/>
              </a:rPr>
              <a:t>ILO’s 2003 Global strategy on occupational safety and health</a:t>
            </a:r>
            <a:r>
              <a:rPr lang="en-US" sz="1200" b="0" i="0" u="none" strike="noStrike" kern="1200" baseline="0" dirty="0">
                <a:solidFill>
                  <a:schemeClr val="tx1"/>
                </a:solidFill>
                <a:latin typeface="+mn-lt"/>
                <a:ea typeface="+mn-ea"/>
                <a:cs typeface="+mn-cs"/>
              </a:rPr>
              <a:t>, which reaffirmed international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standards as a central pillar for the promotion of OSH and called for integrated action to better link standards and other means of OSH action to increase their impact. This approach remains relevant and applicable in the changing world of work today. </a:t>
            </a:r>
          </a:p>
          <a:p>
            <a:endParaRPr lang="en-US"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45</a:t>
            </a:fld>
            <a:endParaRPr lang="en-GB"/>
          </a:p>
        </p:txBody>
      </p:sp>
    </p:spTree>
    <p:extLst>
      <p:ext uri="{BB962C8B-B14F-4D97-AF65-F5344CB8AC3E}">
        <p14:creationId xmlns:p14="http://schemas.microsoft.com/office/powerpoint/2010/main" val="2117624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Governments, workers’ and employers’ organizations are still the leading partners to implement the objective of safe and healthy working environments. Nevertheless, the ILO tripartite constituents have been increasingly collaborating with civil society institutions, OSH institutes, and active non-governmental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on OSH, public and private institutes and universities in the area of OSH. The link between OSH and public health has further implications on expanding partnerships to achieve the </a:t>
            </a:r>
            <a:r>
              <a:rPr lang="en-US" sz="1200" b="1" i="0" u="none" strike="noStrike" kern="1200" baseline="0" dirty="0">
                <a:solidFill>
                  <a:schemeClr val="tx1"/>
                </a:solidFill>
                <a:latin typeface="+mn-lt"/>
                <a:ea typeface="+mn-ea"/>
                <a:cs typeface="+mn-cs"/>
              </a:rPr>
              <a:t>2030 Agenda for Sustainable Development</a:t>
            </a:r>
            <a:r>
              <a:rPr lang="en-US" sz="1200" b="0" i="0" u="none" strike="noStrike" kern="1200" baseline="0" dirty="0">
                <a:solidFill>
                  <a:schemeClr val="tx1"/>
                </a:solidFill>
                <a:latin typeface="+mn-lt"/>
                <a:ea typeface="+mn-ea"/>
                <a:cs typeface="+mn-cs"/>
              </a:rPr>
              <a:t>. For example, INTEROSH34 is a global database on agencies, institutions and organizations engaged in knowledge development, capacity enhancement and dissemination of information in the technical domain of OSH. INTEROSH aims to improve knowledge and information sharing around the world and support the development of new collaboration between stakeholders on priority topics of interest, including those relevant to the future of work and the topics discussed in this report.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46</a:t>
            </a:fld>
            <a:endParaRPr lang="en-GB"/>
          </a:p>
        </p:txBody>
      </p:sp>
    </p:spTree>
    <p:extLst>
      <p:ext uri="{BB962C8B-B14F-4D97-AF65-F5344CB8AC3E}">
        <p14:creationId xmlns:p14="http://schemas.microsoft.com/office/powerpoint/2010/main" val="8853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world of work is undergoing profound changes, not least the transformative effect of new technology, changing demographics and climate change and the shift towards the green economy. These changes will bring about new challenges and opportunities for the safety and health of the world’s workers. </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January 2019, at the beginning of the ILO’s centenary celebrations, the ILO Global Commission on the Future of Work called for a </a:t>
            </a:r>
            <a:r>
              <a:rPr lang="en-US" sz="1200" b="1" i="0" u="none" strike="noStrike" kern="1200" baseline="0" dirty="0">
                <a:solidFill>
                  <a:schemeClr val="tx1"/>
                </a:solidFill>
                <a:latin typeface="+mn-lt"/>
                <a:ea typeface="+mn-ea"/>
                <a:cs typeface="+mn-cs"/>
              </a:rPr>
              <a:t>Universal </a:t>
            </a:r>
            <a:r>
              <a:rPr lang="en-US" sz="1200" b="1" i="0" u="none" strike="noStrike" kern="1200" baseline="0" dirty="0" err="1">
                <a:solidFill>
                  <a:schemeClr val="tx1"/>
                </a:solidFill>
                <a:latin typeface="+mn-lt"/>
                <a:ea typeface="+mn-ea"/>
                <a:cs typeface="+mn-cs"/>
              </a:rPr>
              <a:t>Labour</a:t>
            </a:r>
            <a:r>
              <a:rPr lang="en-US" sz="1200" b="1" i="0" u="none" strike="noStrike" kern="1200" baseline="0" dirty="0">
                <a:solidFill>
                  <a:schemeClr val="tx1"/>
                </a:solidFill>
                <a:latin typeface="+mn-lt"/>
                <a:ea typeface="+mn-ea"/>
                <a:cs typeface="+mn-cs"/>
              </a:rPr>
              <a:t> Guarantee</a:t>
            </a:r>
            <a:r>
              <a:rPr lang="en-US" sz="1200" b="0" i="0" u="none" strike="noStrike" kern="1200" baseline="0" dirty="0">
                <a:solidFill>
                  <a:schemeClr val="tx1"/>
                </a:solidFill>
                <a:latin typeface="+mn-lt"/>
                <a:ea typeface="+mn-ea"/>
                <a:cs typeface="+mn-cs"/>
              </a:rPr>
              <a:t>, including fundamental workers’ rights, an “adequate living wage”, limits on hours of work and </a:t>
            </a:r>
            <a:r>
              <a:rPr lang="en-US" sz="1200" b="1" i="0" u="none" strike="noStrike" kern="1200" baseline="0" dirty="0">
                <a:solidFill>
                  <a:schemeClr val="tx1"/>
                </a:solidFill>
                <a:latin typeface="+mn-lt"/>
                <a:ea typeface="+mn-ea"/>
                <a:cs typeface="+mn-cs"/>
              </a:rPr>
              <a:t>ensuring safe and healthy workplaces</a:t>
            </a:r>
            <a:r>
              <a:rPr lang="en-US" sz="1200" b="0" i="0" u="none" strike="noStrike" kern="1200" baseline="0" dirty="0">
                <a:solidFill>
                  <a:schemeClr val="tx1"/>
                </a:solidFill>
                <a:latin typeface="+mn-lt"/>
                <a:ea typeface="+mn-ea"/>
                <a:cs typeface="+mn-cs"/>
              </a:rPr>
              <a:t>. The Commission also called for the </a:t>
            </a:r>
            <a:r>
              <a:rPr lang="en-US" sz="1200" b="1" i="0" u="none" strike="noStrike" kern="1200" baseline="0" dirty="0">
                <a:solidFill>
                  <a:schemeClr val="tx1"/>
                </a:solidFill>
                <a:latin typeface="+mn-lt"/>
                <a:ea typeface="+mn-ea"/>
                <a:cs typeface="+mn-cs"/>
              </a:rPr>
              <a:t>recognition of safety and health at work as a fundamental principle and right at work.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the road ahead presents many new challenges to safety and health at work, it is important for governments, employers and workers, and other stakeholders to seize the opportunities to create a safe and healthy future of work for all.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47</a:t>
            </a:fld>
            <a:endParaRPr lang="en-GB"/>
          </a:p>
        </p:txBody>
      </p:sp>
    </p:spTree>
    <p:extLst>
      <p:ext uri="{BB962C8B-B14F-4D97-AF65-F5344CB8AC3E}">
        <p14:creationId xmlns:p14="http://schemas.microsoft.com/office/powerpoint/2010/main" val="1528000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1F3FC9-3EF5-4191-962D-0EFAB9DC91A0}" type="slidenum">
              <a:rPr lang="en-GB" smtClean="0"/>
              <a:t>48</a:t>
            </a:fld>
            <a:endParaRPr lang="en-GB"/>
          </a:p>
        </p:txBody>
      </p:sp>
    </p:spTree>
    <p:extLst>
      <p:ext uri="{BB962C8B-B14F-4D97-AF65-F5344CB8AC3E}">
        <p14:creationId xmlns:p14="http://schemas.microsoft.com/office/powerpoint/2010/main" val="349645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Regional differences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According to estimates, the burden of occupational mortality and morbidity is not equally distributed across the world. About two-thirds (65 per cent) of global work-related mortality is estimated to occur in Asia, followed by Africa (11.8 per cent), Europe (11.7 per cent), America (10.9 per cent) and Oceania (0.6 per cent). This reflects the distribution of both the world’s working population and hazardous work, as well as differing levels of national economic development. The rates of fatal occupational accidents per 100,000 workers also show stark regional differences </a:t>
            </a:r>
            <a:r>
              <a:rPr lang="en-US" sz="1200" b="0" i="1" u="none" strike="noStrike" kern="1200" baseline="0" dirty="0">
                <a:solidFill>
                  <a:schemeClr val="tx1"/>
                </a:solidFill>
                <a:latin typeface="+mn-lt"/>
                <a:ea typeface="+mn-ea"/>
                <a:cs typeface="+mn-cs"/>
              </a:rPr>
              <a:t>(Figure 1)</a:t>
            </a:r>
            <a:r>
              <a:rPr lang="en-US" sz="1200" b="0" i="0" u="none" strike="noStrike" kern="1200" baseline="0" dirty="0">
                <a:solidFill>
                  <a:schemeClr val="tx1"/>
                </a:solidFill>
                <a:latin typeface="+mn-lt"/>
                <a:ea typeface="+mn-ea"/>
                <a:cs typeface="+mn-cs"/>
              </a:rPr>
              <a:t>, with those in Africa and Asia between 4 and 5 times higher than those in Europe (</a:t>
            </a:r>
            <a:r>
              <a:rPr lang="en-US" sz="1200" b="0" i="0" u="none" strike="noStrike" kern="1200" baseline="0" dirty="0" err="1">
                <a:solidFill>
                  <a:schemeClr val="tx1"/>
                </a:solidFill>
                <a:latin typeface="+mn-lt"/>
                <a:ea typeface="+mn-ea"/>
                <a:cs typeface="+mn-cs"/>
              </a:rPr>
              <a:t>Hämäläinen</a:t>
            </a:r>
            <a:r>
              <a:rPr lang="en-US" sz="1200" b="0" i="0" u="none" strike="noStrike" kern="1200" baseline="0" dirty="0">
                <a:solidFill>
                  <a:schemeClr val="tx1"/>
                </a:solidFill>
                <a:latin typeface="+mn-lt"/>
                <a:ea typeface="+mn-ea"/>
                <a:cs typeface="+mn-cs"/>
              </a:rPr>
              <a:t> et al, 2017). </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5</a:t>
            </a:fld>
            <a:endParaRPr lang="en-GB"/>
          </a:p>
        </p:txBody>
      </p:sp>
    </p:spTree>
    <p:extLst>
      <p:ext uri="{BB962C8B-B14F-4D97-AF65-F5344CB8AC3E}">
        <p14:creationId xmlns:p14="http://schemas.microsoft.com/office/powerpoint/2010/main" val="291467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also differences in relative contributions of various causes of </a:t>
            </a:r>
            <a:r>
              <a:rPr lang="en-US" sz="1200" b="1" i="0" u="none" strike="noStrike" kern="1200" baseline="0" dirty="0">
                <a:solidFill>
                  <a:schemeClr val="tx1"/>
                </a:solidFill>
                <a:latin typeface="+mn-lt"/>
                <a:ea typeface="+mn-ea"/>
                <a:cs typeface="+mn-cs"/>
              </a:rPr>
              <a:t>work-related mortality by region </a:t>
            </a:r>
            <a:r>
              <a:rPr lang="en-US" sz="1200" b="0" i="1" u="none" strike="noStrike" kern="1200" baseline="0" dirty="0">
                <a:solidFill>
                  <a:schemeClr val="tx1"/>
                </a:solidFill>
                <a:latin typeface="+mn-lt"/>
                <a:ea typeface="+mn-ea"/>
                <a:cs typeface="+mn-cs"/>
              </a:rPr>
              <a:t>(Figure 2)</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regional differences in work-related deaths and diseases reflect the multiple and multi-faceted national, social, political, demographic and occupational differences between countries and regions globally. They also reflect different capacities to manage health and safety issues in workplaces and different capacities of national governments to effectively put in place and enforce health and safety rules. While there has been a long-term fall in occupational accidents, in global terms this has been offset by the increase in occupational injury fatalities as a result of the growing share of production to rapidly industrially progressing countries, particularly in Asia (</a:t>
            </a:r>
            <a:r>
              <a:rPr lang="en-US" sz="1200" b="0" i="0" u="none" strike="noStrike" kern="1200" baseline="0" dirty="0" err="1">
                <a:solidFill>
                  <a:schemeClr val="tx1"/>
                </a:solidFill>
                <a:latin typeface="+mn-lt"/>
                <a:ea typeface="+mn-ea"/>
                <a:cs typeface="+mn-cs"/>
              </a:rPr>
              <a:t>Takala</a:t>
            </a:r>
            <a:r>
              <a:rPr lang="en-US" sz="1200" b="0" i="0" u="none" strike="noStrike" kern="1200" baseline="0" dirty="0">
                <a:solidFill>
                  <a:schemeClr val="tx1"/>
                </a:solidFill>
                <a:latin typeface="+mn-lt"/>
                <a:ea typeface="+mn-ea"/>
                <a:cs typeface="+mn-cs"/>
              </a:rPr>
              <a:t> et al, 2014).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Occupational accidents and work-related diseases have a substantial global impact. While underreporting of OSH data often undermines its reliability, the data here suggests that this impact varies according to where workers live and work, reflecting inequalities in their exposure to risks. </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6</a:t>
            </a:fld>
            <a:endParaRPr lang="en-GB"/>
          </a:p>
        </p:txBody>
      </p:sp>
    </p:spTree>
    <p:extLst>
      <p:ext uri="{BB962C8B-B14F-4D97-AF65-F5344CB8AC3E}">
        <p14:creationId xmlns:p14="http://schemas.microsoft.com/office/powerpoint/2010/main" val="346353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chapter of the report presents an outline of the developments concerning safety and health at work and the role played by the ILO and its constituents in relation to these over the last 100 years. It provides a chronological overview of the expansion of the field of safety and health and the improvement in the understanding of causes of work-related death, injury and disease and their prevention since the establishment of the ILO in 1919. </a:t>
            </a:r>
          </a:p>
        </p:txBody>
      </p:sp>
      <p:sp>
        <p:nvSpPr>
          <p:cNvPr id="4" name="Slide Number Placeholder 3"/>
          <p:cNvSpPr>
            <a:spLocks noGrp="1"/>
          </p:cNvSpPr>
          <p:nvPr>
            <p:ph type="sldNum" sz="quarter" idx="10"/>
          </p:nvPr>
        </p:nvSpPr>
        <p:spPr/>
        <p:txBody>
          <a:bodyPr/>
          <a:lstStyle/>
          <a:p>
            <a:fld id="{C9C12316-7977-4A87-8496-D821DBABD588}" type="slidenum">
              <a:rPr lang="en-GB" smtClean="0"/>
              <a:t>7</a:t>
            </a:fld>
            <a:endParaRPr lang="en-GB"/>
          </a:p>
        </p:txBody>
      </p:sp>
    </p:spTree>
    <p:extLst>
      <p:ext uri="{BB962C8B-B14F-4D97-AF65-F5344CB8AC3E}">
        <p14:creationId xmlns:p14="http://schemas.microsoft.com/office/powerpoint/2010/main" val="370533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challenge of OSH has existed for as long as people have worked or been employed in workplaces. However, growing awareness of the widespread occurrence of injuries, diseases and deaths at work dates from the industrial revolution that took place in Europe, the United States and some European colonies in the eighteenth and nineteenth century.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League of Nations and International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Organization were created in 1919</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By the early twentieth century, prominent social reformers, lawyers, representatives of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and enlightened industrialists, along with the networks they created, such as the International Association for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Legislation, had already achieved some success with international efforts to address </a:t>
            </a:r>
            <a:r>
              <a:rPr lang="en-US" sz="1200" b="0" i="0" u="none" strike="noStrike" kern="1200" baseline="0" dirty="0" err="1">
                <a:solidFill>
                  <a:schemeClr val="tx1"/>
                </a:solidFill>
                <a:latin typeface="+mn-lt"/>
                <a:ea typeface="+mn-ea"/>
                <a:cs typeface="+mn-cs"/>
              </a:rPr>
              <a:t>labour</a:t>
            </a:r>
            <a:r>
              <a:rPr lang="en-US" sz="1200" b="0" i="0" u="none" strike="noStrike" kern="1200" baseline="0" dirty="0">
                <a:solidFill>
                  <a:schemeClr val="tx1"/>
                </a:solidFill>
                <a:latin typeface="+mn-lt"/>
                <a:ea typeface="+mn-ea"/>
                <a:cs typeface="+mn-cs"/>
              </a:rPr>
              <a:t> issues in which safety and health were prominent — including the 1906 Berne Conventions preventing the use of White Phosphorous and night work for women (Moses, 2018).</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the First World War disrupted these early efforts to achieve international OSH standards, at the same time it drew attention to OSH issues. Industrial support for the war efforts of different countries led to a common increase in production of war related materials and their associated hazards. Increased exposures to toxic and explosive materials led to better understandings of the health effects and the need for improved safety measures. Finally, the end of the War provided stimulus to further international efforts to secure lasting arrangements for world peace, social justice and prosperity, through the </a:t>
            </a:r>
            <a:r>
              <a:rPr lang="en-US" sz="1200" b="1" i="0" u="none" strike="noStrike" kern="1200" baseline="0" dirty="0">
                <a:solidFill>
                  <a:schemeClr val="tx1"/>
                </a:solidFill>
                <a:latin typeface="+mn-lt"/>
                <a:ea typeface="+mn-ea"/>
                <a:cs typeface="+mn-cs"/>
              </a:rPr>
              <a:t>creation of the League of Nations and the International </a:t>
            </a:r>
            <a:r>
              <a:rPr lang="en-US" sz="1200" b="1" i="0" u="none" strike="noStrike" kern="1200" baseline="0" dirty="0" err="1">
                <a:solidFill>
                  <a:schemeClr val="tx1"/>
                </a:solidFill>
                <a:latin typeface="+mn-lt"/>
                <a:ea typeface="+mn-ea"/>
                <a:cs typeface="+mn-cs"/>
              </a:rPr>
              <a:t>Labour</a:t>
            </a:r>
            <a:r>
              <a:rPr lang="en-US" sz="1200" b="1" i="0" u="none" strike="noStrike" kern="1200" baseline="0" dirty="0">
                <a:solidFill>
                  <a:schemeClr val="tx1"/>
                </a:solidFill>
                <a:latin typeface="+mn-lt"/>
                <a:ea typeface="+mn-ea"/>
                <a:cs typeface="+mn-cs"/>
              </a:rPr>
              <a:t> Organization as part of the Treaty of Versailles</a:t>
            </a:r>
            <a:r>
              <a:rPr lang="en-US" sz="1200" b="0" i="0" u="none" strike="noStrike" kern="1200" baseline="0" dirty="0">
                <a:solidFill>
                  <a:schemeClr val="tx1"/>
                </a:solidFill>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C9C12316-7977-4A87-8496-D821DBABD588}" type="slidenum">
              <a:rPr lang="en-GB" smtClean="0"/>
              <a:t>8</a:t>
            </a:fld>
            <a:endParaRPr lang="en-GB"/>
          </a:p>
        </p:txBody>
      </p:sp>
    </p:spTree>
    <p:extLst>
      <p:ext uri="{BB962C8B-B14F-4D97-AF65-F5344CB8AC3E}">
        <p14:creationId xmlns:p14="http://schemas.microsoft.com/office/powerpoint/2010/main" val="93048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table gives examples of the Major Disasters Before the establishment of ILO in 3 different sectors: Factories, Mining and Shipping.</a:t>
            </a:r>
            <a:endParaRPr lang="en-GB" dirty="0"/>
          </a:p>
        </p:txBody>
      </p:sp>
      <p:sp>
        <p:nvSpPr>
          <p:cNvPr id="4" name="Slide Number Placeholder 3"/>
          <p:cNvSpPr>
            <a:spLocks noGrp="1"/>
          </p:cNvSpPr>
          <p:nvPr>
            <p:ph type="sldNum" sz="quarter" idx="10"/>
          </p:nvPr>
        </p:nvSpPr>
        <p:spPr/>
        <p:txBody>
          <a:bodyPr/>
          <a:lstStyle/>
          <a:p>
            <a:fld id="{F51F3FC9-3EF5-4191-962D-0EFAB9DC91A0}" type="slidenum">
              <a:rPr lang="en-GB" smtClean="0"/>
              <a:t>9</a:t>
            </a:fld>
            <a:endParaRPr lang="en-GB"/>
          </a:p>
        </p:txBody>
      </p:sp>
    </p:spTree>
    <p:extLst>
      <p:ext uri="{BB962C8B-B14F-4D97-AF65-F5344CB8AC3E}">
        <p14:creationId xmlns:p14="http://schemas.microsoft.com/office/powerpoint/2010/main" val="25688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H"/>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Cliquez pour modifier le style des sous-titres du masque</a:t>
            </a:r>
            <a:endParaRPr lang="fr-FR"/>
          </a:p>
        </p:txBody>
      </p:sp>
      <p:sp>
        <p:nvSpPr>
          <p:cNvPr id="4" name="Espace réservé de la date 3"/>
          <p:cNvSpPr>
            <a:spLocks noGrp="1"/>
          </p:cNvSpPr>
          <p:nvPr>
            <p:ph type="dt" sz="half" idx="10"/>
          </p:nvPr>
        </p:nvSpPr>
        <p:spPr/>
        <p:txBody>
          <a:bodyPr/>
          <a:lstStyle/>
          <a:p>
            <a:fld id="{E87D09BD-F67B-734B-8D14-A2D0A7F6EB19}" type="datetimeFigureOut">
              <a:rPr lang="fr-FR" smtClean="0"/>
              <a:t>01/05/2019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0800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p:txBody>
          <a:bodyPr/>
          <a:lstStyle/>
          <a:p>
            <a:fld id="{E87D09BD-F67B-734B-8D14-A2D0A7F6EB19}" type="datetimeFigureOut">
              <a:rPr lang="fr-FR" smtClean="0"/>
              <a:t>01/05/2019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88941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p:txBody>
          <a:bodyPr/>
          <a:lstStyle/>
          <a:p>
            <a:fld id="{E87D09BD-F67B-734B-8D14-A2D0A7F6EB19}" type="datetimeFigureOut">
              <a:rPr lang="fr-FR" smtClean="0"/>
              <a:t>01/05/2019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58971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idx="1"/>
          </p:nvPr>
        </p:nvSpPr>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p:txBody>
          <a:bodyPr/>
          <a:lstStyle/>
          <a:p>
            <a:fld id="{E87D09BD-F67B-734B-8D14-A2D0A7F6EB19}" type="datetimeFigureOut">
              <a:rPr lang="fr-FR" smtClean="0"/>
              <a:t>01/05/2019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94830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H"/>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Cliquez pour modifier les styles du texte du masque</a:t>
            </a:r>
          </a:p>
        </p:txBody>
      </p:sp>
      <p:sp>
        <p:nvSpPr>
          <p:cNvPr id="4" name="Espace réservé de la date 3"/>
          <p:cNvSpPr>
            <a:spLocks noGrp="1"/>
          </p:cNvSpPr>
          <p:nvPr>
            <p:ph type="dt" sz="half" idx="10"/>
          </p:nvPr>
        </p:nvSpPr>
        <p:spPr/>
        <p:txBody>
          <a:bodyPr/>
          <a:lstStyle/>
          <a:p>
            <a:fld id="{E87D09BD-F67B-734B-8D14-A2D0A7F6EB19}" type="datetimeFigureOut">
              <a:rPr lang="fr-FR" smtClean="0"/>
              <a:t>01/05/2019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5672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e la date 4"/>
          <p:cNvSpPr>
            <a:spLocks noGrp="1"/>
          </p:cNvSpPr>
          <p:nvPr>
            <p:ph type="dt" sz="half" idx="10"/>
          </p:nvPr>
        </p:nvSpPr>
        <p:spPr/>
        <p:txBody>
          <a:bodyPr/>
          <a:lstStyle/>
          <a:p>
            <a:fld id="{E87D09BD-F67B-734B-8D14-A2D0A7F6EB19}" type="datetimeFigureOut">
              <a:rPr lang="fr-FR" smtClean="0"/>
              <a:t>01/05/2019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11956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H"/>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7" name="Espace réservé de la date 6"/>
          <p:cNvSpPr>
            <a:spLocks noGrp="1"/>
          </p:cNvSpPr>
          <p:nvPr>
            <p:ph type="dt" sz="half" idx="10"/>
          </p:nvPr>
        </p:nvSpPr>
        <p:spPr/>
        <p:txBody>
          <a:bodyPr/>
          <a:lstStyle/>
          <a:p>
            <a:fld id="{E87D09BD-F67B-734B-8D14-A2D0A7F6EB19}" type="datetimeFigureOut">
              <a:rPr lang="fr-FR" smtClean="0"/>
              <a:t>01/05/2019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06136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e la date 2"/>
          <p:cNvSpPr>
            <a:spLocks noGrp="1"/>
          </p:cNvSpPr>
          <p:nvPr>
            <p:ph type="dt" sz="half" idx="10"/>
          </p:nvPr>
        </p:nvSpPr>
        <p:spPr/>
        <p:txBody>
          <a:bodyPr/>
          <a:lstStyle/>
          <a:p>
            <a:fld id="{E87D09BD-F67B-734B-8D14-A2D0A7F6EB19}" type="datetimeFigureOut">
              <a:rPr lang="fr-FR" smtClean="0"/>
              <a:t>01/05/2019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106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7D09BD-F67B-734B-8D14-A2D0A7F6EB19}" type="datetimeFigureOut">
              <a:rPr lang="fr-FR" smtClean="0"/>
              <a:t>01/05/2019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4611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H"/>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Espace réservé de la date 4"/>
          <p:cNvSpPr>
            <a:spLocks noGrp="1"/>
          </p:cNvSpPr>
          <p:nvPr>
            <p:ph type="dt" sz="half" idx="10"/>
          </p:nvPr>
        </p:nvSpPr>
        <p:spPr/>
        <p:txBody>
          <a:bodyPr/>
          <a:lstStyle/>
          <a:p>
            <a:fld id="{E87D09BD-F67B-734B-8D14-A2D0A7F6EB19}" type="datetimeFigureOut">
              <a:rPr lang="fr-FR" smtClean="0"/>
              <a:t>01/05/2019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00985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H"/>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Espace réservé de la date 4"/>
          <p:cNvSpPr>
            <a:spLocks noGrp="1"/>
          </p:cNvSpPr>
          <p:nvPr>
            <p:ph type="dt" sz="half" idx="10"/>
          </p:nvPr>
        </p:nvSpPr>
        <p:spPr/>
        <p:txBody>
          <a:bodyPr/>
          <a:lstStyle/>
          <a:p>
            <a:fld id="{E87D09BD-F67B-734B-8D14-A2D0A7F6EB19}" type="datetimeFigureOut">
              <a:rPr lang="fr-FR" smtClean="0"/>
              <a:t>01/05/2019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4975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D09BD-F67B-734B-8D14-A2D0A7F6EB19}" type="datetimeFigureOut">
              <a:rPr lang="fr-FR" smtClean="0"/>
              <a:t>01/05/2019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9144000" cy="199785"/>
          </a:xfrm>
          <a:prstGeom prst="rect">
            <a:avLst/>
          </a:prstGeom>
        </p:spPr>
      </p:pic>
    </p:spTree>
    <p:extLst>
      <p:ext uri="{BB962C8B-B14F-4D97-AF65-F5344CB8AC3E}">
        <p14:creationId xmlns:p14="http://schemas.microsoft.com/office/powerpoint/2010/main" val="3185506468"/>
      </p:ext>
    </p:extLst>
  </p:cSld>
  <p:clrMap bg1="lt1" tx1="dk1" bg2="lt2" tx2="dk2" accent1="accent1" accent2="accent2" accent3="accent3" accent4="accent4" accent5="accent5" accent6="accent6" hlink="hlink" folHlink="folHlink"/>
  <p:sldLayoutIdLst>
    <p:sldLayoutId id="2147493504" r:id="rId1"/>
    <p:sldLayoutId id="2147493505" r:id="rId2"/>
    <p:sldLayoutId id="2147493506" r:id="rId3"/>
    <p:sldLayoutId id="2147493507" r:id="rId4"/>
    <p:sldLayoutId id="2147493508" r:id="rId5"/>
    <p:sldLayoutId id="2147493509" r:id="rId6"/>
    <p:sldLayoutId id="2147493510" r:id="rId7"/>
    <p:sldLayoutId id="2147493511" r:id="rId8"/>
    <p:sldLayoutId id="2147493512" r:id="rId9"/>
    <p:sldLayoutId id="2147493513" r:id="rId10"/>
    <p:sldLayoutId id="21474935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llust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7371" y="0"/>
            <a:ext cx="9763554" cy="6857999"/>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9600" y="333058"/>
            <a:ext cx="723900" cy="19304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 y="777540"/>
            <a:ext cx="7711440" cy="2319020"/>
          </a:xfrm>
          <a:prstGeom prst="rect">
            <a:avLst/>
          </a:prstGeom>
        </p:spPr>
      </p:pic>
    </p:spTree>
    <p:extLst>
      <p:ext uri="{BB962C8B-B14F-4D97-AF65-F5344CB8AC3E}">
        <p14:creationId xmlns:p14="http://schemas.microsoft.com/office/powerpoint/2010/main" val="182966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2. The ILO: Founded on the concept of safe and healthy work</a:t>
            </a:r>
            <a:endParaRPr lang="en-GB" b="1" dirty="0"/>
          </a:p>
        </p:txBody>
      </p:sp>
      <p:sp>
        <p:nvSpPr>
          <p:cNvPr id="3" name="Content Placeholder 2"/>
          <p:cNvSpPr>
            <a:spLocks noGrp="1"/>
          </p:cNvSpPr>
          <p:nvPr>
            <p:ph idx="1"/>
          </p:nvPr>
        </p:nvSpPr>
        <p:spPr/>
        <p:txBody>
          <a:bodyPr/>
          <a:lstStyle/>
          <a:p>
            <a:r>
              <a:rPr lang="en-US" sz="2800" dirty="0"/>
              <a:t>The very first session of the International </a:t>
            </a:r>
            <a:r>
              <a:rPr lang="en-US" sz="2800" dirty="0" err="1"/>
              <a:t>Labour</a:t>
            </a:r>
            <a:r>
              <a:rPr lang="en-US" sz="2800" dirty="0"/>
              <a:t> Conference in 1919:</a:t>
            </a:r>
          </a:p>
          <a:p>
            <a:pPr marL="0" indent="0" algn="ctr">
              <a:buNone/>
            </a:pPr>
            <a:r>
              <a:rPr lang="en-US" sz="2800" i="1" dirty="0"/>
              <a:t>Instruments of OSH and the Tripartite Structure</a:t>
            </a:r>
          </a:p>
          <a:p>
            <a:pPr marL="0" indent="0" algn="ctr">
              <a:buNone/>
            </a:pPr>
            <a:endParaRPr lang="en-GB"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9163" y="3319670"/>
            <a:ext cx="3353604" cy="233921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70174" y="3356257"/>
            <a:ext cx="3816626" cy="2266039"/>
          </a:xfrm>
          <a:prstGeom prst="rect">
            <a:avLst/>
          </a:prstGeom>
        </p:spPr>
      </p:pic>
    </p:spTree>
    <p:extLst>
      <p:ext uri="{BB962C8B-B14F-4D97-AF65-F5344CB8AC3E}">
        <p14:creationId xmlns:p14="http://schemas.microsoft.com/office/powerpoint/2010/main" val="1647352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1130817"/>
            <a:ext cx="7886700" cy="1200150"/>
          </a:xfrm>
        </p:spPr>
        <p:txBody>
          <a:bodyPr>
            <a:noAutofit/>
          </a:bodyPr>
          <a:lstStyle/>
          <a:p>
            <a:pPr lvl="0" algn="ctr"/>
            <a:r>
              <a:rPr lang="en-US" sz="4000" dirty="0"/>
              <a:t>3. </a:t>
            </a:r>
            <a:r>
              <a:rPr lang="en-GB" sz="4000" dirty="0"/>
              <a:t>Post-Second World War: An increasingly global perspective on OSH</a:t>
            </a:r>
          </a:p>
        </p:txBody>
      </p:sp>
      <p:sp>
        <p:nvSpPr>
          <p:cNvPr id="3" name="Content Placeholder 2"/>
          <p:cNvSpPr>
            <a:spLocks noGrp="1"/>
          </p:cNvSpPr>
          <p:nvPr>
            <p:ph idx="1"/>
          </p:nvPr>
        </p:nvSpPr>
        <p:spPr/>
        <p:txBody>
          <a:bodyPr>
            <a:normAutofit/>
          </a:bodyPr>
          <a:lstStyle/>
          <a:p>
            <a:pPr marL="0" indent="0">
              <a:buNone/>
            </a:pPr>
            <a:endParaRPr lang="en-US" b="1" dirty="0"/>
          </a:p>
          <a:p>
            <a:pPr marL="0" indent="0">
              <a:buNone/>
            </a:pPr>
            <a:endParaRPr lang="en-GB" dirty="0"/>
          </a:p>
        </p:txBody>
      </p:sp>
      <p:sp>
        <p:nvSpPr>
          <p:cNvPr id="5" name="Text Placeholder 4"/>
          <p:cNvSpPr>
            <a:spLocks noGrp="1"/>
          </p:cNvSpPr>
          <p:nvPr>
            <p:ph type="body" sz="half" idx="2"/>
          </p:nvPr>
        </p:nvSpPr>
        <p:spPr>
          <a:xfrm>
            <a:off x="629842" y="2400300"/>
            <a:ext cx="3375269" cy="3302276"/>
          </a:xfrm>
        </p:spPr>
        <p:txBody>
          <a:bodyPr>
            <a:noAutofit/>
          </a:bodyPr>
          <a:lstStyle/>
          <a:p>
            <a:r>
              <a:rPr lang="en-US" sz="1800" dirty="0"/>
              <a:t>Declaration of Philadelphia, 1944 regarding the health of workers: </a:t>
            </a:r>
          </a:p>
          <a:p>
            <a:r>
              <a:rPr lang="en-US" sz="1800" b="1" dirty="0"/>
              <a:t>“ The Conference recognizes the solemn obligation of the International </a:t>
            </a:r>
            <a:r>
              <a:rPr lang="en-US" sz="1800" b="1" dirty="0" err="1"/>
              <a:t>Labour</a:t>
            </a:r>
            <a:r>
              <a:rPr lang="en-US" sz="1800" b="1" dirty="0"/>
              <a:t> Organization to further among the nations of the world </a:t>
            </a:r>
            <a:r>
              <a:rPr lang="en-US" sz="1800" b="1" dirty="0" err="1"/>
              <a:t>programmes</a:t>
            </a:r>
            <a:r>
              <a:rPr lang="en-US" sz="1800" b="1" dirty="0"/>
              <a:t> which will achieve […] </a:t>
            </a:r>
            <a:r>
              <a:rPr lang="en-US" sz="2400" b="1" i="1" dirty="0">
                <a:solidFill>
                  <a:srgbClr val="FF0000"/>
                </a:solidFill>
              </a:rPr>
              <a:t>adequate protection for the life and health of workers in all occupations</a:t>
            </a:r>
            <a:r>
              <a:rPr lang="en-US" sz="1800" b="1" dirty="0"/>
              <a:t>.” </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42179" y="2533787"/>
            <a:ext cx="3416279" cy="3389555"/>
          </a:xfrm>
          <a:prstGeom prst="rect">
            <a:avLst/>
          </a:prstGeom>
        </p:spPr>
      </p:pic>
    </p:spTree>
    <p:extLst>
      <p:ext uri="{BB962C8B-B14F-4D97-AF65-F5344CB8AC3E}">
        <p14:creationId xmlns:p14="http://schemas.microsoft.com/office/powerpoint/2010/main" val="2834924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oint-EN 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56" y="-78729"/>
            <a:ext cx="10809837" cy="6787345"/>
          </a:xfrm>
          <a:prstGeom prst="rect">
            <a:avLst/>
          </a:prstGeom>
        </p:spPr>
      </p:pic>
    </p:spTree>
    <p:extLst>
      <p:ext uri="{BB962C8B-B14F-4D97-AF65-F5344CB8AC3E}">
        <p14:creationId xmlns:p14="http://schemas.microsoft.com/office/powerpoint/2010/main" val="408647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point-EN 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02" y="176669"/>
            <a:ext cx="9763987" cy="7388678"/>
          </a:xfrm>
          <a:prstGeom prst="rect">
            <a:avLst/>
          </a:prstGeom>
        </p:spPr>
      </p:pic>
    </p:spTree>
    <p:extLst>
      <p:ext uri="{BB962C8B-B14F-4D97-AF65-F5344CB8AC3E}">
        <p14:creationId xmlns:p14="http://schemas.microsoft.com/office/powerpoint/2010/main" val="1418368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point-EN 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96" y="-123994"/>
            <a:ext cx="10390357" cy="7334370"/>
          </a:xfrm>
          <a:prstGeom prst="rect">
            <a:avLst/>
          </a:prstGeom>
        </p:spPr>
      </p:pic>
    </p:spTree>
    <p:extLst>
      <p:ext uri="{BB962C8B-B14F-4D97-AF65-F5344CB8AC3E}">
        <p14:creationId xmlns:p14="http://schemas.microsoft.com/office/powerpoint/2010/main" val="86941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755B-0ED2-42DF-8278-810136509114}"/>
              </a:ext>
            </a:extLst>
          </p:cNvPr>
          <p:cNvSpPr>
            <a:spLocks noGrp="1"/>
          </p:cNvSpPr>
          <p:nvPr>
            <p:ph type="title"/>
          </p:nvPr>
        </p:nvSpPr>
        <p:spPr>
          <a:xfrm>
            <a:off x="469900" y="949008"/>
            <a:ext cx="8229600" cy="1143000"/>
          </a:xfrm>
        </p:spPr>
        <p:txBody>
          <a:bodyPr>
            <a:normAutofit fontScale="90000"/>
          </a:bodyPr>
          <a:lstStyle/>
          <a:p>
            <a:r>
              <a:rPr lang="en-US" b="1" dirty="0">
                <a:cs typeface="Calibri"/>
              </a:rPr>
              <a:t>3. </a:t>
            </a:r>
            <a:r>
              <a:rPr lang="en-GB" b="1" dirty="0">
                <a:cs typeface="Calibri"/>
              </a:rPr>
              <a:t>Post-Second World War: An increasingly global perspective on OSH</a:t>
            </a:r>
          </a:p>
        </p:txBody>
      </p:sp>
      <p:sp>
        <p:nvSpPr>
          <p:cNvPr id="3" name="Content Placeholder 2">
            <a:extLst>
              <a:ext uri="{FF2B5EF4-FFF2-40B4-BE49-F238E27FC236}">
                <a16:creationId xmlns:a16="http://schemas.microsoft.com/office/drawing/2014/main" id="{C2C78B39-3FE0-47C1-88D9-35D90E05549E}"/>
              </a:ext>
            </a:extLst>
          </p:cNvPr>
          <p:cNvSpPr>
            <a:spLocks noGrp="1"/>
          </p:cNvSpPr>
          <p:nvPr>
            <p:ph sz="half" idx="1"/>
          </p:nvPr>
        </p:nvSpPr>
        <p:spPr>
          <a:xfrm>
            <a:off x="406400" y="2349500"/>
            <a:ext cx="4038600" cy="4030663"/>
          </a:xfrm>
        </p:spPr>
        <p:txBody>
          <a:bodyPr vert="horz" lIns="91440" tIns="45720" rIns="91440" bIns="45720" rtlCol="0" anchor="t">
            <a:normAutofit fontScale="77500" lnSpcReduction="20000"/>
          </a:bodyPr>
          <a:lstStyle/>
          <a:p>
            <a:pPr marL="0" indent="0">
              <a:buNone/>
            </a:pPr>
            <a:r>
              <a:rPr lang="en-US" b="1" dirty="0">
                <a:cs typeface="Calibri"/>
              </a:rPr>
              <a:t>Major Industrial Accidents after 1919</a:t>
            </a:r>
          </a:p>
          <a:p>
            <a:pPr marL="0" indent="0">
              <a:buNone/>
            </a:pPr>
            <a:endParaRPr lang="en-US" b="1" dirty="0">
              <a:cs typeface="Calibri"/>
            </a:endParaRPr>
          </a:p>
          <a:p>
            <a:pPr marL="514350" indent="-514350">
              <a:buAutoNum type="arabicPeriod"/>
            </a:pPr>
            <a:r>
              <a:rPr lang="en-US" dirty="0" err="1">
                <a:cs typeface="Calibri"/>
              </a:rPr>
              <a:t>Flixborough</a:t>
            </a:r>
            <a:r>
              <a:rPr lang="en-US" dirty="0">
                <a:cs typeface="Calibri"/>
              </a:rPr>
              <a:t> Disaster 1974</a:t>
            </a:r>
          </a:p>
          <a:p>
            <a:pPr marL="514350" indent="-514350">
              <a:buAutoNum type="arabicPeriod"/>
            </a:pPr>
            <a:r>
              <a:rPr lang="en-US" dirty="0">
                <a:cs typeface="Calibri"/>
              </a:rPr>
              <a:t>Seveso 1976</a:t>
            </a:r>
          </a:p>
          <a:p>
            <a:pPr marL="514350" indent="-514350">
              <a:buAutoNum type="arabicPeriod"/>
            </a:pPr>
            <a:r>
              <a:rPr lang="en-US" dirty="0">
                <a:cs typeface="Calibri"/>
              </a:rPr>
              <a:t>Bhopal 1984</a:t>
            </a:r>
          </a:p>
          <a:p>
            <a:pPr marL="514350" indent="-514350">
              <a:buAutoNum type="arabicPeriod"/>
            </a:pPr>
            <a:r>
              <a:rPr lang="en-US" dirty="0">
                <a:cs typeface="Calibri"/>
              </a:rPr>
              <a:t>The Philips Disaster 1985</a:t>
            </a:r>
          </a:p>
          <a:p>
            <a:pPr marL="514350" indent="-514350">
              <a:buAutoNum type="arabicPeriod"/>
            </a:pPr>
            <a:r>
              <a:rPr lang="en-US" dirty="0">
                <a:cs typeface="Calibri"/>
              </a:rPr>
              <a:t>Chernobyl 1986</a:t>
            </a:r>
          </a:p>
          <a:p>
            <a:pPr marL="514350" indent="-514350">
              <a:buAutoNum type="arabicPeriod"/>
            </a:pPr>
            <a:r>
              <a:rPr lang="en-US" dirty="0">
                <a:cs typeface="Calibri"/>
              </a:rPr>
              <a:t>Chile Mining Rescue 2010</a:t>
            </a:r>
          </a:p>
          <a:p>
            <a:pPr marL="514350" indent="-514350">
              <a:buAutoNum type="arabicPeriod"/>
            </a:pPr>
            <a:r>
              <a:rPr lang="en-US" dirty="0">
                <a:cs typeface="Calibri"/>
              </a:rPr>
              <a:t>Fukushima 2011</a:t>
            </a:r>
          </a:p>
          <a:p>
            <a:pPr marL="514350" indent="-514350">
              <a:buAutoNum type="arabicPeriod"/>
            </a:pPr>
            <a:r>
              <a:rPr lang="en-US" dirty="0">
                <a:cs typeface="Calibri"/>
              </a:rPr>
              <a:t>Rana Plaza 2013</a:t>
            </a:r>
          </a:p>
          <a:p>
            <a:pPr marL="514350" indent="-514350">
              <a:buAutoNum type="arabicPeriod"/>
            </a:pPr>
            <a:r>
              <a:rPr lang="en-US" dirty="0">
                <a:cs typeface="Calibri"/>
              </a:rPr>
              <a:t>The Vale Dam Disaster 2019</a:t>
            </a:r>
          </a:p>
          <a:p>
            <a:endParaRPr lang="en-US" dirty="0">
              <a:cs typeface="Calibri"/>
            </a:endParaRPr>
          </a:p>
        </p:txBody>
      </p:sp>
      <p:pic>
        <p:nvPicPr>
          <p:cNvPr id="5" name="Picture 5" descr="A picture containing building, photo, sky&#10;&#10;Description generated with very high confidence">
            <a:extLst>
              <a:ext uri="{FF2B5EF4-FFF2-40B4-BE49-F238E27FC236}">
                <a16:creationId xmlns:a16="http://schemas.microsoft.com/office/drawing/2014/main" id="{4555469B-EE91-40D1-BE7E-9F318D4A4685}"/>
              </a:ext>
            </a:extLst>
          </p:cNvPr>
          <p:cNvPicPr>
            <a:picLocks noGrp="1" noChangeAspect="1"/>
          </p:cNvPicPr>
          <p:nvPr>
            <p:ph sz="half" idx="2"/>
          </p:nvPr>
        </p:nvPicPr>
        <p:blipFill>
          <a:blip r:embed="rId2"/>
          <a:stretch>
            <a:fillRect/>
          </a:stretch>
        </p:blipFill>
        <p:spPr>
          <a:xfrm>
            <a:off x="4995735" y="1968500"/>
            <a:ext cx="3546731" cy="4525963"/>
          </a:xfrm>
          <a:prstGeom prst="rect">
            <a:avLst/>
          </a:prstGeom>
        </p:spPr>
      </p:pic>
    </p:spTree>
    <p:extLst>
      <p:ext uri="{BB962C8B-B14F-4D97-AF65-F5344CB8AC3E}">
        <p14:creationId xmlns:p14="http://schemas.microsoft.com/office/powerpoint/2010/main" val="344613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4. Towards a culture of prevention</a:t>
            </a:r>
            <a:endParaRPr lang="en-GB" sz="4000" b="1" dirty="0"/>
          </a:p>
        </p:txBody>
      </p:sp>
      <p:sp>
        <p:nvSpPr>
          <p:cNvPr id="3" name="Content Placeholder 2"/>
          <p:cNvSpPr>
            <a:spLocks noGrp="1"/>
          </p:cNvSpPr>
          <p:nvPr>
            <p:ph idx="1"/>
          </p:nvPr>
        </p:nvSpPr>
        <p:spPr/>
        <p:txBody>
          <a:bodyPr/>
          <a:lstStyle/>
          <a:p>
            <a:r>
              <a:rPr lang="en-US" dirty="0"/>
              <a:t>After Chernobyl: New emerging concept of </a:t>
            </a:r>
            <a:r>
              <a:rPr lang="en-US" dirty="0">
                <a:solidFill>
                  <a:srgbClr val="FF0000"/>
                </a:solidFill>
              </a:rPr>
              <a:t>Safety Culture</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841757"/>
            <a:ext cx="3469051" cy="267351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0" y="2841756"/>
            <a:ext cx="4114800" cy="2616709"/>
          </a:xfrm>
          <a:prstGeom prst="rect">
            <a:avLst/>
          </a:prstGeom>
        </p:spPr>
      </p:pic>
    </p:spTree>
    <p:extLst>
      <p:ext uri="{BB962C8B-B14F-4D97-AF65-F5344CB8AC3E}">
        <p14:creationId xmlns:p14="http://schemas.microsoft.com/office/powerpoint/2010/main" val="235521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46597"/>
            <a:ext cx="8229600" cy="1143000"/>
          </a:xfrm>
        </p:spPr>
        <p:txBody>
          <a:bodyPr>
            <a:normAutofit fontScale="90000"/>
          </a:bodyPr>
          <a:lstStyle/>
          <a:p>
            <a:r>
              <a:rPr lang="en-US" b="1" dirty="0"/>
              <a:t>5. ILO and safety and health at work in the new millennium</a:t>
            </a:r>
            <a:endParaRPr lang="en-GB" b="1" dirty="0"/>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64814" y="1789597"/>
            <a:ext cx="6814371" cy="4525963"/>
          </a:xfrm>
        </p:spPr>
      </p:pic>
    </p:spTree>
    <p:extLst>
      <p:ext uri="{BB962C8B-B14F-4D97-AF65-F5344CB8AC3E}">
        <p14:creationId xmlns:p14="http://schemas.microsoft.com/office/powerpoint/2010/main" val="1326124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point-EN 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 y="201930"/>
            <a:ext cx="9143365" cy="6454140"/>
          </a:xfrm>
          <a:prstGeom prst="rect">
            <a:avLst/>
          </a:prstGeom>
        </p:spPr>
      </p:pic>
    </p:spTree>
    <p:extLst>
      <p:ext uri="{BB962C8B-B14F-4D97-AF65-F5344CB8AC3E}">
        <p14:creationId xmlns:p14="http://schemas.microsoft.com/office/powerpoint/2010/main" val="4134999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oint-EN 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 y="201930"/>
            <a:ext cx="9143365" cy="6454140"/>
          </a:xfrm>
          <a:prstGeom prst="rect">
            <a:avLst/>
          </a:prstGeom>
        </p:spPr>
      </p:pic>
    </p:spTree>
    <p:extLst>
      <p:ext uri="{BB962C8B-B14F-4D97-AF65-F5344CB8AC3E}">
        <p14:creationId xmlns:p14="http://schemas.microsoft.com/office/powerpoint/2010/main" val="9113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25" y="4724399"/>
            <a:ext cx="8351069" cy="1113448"/>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18" y="3276598"/>
            <a:ext cx="8389777" cy="1123385"/>
          </a:xfrm>
          <a:prstGeom prst="rect">
            <a:avLst/>
          </a:prstGeom>
        </p:spPr>
      </p:pic>
      <p:pic>
        <p:nvPicPr>
          <p:cNvPr id="6" name="Espace réservé du contenu 5"/>
          <p:cNvPicPr>
            <a:picLocks noGrp="1" noChangeAspect="1"/>
          </p:cNvPicPr>
          <p:nvPr>
            <p:ph idx="4294967295"/>
          </p:nvPr>
        </p:nvPicPr>
        <p:blipFill>
          <a:blip r:embed="rId5"/>
          <a:srcRect/>
          <a:stretch/>
        </p:blipFill>
        <p:spPr>
          <a:xfrm>
            <a:off x="385068" y="1837513"/>
            <a:ext cx="8350250" cy="1111250"/>
          </a:xfrm>
        </p:spPr>
      </p:pic>
      <p:sp>
        <p:nvSpPr>
          <p:cNvPr id="15" name="ZoneTexte 14"/>
          <p:cNvSpPr txBox="1"/>
          <p:nvPr/>
        </p:nvSpPr>
        <p:spPr>
          <a:xfrm>
            <a:off x="1018041" y="1983157"/>
            <a:ext cx="7084304" cy="1015663"/>
          </a:xfrm>
          <a:prstGeom prst="rect">
            <a:avLst/>
          </a:prstGeom>
          <a:noFill/>
        </p:spPr>
        <p:txBody>
          <a:bodyPr wrap="square" rtlCol="0">
            <a:spAutoFit/>
          </a:bodyPr>
          <a:lstStyle/>
          <a:p>
            <a:r>
              <a:rPr lang="en-US" sz="3600" b="1" baseline="30000" dirty="0">
                <a:solidFill>
                  <a:srgbClr val="FFFFFF"/>
                </a:solidFill>
                <a:latin typeface="Century Gothic"/>
                <a:cs typeface="Century Gothic"/>
              </a:rPr>
              <a:t>The story of 100 years towards safer &amp; healthier work</a:t>
            </a:r>
            <a:endParaRPr lang="fr-FR" sz="3600" b="1" dirty="0">
              <a:solidFill>
                <a:srgbClr val="FFFFFF"/>
              </a:solidFill>
              <a:latin typeface="Century Gothic"/>
              <a:cs typeface="Century Gothic"/>
            </a:endParaRPr>
          </a:p>
        </p:txBody>
      </p:sp>
      <p:sp>
        <p:nvSpPr>
          <p:cNvPr id="16" name="ZoneTexte 15"/>
          <p:cNvSpPr txBox="1"/>
          <p:nvPr/>
        </p:nvSpPr>
        <p:spPr>
          <a:xfrm>
            <a:off x="1018041" y="3515124"/>
            <a:ext cx="7084304" cy="646331"/>
          </a:xfrm>
          <a:prstGeom prst="rect">
            <a:avLst/>
          </a:prstGeom>
          <a:noFill/>
        </p:spPr>
        <p:txBody>
          <a:bodyPr wrap="square" rtlCol="0">
            <a:spAutoFit/>
          </a:bodyPr>
          <a:lstStyle/>
          <a:p>
            <a:r>
              <a:rPr lang="en-US" sz="3600" b="1" baseline="30000" dirty="0">
                <a:solidFill>
                  <a:srgbClr val="FFFFFF"/>
                </a:solidFill>
                <a:latin typeface="Century Gothic"/>
                <a:cs typeface="Century Gothic"/>
              </a:rPr>
              <a:t>Mega Trends in the world of work</a:t>
            </a:r>
            <a:endParaRPr lang="fr-FR" sz="3600" b="1" dirty="0">
              <a:solidFill>
                <a:srgbClr val="FFFFFF"/>
              </a:solidFill>
              <a:latin typeface="Century Gothic"/>
              <a:cs typeface="Century Gothic"/>
            </a:endParaRPr>
          </a:p>
        </p:txBody>
      </p:sp>
      <p:sp>
        <p:nvSpPr>
          <p:cNvPr id="17" name="ZoneTexte 16"/>
          <p:cNvSpPr txBox="1"/>
          <p:nvPr/>
        </p:nvSpPr>
        <p:spPr>
          <a:xfrm>
            <a:off x="960553" y="4899102"/>
            <a:ext cx="7242211" cy="1015663"/>
          </a:xfrm>
          <a:prstGeom prst="rect">
            <a:avLst/>
          </a:prstGeom>
          <a:noFill/>
        </p:spPr>
        <p:txBody>
          <a:bodyPr wrap="square" rtlCol="0">
            <a:spAutoFit/>
          </a:bodyPr>
          <a:lstStyle/>
          <a:p>
            <a:r>
              <a:rPr lang="en-US" sz="3600" b="1" baseline="30000" dirty="0">
                <a:solidFill>
                  <a:srgbClr val="FFFFFF"/>
                </a:solidFill>
                <a:latin typeface="Century Gothic"/>
                <a:cs typeface="Century Gothic"/>
              </a:rPr>
              <a:t>Responding to the OSH challenges and opportunities</a:t>
            </a:r>
            <a:endParaRPr lang="fr-FR" sz="3600" b="1" dirty="0">
              <a:solidFill>
                <a:srgbClr val="FFFFFF"/>
              </a:solidFill>
              <a:latin typeface="Century Gothic"/>
              <a:cs typeface="Century Gothic"/>
            </a:endParaRPr>
          </a:p>
        </p:txBody>
      </p:sp>
      <p:pic>
        <p:nvPicPr>
          <p:cNvPr id="9" name="Espace réservé du contenu 5"/>
          <p:cNvPicPr>
            <a:picLocks noGrp="1" noChangeAspect="1"/>
          </p:cNvPicPr>
          <p:nvPr/>
        </p:nvPicPr>
        <p:blipFill>
          <a:blip r:embed="rId6" cstate="email">
            <a:extLst>
              <a:ext uri="{28A0092B-C50C-407E-A947-70E740481C1C}">
                <a14:useLocalDpi xmlns:a14="http://schemas.microsoft.com/office/drawing/2010/main" val="0"/>
              </a:ext>
            </a:extLst>
          </a:blip>
          <a:srcRect l="41410" r="41410"/>
          <a:stretch>
            <a:fillRect/>
          </a:stretch>
        </p:blipFill>
        <p:spPr>
          <a:xfrm>
            <a:off x="384249" y="1861376"/>
            <a:ext cx="8351069" cy="1112416"/>
          </a:xfrm>
          <a:prstGeom prst="rect">
            <a:avLst/>
          </a:prstGeom>
        </p:spPr>
      </p:pic>
      <p:sp>
        <p:nvSpPr>
          <p:cNvPr id="10" name="ZoneTexte 14"/>
          <p:cNvSpPr txBox="1"/>
          <p:nvPr/>
        </p:nvSpPr>
        <p:spPr>
          <a:xfrm>
            <a:off x="960553" y="2071989"/>
            <a:ext cx="7084304"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baseline="30000" dirty="0">
                <a:solidFill>
                  <a:schemeClr val="bg1"/>
                </a:solidFill>
                <a:latin typeface="Century Gothic" panose="020B0502020202020204" pitchFamily="34" charset="0"/>
              </a:rPr>
              <a:t>The story of 100 years towards safer &amp; healthier work</a:t>
            </a:r>
            <a:endParaRPr lang="en-GB"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7317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4763"/>
            <a:ext cx="8229600" cy="1143000"/>
          </a:xfrm>
        </p:spPr>
        <p:txBody>
          <a:bodyPr>
            <a:noAutofit/>
          </a:bodyPr>
          <a:lstStyle/>
          <a:p>
            <a:r>
              <a:rPr lang="en-US" sz="3600" dirty="0">
                <a:solidFill>
                  <a:schemeClr val="accent6">
                    <a:lumMod val="75000"/>
                  </a:schemeClr>
                </a:solidFill>
              </a:rPr>
              <a:t>WORLD CONGRESS ON SAFETY AND HEALTH AT WORK</a:t>
            </a:r>
            <a:endParaRPr lang="en-GB" sz="3600" dirty="0">
              <a:solidFill>
                <a:schemeClr val="accent6">
                  <a:lumMod val="75000"/>
                </a:schemeClr>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6983" y="1928379"/>
            <a:ext cx="2873029" cy="404101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4302" y="2345822"/>
            <a:ext cx="2606254" cy="3713674"/>
          </a:xfrm>
          <a:prstGeom prst="rect">
            <a:avLst/>
          </a:prstGeom>
        </p:spPr>
      </p:pic>
      <p:pic>
        <p:nvPicPr>
          <p:cNvPr id="10" name="Content Placeholder 9"/>
          <p:cNvPicPr>
            <a:picLocks noGrp="1" noChangeAspect="1"/>
          </p:cNvPicPr>
          <p:nvPr>
            <p:ph idx="1"/>
          </p:nvPr>
        </p:nvPicPr>
        <p:blipFill rotWithShape="1">
          <a:blip r:embed="rId5" cstate="email">
            <a:extLst>
              <a:ext uri="{28A0092B-C50C-407E-A947-70E740481C1C}">
                <a14:useLocalDpi xmlns:a14="http://schemas.microsoft.com/office/drawing/2010/main" val="0"/>
              </a:ext>
            </a:extLst>
          </a:blip>
          <a:srcRect t="10706" b="75636"/>
          <a:stretch/>
        </p:blipFill>
        <p:spPr>
          <a:xfrm>
            <a:off x="1500796" y="1928379"/>
            <a:ext cx="2559760" cy="494639"/>
          </a:xfrm>
        </p:spPr>
      </p:pic>
    </p:spTree>
    <p:extLst>
      <p:ext uri="{BB962C8B-B14F-4D97-AF65-F5344CB8AC3E}">
        <p14:creationId xmlns:p14="http://schemas.microsoft.com/office/powerpoint/2010/main" val="1908349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2655"/>
            <a:ext cx="9144000" cy="1773963"/>
          </a:xfrm>
          <a:prstGeom prst="rect">
            <a:avLst/>
          </a:prstGeom>
        </p:spPr>
      </p:pic>
      <p:sp>
        <p:nvSpPr>
          <p:cNvPr id="7" name="ZoneTexte 15"/>
          <p:cNvSpPr txBox="1"/>
          <p:nvPr/>
        </p:nvSpPr>
        <p:spPr>
          <a:xfrm>
            <a:off x="957551" y="3146309"/>
            <a:ext cx="8186449" cy="1384995"/>
          </a:xfrm>
          <a:prstGeom prst="rect">
            <a:avLst/>
          </a:prstGeom>
          <a:noFill/>
        </p:spPr>
        <p:txBody>
          <a:bodyPr wrap="square" rtlCol="0">
            <a:spAutoFit/>
          </a:bodyPr>
          <a:lstStyle/>
          <a:p>
            <a:r>
              <a:rPr lang="en-US" sz="3600" b="1" baseline="30000" dirty="0">
                <a:solidFill>
                  <a:srgbClr val="FFFFFF"/>
                </a:solidFill>
                <a:latin typeface="Century Gothic"/>
                <a:cs typeface="Century Gothic"/>
              </a:rPr>
              <a:t>Chapter 2</a:t>
            </a:r>
          </a:p>
          <a:p>
            <a:r>
              <a:rPr lang="en-US" sz="3600" b="1" baseline="30000" dirty="0">
                <a:solidFill>
                  <a:srgbClr val="FFFFFF"/>
                </a:solidFill>
                <a:latin typeface="Century Gothic"/>
                <a:cs typeface="Century Gothic"/>
              </a:rPr>
              <a:t>A safe and healthy future of work:</a:t>
            </a:r>
            <a:br>
              <a:rPr lang="en-US" sz="3600" b="1" baseline="30000" dirty="0">
                <a:solidFill>
                  <a:srgbClr val="FFFFFF"/>
                </a:solidFill>
                <a:latin typeface="Century Gothic"/>
                <a:cs typeface="Century Gothic"/>
              </a:rPr>
            </a:br>
            <a:r>
              <a:rPr lang="en-US" sz="3600" b="1" baseline="30000" dirty="0">
                <a:solidFill>
                  <a:srgbClr val="FFFFFF"/>
                </a:solidFill>
                <a:latin typeface="Century Gothic"/>
                <a:cs typeface="Century Gothic"/>
              </a:rPr>
              <a:t>Challenges and opportunities</a:t>
            </a:r>
            <a:endParaRPr lang="fr-FR" sz="3600" b="1" dirty="0">
              <a:solidFill>
                <a:srgbClr val="FFFFFF"/>
              </a:solidFill>
              <a:latin typeface="Century Gothic"/>
              <a:cs typeface="Century Gothic"/>
            </a:endParaRPr>
          </a:p>
        </p:txBody>
      </p:sp>
    </p:spTree>
    <p:extLst>
      <p:ext uri="{BB962C8B-B14F-4D97-AF65-F5344CB8AC3E}">
        <p14:creationId xmlns:p14="http://schemas.microsoft.com/office/powerpoint/2010/main" val="2080303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2.1 Technology</a:t>
            </a:r>
            <a:endParaRPr lang="en-GB" b="1"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2918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488" y="273050"/>
            <a:ext cx="4626244" cy="1162050"/>
          </a:xfrm>
        </p:spPr>
        <p:txBody>
          <a:bodyPr>
            <a:noAutofit/>
          </a:bodyPr>
          <a:lstStyle/>
          <a:p>
            <a:r>
              <a:rPr lang="en-US" sz="3600" dirty="0"/>
              <a:t>Digitalization and ICT</a:t>
            </a:r>
            <a:endParaRPr lang="en-GB" sz="3600" dirty="0"/>
          </a:p>
        </p:txBody>
      </p:sp>
      <p:sp>
        <p:nvSpPr>
          <p:cNvPr id="6" name="Text Placeholder 5"/>
          <p:cNvSpPr>
            <a:spLocks noGrp="1"/>
          </p:cNvSpPr>
          <p:nvPr>
            <p:ph type="body" sz="half" idx="2"/>
          </p:nvPr>
        </p:nvSpPr>
        <p:spPr>
          <a:xfrm>
            <a:off x="457200" y="2044413"/>
            <a:ext cx="3008313" cy="3196535"/>
          </a:xfrm>
        </p:spPr>
        <p:txBody>
          <a:bodyPr>
            <a:normAutofit/>
          </a:bodyPr>
          <a:lstStyle/>
          <a:p>
            <a:pPr marL="214313" indent="-214313">
              <a:buFont typeface="Arial" panose="020B0604020202020204" pitchFamily="34" charset="0"/>
              <a:buChar char="•"/>
            </a:pPr>
            <a:r>
              <a:rPr lang="en-US" sz="1800" dirty="0"/>
              <a:t>Replicating human thinking: AI</a:t>
            </a:r>
          </a:p>
          <a:p>
            <a:pPr marL="214313" indent="-214313">
              <a:buFont typeface="Arial" panose="020B0604020202020204" pitchFamily="34" charset="0"/>
              <a:buChar char="•"/>
            </a:pPr>
            <a:r>
              <a:rPr lang="en-US" sz="1800" dirty="0"/>
              <a:t>Virtualization of work</a:t>
            </a:r>
          </a:p>
          <a:p>
            <a:pPr marL="214313" indent="-214313">
              <a:buFont typeface="Arial" panose="020B0604020202020204" pitchFamily="34" charset="0"/>
              <a:buChar char="•"/>
            </a:pPr>
            <a:r>
              <a:rPr lang="en-US" sz="1800" dirty="0"/>
              <a:t>Telework</a:t>
            </a:r>
            <a:r>
              <a:rPr lang="en-GB" sz="1800" dirty="0"/>
              <a:t>, working remotely</a:t>
            </a:r>
          </a:p>
          <a:p>
            <a:pPr marL="214313" indent="-214313">
              <a:buFont typeface="Arial" panose="020B0604020202020204" pitchFamily="34" charset="0"/>
              <a:buChar char="•"/>
            </a:pPr>
            <a:r>
              <a:rPr lang="en-US" sz="1800" dirty="0"/>
              <a:t>Human-machine interfaces</a:t>
            </a:r>
          </a:p>
          <a:p>
            <a:pPr marL="214313" indent="-214313">
              <a:buFont typeface="Arial" panose="020B0604020202020204" pitchFamily="34" charset="0"/>
              <a:buChar char="•"/>
            </a:pPr>
            <a:r>
              <a:rPr lang="en-US" sz="1800" dirty="0"/>
              <a:t>Smart technology and wearable smart devices</a:t>
            </a:r>
          </a:p>
          <a:p>
            <a:pPr marL="214313" indent="-214313">
              <a:buFont typeface="Arial" panose="020B0604020202020204" pitchFamily="34" charset="0"/>
              <a:buChar char="•"/>
            </a:pPr>
            <a:r>
              <a:rPr lang="en-US" sz="1800" dirty="0"/>
              <a:t>Increasing OSH skills, training and inspection</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575050" y="2044413"/>
            <a:ext cx="5111750" cy="3472436"/>
          </a:xfrm>
        </p:spPr>
      </p:pic>
    </p:spTree>
    <p:extLst>
      <p:ext uri="{BB962C8B-B14F-4D97-AF65-F5344CB8AC3E}">
        <p14:creationId xmlns:p14="http://schemas.microsoft.com/office/powerpoint/2010/main" val="6956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Digitalization and ICT</a:t>
            </a:r>
            <a:endParaRPr lang="en-GB" sz="3600" b="1" dirty="0"/>
          </a:p>
        </p:txBody>
      </p:sp>
      <p:sp>
        <p:nvSpPr>
          <p:cNvPr id="3" name="Text Placeholder 2"/>
          <p:cNvSpPr>
            <a:spLocks noGrp="1"/>
          </p:cNvSpPr>
          <p:nvPr>
            <p:ph type="body" idx="1"/>
          </p:nvPr>
        </p:nvSpPr>
        <p:spPr/>
        <p:txBody>
          <a:bodyPr/>
          <a:lstStyle/>
          <a:p>
            <a:pPr algn="ctr"/>
            <a:r>
              <a:rPr lang="en-US" dirty="0"/>
              <a:t>Opportunities</a:t>
            </a:r>
            <a:endParaRPr lang="en-GB" dirty="0"/>
          </a:p>
        </p:txBody>
      </p:sp>
      <p:sp>
        <p:nvSpPr>
          <p:cNvPr id="5" name="Content Placeholder 4"/>
          <p:cNvSpPr>
            <a:spLocks noGrp="1"/>
          </p:cNvSpPr>
          <p:nvPr>
            <p:ph sz="half" idx="2"/>
          </p:nvPr>
        </p:nvSpPr>
        <p:spPr/>
        <p:txBody>
          <a:bodyPr/>
          <a:lstStyle/>
          <a:p>
            <a:r>
              <a:rPr lang="en-US" dirty="0"/>
              <a:t>Possible reduction in some psychosocial risks</a:t>
            </a:r>
          </a:p>
          <a:p>
            <a:pPr lvl="0"/>
            <a:r>
              <a:rPr lang="en-GB" dirty="0"/>
              <a:t>Removing people from hazardous environments </a:t>
            </a:r>
          </a:p>
          <a:p>
            <a:pPr lvl="0"/>
            <a:r>
              <a:rPr lang="en-GB" dirty="0"/>
              <a:t>Health promotion </a:t>
            </a:r>
          </a:p>
          <a:p>
            <a:pPr lvl="0"/>
            <a:r>
              <a:rPr lang="en-GB" dirty="0"/>
              <a:t>Improved prevention measures</a:t>
            </a:r>
          </a:p>
          <a:p>
            <a:pPr lvl="0"/>
            <a:r>
              <a:rPr lang="en-GB" dirty="0"/>
              <a:t>Reducing inequality </a:t>
            </a:r>
          </a:p>
        </p:txBody>
      </p:sp>
      <p:sp>
        <p:nvSpPr>
          <p:cNvPr id="6" name="Text Placeholder 5"/>
          <p:cNvSpPr>
            <a:spLocks noGrp="1"/>
          </p:cNvSpPr>
          <p:nvPr>
            <p:ph type="body" sz="quarter" idx="3"/>
          </p:nvPr>
        </p:nvSpPr>
        <p:spPr/>
        <p:txBody>
          <a:bodyPr/>
          <a:lstStyle/>
          <a:p>
            <a:pPr algn="ctr"/>
            <a:r>
              <a:rPr lang="en-US" dirty="0"/>
              <a:t>Challenges</a:t>
            </a:r>
            <a:endParaRPr lang="en-GB" dirty="0"/>
          </a:p>
        </p:txBody>
      </p:sp>
      <p:sp>
        <p:nvSpPr>
          <p:cNvPr id="7" name="Content Placeholder 6"/>
          <p:cNvSpPr>
            <a:spLocks noGrp="1"/>
          </p:cNvSpPr>
          <p:nvPr>
            <p:ph sz="quarter" idx="4"/>
          </p:nvPr>
        </p:nvSpPr>
        <p:spPr>
          <a:xfrm>
            <a:off x="4645025" y="2174875"/>
            <a:ext cx="4041775" cy="4270170"/>
          </a:xfrm>
        </p:spPr>
        <p:txBody>
          <a:bodyPr>
            <a:normAutofit lnSpcReduction="10000"/>
          </a:bodyPr>
          <a:lstStyle/>
          <a:p>
            <a:r>
              <a:rPr lang="en-GB" dirty="0"/>
              <a:t>Possible Increase in some psychosocial risk </a:t>
            </a:r>
          </a:p>
          <a:p>
            <a:r>
              <a:rPr lang="en-GB" dirty="0"/>
              <a:t>Increased risk to security and privacy </a:t>
            </a:r>
          </a:p>
          <a:p>
            <a:pPr lvl="0"/>
            <a:r>
              <a:rPr lang="en-GB" dirty="0"/>
              <a:t>Exposure to new chemical or biological risks or electromagnetic fields</a:t>
            </a:r>
          </a:p>
          <a:p>
            <a:r>
              <a:rPr lang="en-GB" dirty="0"/>
              <a:t>Increased risk of incidents and exposures</a:t>
            </a:r>
          </a:p>
          <a:p>
            <a:r>
              <a:rPr lang="en-GB" dirty="0"/>
              <a:t>OSH management and outcome challenges </a:t>
            </a:r>
          </a:p>
        </p:txBody>
      </p:sp>
    </p:spTree>
    <p:extLst>
      <p:ext uri="{BB962C8B-B14F-4D97-AF65-F5344CB8AC3E}">
        <p14:creationId xmlns:p14="http://schemas.microsoft.com/office/powerpoint/2010/main" val="3779917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24006" y="298127"/>
            <a:ext cx="4982705" cy="1162050"/>
          </a:xfrm>
        </p:spPr>
        <p:txBody>
          <a:bodyPr>
            <a:noAutofit/>
          </a:bodyPr>
          <a:lstStyle/>
          <a:p>
            <a:r>
              <a:rPr lang="en-US" sz="3600" dirty="0"/>
              <a:t>Automation and robotics</a:t>
            </a:r>
            <a:endParaRPr lang="en-GB" sz="3600" dirty="0"/>
          </a:p>
        </p:txBody>
      </p:sp>
      <p:sp>
        <p:nvSpPr>
          <p:cNvPr id="7" name="Text Placeholder 6"/>
          <p:cNvSpPr>
            <a:spLocks noGrp="1"/>
          </p:cNvSpPr>
          <p:nvPr>
            <p:ph type="body" sz="half" idx="2"/>
          </p:nvPr>
        </p:nvSpPr>
        <p:spPr>
          <a:xfrm>
            <a:off x="457200" y="1989528"/>
            <a:ext cx="3519644" cy="4204795"/>
          </a:xfrm>
        </p:spPr>
        <p:txBody>
          <a:bodyPr>
            <a:noAutofit/>
          </a:bodyPr>
          <a:lstStyle/>
          <a:p>
            <a:pPr marL="214313" indent="-214313">
              <a:buFont typeface="Arial" panose="020B0604020202020204" pitchFamily="34" charset="0"/>
              <a:buChar char="•"/>
            </a:pPr>
            <a:r>
              <a:rPr lang="en-US" sz="2000" dirty="0"/>
              <a:t>Human interaction with AI and robotics</a:t>
            </a:r>
          </a:p>
          <a:p>
            <a:pPr marL="214313" indent="-214313">
              <a:buFont typeface="Arial" panose="020B0604020202020204" pitchFamily="34" charset="0"/>
              <a:buChar char="•"/>
            </a:pPr>
            <a:r>
              <a:rPr lang="en-US" sz="2000" dirty="0"/>
              <a:t>Robotics and AI and their role in decreasing musculoskeletal disorders or mental health risks.</a:t>
            </a:r>
          </a:p>
          <a:p>
            <a:pPr marL="214313" indent="-214313">
              <a:buFont typeface="Arial" panose="020B0604020202020204" pitchFamily="34" charset="0"/>
              <a:buChar char="•"/>
            </a:pPr>
            <a:r>
              <a:rPr lang="en-US" sz="2000" dirty="0"/>
              <a:t>Ergonomic risks</a:t>
            </a:r>
          </a:p>
          <a:p>
            <a:pPr marL="214313" indent="-214313">
              <a:buFont typeface="Arial" panose="020B0604020202020204" pitchFamily="34" charset="0"/>
              <a:buChar char="•"/>
            </a:pPr>
            <a:r>
              <a:rPr lang="en-US" sz="2000" dirty="0"/>
              <a:t>Cybersecurity risks</a:t>
            </a:r>
          </a:p>
          <a:p>
            <a:pPr marL="214313" indent="-214313">
              <a:buFont typeface="Arial" panose="020B0604020202020204" pitchFamily="34" charset="0"/>
              <a:buChar char="•"/>
            </a:pPr>
            <a:r>
              <a:rPr lang="en-US" sz="2000" dirty="0"/>
              <a:t>Psychological risks</a:t>
            </a:r>
          </a:p>
          <a:p>
            <a:pPr marL="214313" indent="-214313">
              <a:buFont typeface="Arial" panose="020B0604020202020204" pitchFamily="34" charset="0"/>
              <a:buChar char="•"/>
            </a:pPr>
            <a:r>
              <a:rPr lang="en-US" sz="2000" dirty="0"/>
              <a:t>Automation's threat on employment</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76844" y="2367216"/>
            <a:ext cx="4777211" cy="3178820"/>
          </a:xfrm>
        </p:spPr>
      </p:pic>
    </p:spTree>
    <p:extLst>
      <p:ext uri="{BB962C8B-B14F-4D97-AF65-F5344CB8AC3E}">
        <p14:creationId xmlns:p14="http://schemas.microsoft.com/office/powerpoint/2010/main" val="1590725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oint-EN 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83" y="233784"/>
            <a:ext cx="9109858" cy="6430488"/>
          </a:xfrm>
          <a:prstGeom prst="rect">
            <a:avLst/>
          </a:prstGeom>
        </p:spPr>
      </p:pic>
    </p:spTree>
    <p:extLst>
      <p:ext uri="{BB962C8B-B14F-4D97-AF65-F5344CB8AC3E}">
        <p14:creationId xmlns:p14="http://schemas.microsoft.com/office/powerpoint/2010/main" val="992213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447" y="945396"/>
            <a:ext cx="3680847" cy="489703"/>
          </a:xfrm>
        </p:spPr>
        <p:txBody>
          <a:bodyPr>
            <a:noAutofit/>
          </a:bodyPr>
          <a:lstStyle/>
          <a:p>
            <a:r>
              <a:rPr lang="en-US" sz="3600" dirty="0"/>
              <a:t>Nanotechnology</a:t>
            </a:r>
            <a:endParaRPr lang="en-GB" sz="3600" dirty="0"/>
          </a:p>
        </p:txBody>
      </p:sp>
      <p:sp>
        <p:nvSpPr>
          <p:cNvPr id="4" name="Text Placeholder 3"/>
          <p:cNvSpPr>
            <a:spLocks noGrp="1"/>
          </p:cNvSpPr>
          <p:nvPr>
            <p:ph type="body" sz="half" idx="2"/>
          </p:nvPr>
        </p:nvSpPr>
        <p:spPr>
          <a:xfrm>
            <a:off x="629841" y="2400299"/>
            <a:ext cx="3156968" cy="2858691"/>
          </a:xfrm>
        </p:spPr>
        <p:txBody>
          <a:bodyPr>
            <a:normAutofit lnSpcReduction="10000"/>
          </a:bodyPr>
          <a:lstStyle/>
          <a:p>
            <a:pPr marL="257175" indent="-257175">
              <a:buFont typeface="Arial" panose="020B0604020202020204" pitchFamily="34" charset="0"/>
              <a:buChar char="•"/>
            </a:pPr>
            <a:r>
              <a:rPr lang="en-US" sz="1800" dirty="0" err="1"/>
              <a:t>Nanomaterials</a:t>
            </a:r>
            <a:endParaRPr lang="en-US" sz="1800" dirty="0"/>
          </a:p>
          <a:p>
            <a:pPr marL="257175" indent="-257175">
              <a:buFont typeface="Arial" panose="020B0604020202020204" pitchFamily="34" charset="0"/>
              <a:buChar char="•"/>
            </a:pPr>
            <a:r>
              <a:rPr lang="en-US" sz="1800" dirty="0"/>
              <a:t>Unique health hazards</a:t>
            </a:r>
          </a:p>
          <a:p>
            <a:pPr marL="257175" indent="-257175">
              <a:buFont typeface="Arial" panose="020B0604020202020204" pitchFamily="34" charset="0"/>
              <a:buChar char="•"/>
            </a:pPr>
            <a:r>
              <a:rPr lang="en-US" sz="1800" dirty="0"/>
              <a:t>Lungs, oxidative stress, inflammation and tissue damage, fibrosis and tumor generation</a:t>
            </a:r>
          </a:p>
          <a:p>
            <a:pPr marL="257175" indent="-257175">
              <a:buFont typeface="Arial" panose="020B0604020202020204" pitchFamily="34" charset="0"/>
              <a:buChar char="•"/>
            </a:pPr>
            <a:r>
              <a:rPr lang="en-US" sz="1800" dirty="0"/>
              <a:t>ILO Occupational Safety and Health Convention, 1981: Necessary Further Training, lifelong learning</a:t>
            </a:r>
          </a:p>
          <a:p>
            <a:pPr marL="214313" indent="-214313">
              <a:buFont typeface="Arial" panose="020B0604020202020204" pitchFamily="34" charset="0"/>
              <a:buChar char="•"/>
            </a:pPr>
            <a:endParaRPr lang="en-GB" b="1"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786809" y="2262935"/>
            <a:ext cx="4699697" cy="3133417"/>
          </a:xfrm>
        </p:spPr>
      </p:pic>
    </p:spTree>
    <p:extLst>
      <p:ext uri="{BB962C8B-B14F-4D97-AF65-F5344CB8AC3E}">
        <p14:creationId xmlns:p14="http://schemas.microsoft.com/office/powerpoint/2010/main" val="153891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2.2 Demographics</a:t>
            </a:r>
            <a:endParaRPr lang="en-GB" b="1" dirty="0"/>
          </a:p>
        </p:txBody>
      </p:sp>
      <p:sp>
        <p:nvSpPr>
          <p:cNvPr id="10" name="Content Placeholder 9"/>
          <p:cNvSpPr>
            <a:spLocks noGrp="1"/>
          </p:cNvSpPr>
          <p:nvPr>
            <p:ph idx="1"/>
          </p:nvPr>
        </p:nvSpPr>
        <p:spPr>
          <a:xfrm>
            <a:off x="5419311" y="2501909"/>
            <a:ext cx="3364396" cy="2324980"/>
          </a:xfrm>
        </p:spPr>
        <p:txBody>
          <a:bodyPr>
            <a:normAutofit fontScale="70000" lnSpcReduction="20000"/>
          </a:bodyPr>
          <a:lstStyle/>
          <a:p>
            <a:r>
              <a:rPr lang="en-US" dirty="0"/>
              <a:t>Changing global workforce</a:t>
            </a:r>
          </a:p>
          <a:p>
            <a:r>
              <a:rPr lang="en-US" dirty="0"/>
              <a:t>Expanding young and old population in different parts of the world</a:t>
            </a:r>
          </a:p>
          <a:p>
            <a:r>
              <a:rPr lang="en-US" dirty="0"/>
              <a:t>Gender gaps in </a:t>
            </a:r>
            <a:r>
              <a:rPr lang="en-US" dirty="0" err="1"/>
              <a:t>labour</a:t>
            </a:r>
            <a:r>
              <a:rPr lang="en-US" dirty="0"/>
              <a:t> market</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2409792"/>
            <a:ext cx="4741015" cy="2509214"/>
          </a:xfrm>
          <a:prstGeom prst="rect">
            <a:avLst/>
          </a:prstGeom>
        </p:spPr>
      </p:pic>
    </p:spTree>
    <p:extLst>
      <p:ext uri="{BB962C8B-B14F-4D97-AF65-F5344CB8AC3E}">
        <p14:creationId xmlns:p14="http://schemas.microsoft.com/office/powerpoint/2010/main" val="2840609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40052" y="1276558"/>
            <a:ext cx="7593910" cy="617934"/>
          </a:xfrm>
        </p:spPr>
        <p:txBody>
          <a:bodyPr>
            <a:noAutofit/>
          </a:bodyPr>
          <a:lstStyle/>
          <a:p>
            <a:pPr algn="ctr"/>
            <a:r>
              <a:rPr lang="en-US" sz="3600" dirty="0">
                <a:latin typeface="+mj-lt"/>
              </a:rPr>
              <a:t>Young workers and aging worker populations</a:t>
            </a:r>
            <a:endParaRPr lang="en-GB" sz="3600" dirty="0">
              <a:latin typeface="+mj-lt"/>
            </a:endParaRPr>
          </a:p>
        </p:txBody>
      </p:sp>
      <p:pic>
        <p:nvPicPr>
          <p:cNvPr id="4"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108681" y="1894492"/>
            <a:ext cx="5484813" cy="4225143"/>
          </a:xfrm>
        </p:spPr>
      </p:pic>
    </p:spTree>
    <p:extLst>
      <p:ext uri="{BB962C8B-B14F-4D97-AF65-F5344CB8AC3E}">
        <p14:creationId xmlns:p14="http://schemas.microsoft.com/office/powerpoint/2010/main" val="103375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i="0" u="none" strike="noStrike" baseline="0" dirty="0">
                <a:latin typeface="FranklinGothicBook"/>
              </a:rPr>
              <a:t>Introduction</a:t>
            </a:r>
            <a:endParaRPr lang="en-GB" b="1" dirty="0"/>
          </a:p>
        </p:txBody>
      </p:sp>
      <p:sp>
        <p:nvSpPr>
          <p:cNvPr id="3" name="Content Placeholder 2"/>
          <p:cNvSpPr>
            <a:spLocks noGrp="1"/>
          </p:cNvSpPr>
          <p:nvPr>
            <p:ph idx="1"/>
          </p:nvPr>
        </p:nvSpPr>
        <p:spPr/>
        <p:txBody>
          <a:bodyPr>
            <a:normAutofit/>
          </a:bodyPr>
          <a:lstStyle/>
          <a:p>
            <a:r>
              <a:rPr lang="en-US" dirty="0"/>
              <a:t>2030 Agenda for Sustainable Development</a:t>
            </a:r>
          </a:p>
          <a:p>
            <a:r>
              <a:rPr lang="en-US" dirty="0"/>
              <a:t>Sustainable Development Goals 3 and 8</a:t>
            </a:r>
          </a:p>
          <a:p>
            <a:endParaRPr lang="en-GB"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6323" y="3294822"/>
            <a:ext cx="1766681" cy="176668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01545" y="3294823"/>
            <a:ext cx="1766681" cy="1766681"/>
          </a:xfrm>
          <a:prstGeom prst="rect">
            <a:avLst/>
          </a:prstGeom>
        </p:spPr>
      </p:pic>
    </p:spTree>
    <p:extLst>
      <p:ext uri="{BB962C8B-B14F-4D97-AF65-F5344CB8AC3E}">
        <p14:creationId xmlns:p14="http://schemas.microsoft.com/office/powerpoint/2010/main" val="858910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t>Gender</a:t>
            </a:r>
            <a:endParaRPr lang="en-GB" sz="3600" b="1" dirty="0"/>
          </a:p>
        </p:txBody>
      </p:sp>
      <p:sp>
        <p:nvSpPr>
          <p:cNvPr id="3" name="Content Placeholder 2"/>
          <p:cNvSpPr>
            <a:spLocks noGrp="1"/>
          </p:cNvSpPr>
          <p:nvPr>
            <p:ph sz="half" idx="1"/>
          </p:nvPr>
        </p:nvSpPr>
        <p:spPr/>
        <p:txBody>
          <a:bodyPr>
            <a:normAutofit lnSpcReduction="10000"/>
          </a:bodyPr>
          <a:lstStyle/>
          <a:p>
            <a:r>
              <a:rPr lang="en-US" dirty="0"/>
              <a:t>Resisting gender gaps in the </a:t>
            </a:r>
            <a:r>
              <a:rPr lang="en-US" dirty="0" err="1"/>
              <a:t>labour</a:t>
            </a:r>
            <a:r>
              <a:rPr lang="en-US" dirty="0"/>
              <a:t> market</a:t>
            </a:r>
          </a:p>
          <a:p>
            <a:r>
              <a:rPr lang="en-US" dirty="0"/>
              <a:t>Women are 26.0 percentage points less likely to be employed</a:t>
            </a:r>
          </a:p>
          <a:p>
            <a:r>
              <a:rPr lang="en-US" dirty="0"/>
              <a:t>Gender employment gap has shrunk last 27 years, less than 2 percent points during the last 27 years.</a:t>
            </a:r>
            <a:endParaRPr lang="en-GB"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648200" y="2517096"/>
            <a:ext cx="4038600" cy="2692171"/>
          </a:xfrm>
        </p:spPr>
      </p:pic>
    </p:spTree>
    <p:extLst>
      <p:ext uri="{BB962C8B-B14F-4D97-AF65-F5344CB8AC3E}">
        <p14:creationId xmlns:p14="http://schemas.microsoft.com/office/powerpoint/2010/main" val="191734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Migrant workers</a:t>
            </a:r>
            <a:endParaRPr lang="en-GB" sz="3600" b="1" dirty="0"/>
          </a:p>
        </p:txBody>
      </p:sp>
      <p:sp>
        <p:nvSpPr>
          <p:cNvPr id="5" name="Content Placeholder 4"/>
          <p:cNvSpPr>
            <a:spLocks noGrp="1"/>
          </p:cNvSpPr>
          <p:nvPr>
            <p:ph idx="1"/>
          </p:nvPr>
        </p:nvSpPr>
        <p:spPr/>
        <p:txBody>
          <a:bodyPr>
            <a:normAutofit fontScale="92500" lnSpcReduction="20000"/>
          </a:bodyPr>
          <a:lstStyle/>
          <a:p>
            <a:r>
              <a:rPr lang="en-US" dirty="0"/>
              <a:t>Accounted for 164 million of the world’s approximately 277 million international migrants.</a:t>
            </a:r>
          </a:p>
          <a:p>
            <a:r>
              <a:rPr lang="en-US" dirty="0"/>
              <a:t>86.5 per cent of migrants are between 20 to 64 years of age. </a:t>
            </a:r>
          </a:p>
          <a:p>
            <a:r>
              <a:rPr lang="en-GB" dirty="0"/>
              <a:t>The complexity and diversity of circumstances throughout the various dimensions of the migration cycle may render them highly vulnerable to poor physical and mental health outcomes.</a:t>
            </a:r>
          </a:p>
          <a:p>
            <a:r>
              <a:rPr lang="en-US" dirty="0"/>
              <a:t>High skilled jobs vs. “D” jobs (dirty, dangerous and demeaning)</a:t>
            </a:r>
            <a:endParaRPr lang="en-GB" dirty="0"/>
          </a:p>
          <a:p>
            <a:endParaRPr lang="en-GB" dirty="0"/>
          </a:p>
        </p:txBody>
      </p:sp>
    </p:spTree>
    <p:extLst>
      <p:ext uri="{BB962C8B-B14F-4D97-AF65-F5344CB8AC3E}">
        <p14:creationId xmlns:p14="http://schemas.microsoft.com/office/powerpoint/2010/main" val="3037358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b="1" dirty="0"/>
              <a:t>2.3 Sustainable development and OSH</a:t>
            </a:r>
            <a:endParaRPr lang="en-GB" b="1" dirty="0"/>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77979" y="1600200"/>
            <a:ext cx="6788041" cy="4525963"/>
          </a:xfrm>
        </p:spPr>
      </p:pic>
    </p:spTree>
    <p:extLst>
      <p:ext uri="{BB962C8B-B14F-4D97-AF65-F5344CB8AC3E}">
        <p14:creationId xmlns:p14="http://schemas.microsoft.com/office/powerpoint/2010/main" val="1703256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36" y="236506"/>
            <a:ext cx="8673676" cy="1241488"/>
          </a:xfrm>
        </p:spPr>
        <p:txBody>
          <a:bodyPr>
            <a:noAutofit/>
          </a:bodyPr>
          <a:lstStyle/>
          <a:p>
            <a:r>
              <a:rPr lang="en-US" sz="3200" dirty="0"/>
              <a:t>Climate change, air pollution and environmental degradation</a:t>
            </a:r>
            <a:endParaRPr lang="en-GB" sz="3200" dirty="0"/>
          </a:p>
        </p:txBody>
      </p:sp>
      <p:sp>
        <p:nvSpPr>
          <p:cNvPr id="4" name="Text Placeholder 3"/>
          <p:cNvSpPr>
            <a:spLocks noGrp="1"/>
          </p:cNvSpPr>
          <p:nvPr>
            <p:ph type="body" sz="half" idx="2"/>
          </p:nvPr>
        </p:nvSpPr>
        <p:spPr>
          <a:xfrm>
            <a:off x="370736" y="2433847"/>
            <a:ext cx="3670322" cy="3037986"/>
          </a:xfrm>
        </p:spPr>
        <p:txBody>
          <a:bodyPr>
            <a:noAutofit/>
          </a:bodyPr>
          <a:lstStyle/>
          <a:p>
            <a:pPr marL="257175" indent="-257175">
              <a:buFont typeface="Arial" panose="020B0604020202020204" pitchFamily="34" charset="0"/>
              <a:buChar char="•"/>
            </a:pPr>
            <a:r>
              <a:rPr lang="en-US" sz="2400" dirty="0"/>
              <a:t>Effects: 4 billion are among the poorest and also work outdoors, in agriculture.</a:t>
            </a:r>
          </a:p>
          <a:p>
            <a:pPr marL="257175" indent="-257175">
              <a:buFont typeface="Arial" panose="020B0604020202020204" pitchFamily="34" charset="0"/>
              <a:buChar char="•"/>
            </a:pPr>
            <a:r>
              <a:rPr lang="en-US" sz="2400" dirty="0"/>
              <a:t>Southern Asia and Western Africa</a:t>
            </a:r>
          </a:p>
          <a:p>
            <a:pPr marL="257175" indent="-257175">
              <a:buFont typeface="Arial" panose="020B0604020202020204" pitchFamily="34" charset="0"/>
              <a:buChar char="•"/>
            </a:pPr>
            <a:r>
              <a:rPr lang="en-US" sz="2400" dirty="0"/>
              <a:t>Exposure to </a:t>
            </a:r>
            <a:r>
              <a:rPr lang="en-US" sz="2400" dirty="0">
                <a:solidFill>
                  <a:srgbClr val="FF0000"/>
                </a:solidFill>
              </a:rPr>
              <a:t>sun</a:t>
            </a:r>
            <a:r>
              <a:rPr lang="en-US" sz="2400" dirty="0"/>
              <a:t> is a risk</a:t>
            </a:r>
            <a:endParaRPr lang="en-GB" sz="2400"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101010" y="1440725"/>
            <a:ext cx="6415709" cy="5024230"/>
          </a:xfrm>
          <a:prstGeom prst="rect">
            <a:avLst/>
          </a:prstGeom>
        </p:spPr>
      </p:pic>
    </p:spTree>
    <p:extLst>
      <p:ext uri="{BB962C8B-B14F-4D97-AF65-F5344CB8AC3E}">
        <p14:creationId xmlns:p14="http://schemas.microsoft.com/office/powerpoint/2010/main" val="268729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HIGHER TEMPERATURES AND OSH</a:t>
            </a:r>
            <a:endParaRPr lang="en-GB" sz="3600" b="1"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sz="3300" dirty="0"/>
              <a:t>HIGHER TEMPERATURES CAN AFFECT WORK AND WORKERS, ESPECIALLY IN HOT AREAS</a:t>
            </a:r>
          </a:p>
          <a:p>
            <a:r>
              <a:rPr lang="en-US" dirty="0"/>
              <a:t>Reduction in areas where work is possible</a:t>
            </a:r>
          </a:p>
          <a:p>
            <a:r>
              <a:rPr lang="en-US" dirty="0"/>
              <a:t>Increase in related health effects</a:t>
            </a:r>
          </a:p>
          <a:p>
            <a:r>
              <a:rPr lang="en-US" dirty="0"/>
              <a:t>Heat related health effects</a:t>
            </a:r>
          </a:p>
          <a:p>
            <a:r>
              <a:rPr lang="en-US" dirty="0"/>
              <a:t>Heat related OSH risks</a:t>
            </a:r>
          </a:p>
          <a:p>
            <a:r>
              <a:rPr lang="en-US" dirty="0"/>
              <a:t>The performance of physically demanding work</a:t>
            </a:r>
          </a:p>
          <a:p>
            <a:r>
              <a:rPr lang="en-US" dirty="0"/>
              <a:t>Migrant workers, informal workers and day-</a:t>
            </a:r>
            <a:r>
              <a:rPr lang="en-US" dirty="0" err="1"/>
              <a:t>labourers</a:t>
            </a:r>
            <a:endParaRPr lang="en-US" dirty="0"/>
          </a:p>
          <a:p>
            <a:r>
              <a:rPr lang="en-US" dirty="0"/>
              <a:t>The health burden related to climate change</a:t>
            </a:r>
          </a:p>
          <a:p>
            <a:r>
              <a:rPr lang="en-US" dirty="0"/>
              <a:t>Extreme weather events also affect workers involved in emergency, rescue and clean-up work</a:t>
            </a:r>
          </a:p>
          <a:p>
            <a:endParaRPr lang="en-US" dirty="0"/>
          </a:p>
        </p:txBody>
      </p:sp>
    </p:spTree>
    <p:extLst>
      <p:ext uri="{BB962C8B-B14F-4D97-AF65-F5344CB8AC3E}">
        <p14:creationId xmlns:p14="http://schemas.microsoft.com/office/powerpoint/2010/main" val="1601740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440" y="5174536"/>
            <a:ext cx="5486400" cy="566738"/>
          </a:xfrm>
        </p:spPr>
        <p:txBody>
          <a:bodyPr>
            <a:normAutofit fontScale="90000"/>
          </a:bodyPr>
          <a:lstStyle/>
          <a:p>
            <a:pPr algn="ctr"/>
            <a:r>
              <a:rPr lang="en-US" sz="3200" dirty="0"/>
              <a:t>The green economy</a:t>
            </a:r>
            <a:endParaRPr lang="en-GB" sz="3200" dirty="0"/>
          </a:p>
        </p:txBody>
      </p:sp>
      <p:pic>
        <p:nvPicPr>
          <p:cNvPr id="6" name="Picture Placeholder 5"/>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a:xfrm>
            <a:off x="1792288" y="624967"/>
            <a:ext cx="5486400" cy="4114800"/>
          </a:xfrm>
        </p:spPr>
      </p:pic>
    </p:spTree>
    <p:extLst>
      <p:ext uri="{BB962C8B-B14F-4D97-AF65-F5344CB8AC3E}">
        <p14:creationId xmlns:p14="http://schemas.microsoft.com/office/powerpoint/2010/main" val="3983256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057"/>
            <a:ext cx="8229600" cy="1143000"/>
          </a:xfrm>
        </p:spPr>
        <p:txBody>
          <a:bodyPr>
            <a:normAutofit/>
          </a:bodyPr>
          <a:lstStyle/>
          <a:p>
            <a:r>
              <a:rPr lang="en-US" sz="3600" b="1" dirty="0"/>
              <a:t>GREEN TECHNOLOGIES AND OSH</a:t>
            </a:r>
            <a:endParaRPr lang="en-GB" sz="3600" b="1" dirty="0"/>
          </a:p>
        </p:txBody>
      </p:sp>
      <p:sp>
        <p:nvSpPr>
          <p:cNvPr id="3" name="Content Placeholder 2"/>
          <p:cNvSpPr>
            <a:spLocks noGrp="1"/>
          </p:cNvSpPr>
          <p:nvPr>
            <p:ph idx="1"/>
          </p:nvPr>
        </p:nvSpPr>
        <p:spPr>
          <a:xfrm>
            <a:off x="457200" y="1172497"/>
            <a:ext cx="8229600" cy="4525963"/>
          </a:xfrm>
        </p:spPr>
        <p:txBody>
          <a:bodyPr>
            <a:noAutofit/>
          </a:bodyPr>
          <a:lstStyle/>
          <a:p>
            <a:pPr marL="0" indent="0" algn="ctr">
              <a:buNone/>
            </a:pPr>
            <a:r>
              <a:rPr lang="en-US" sz="2400" dirty="0"/>
              <a:t>Health and safety aspects of green technologies arise in all stages of their lifecycle: from the extraction of the necessary raw materials, the manufacturing of technological devices, to their transport, installation, operation, decommissioning and disposal. They can occur across different countries and regions, involving many different groups of workers. </a:t>
            </a:r>
          </a:p>
          <a:p>
            <a:pPr marL="0" indent="0" algn="ctr">
              <a:buNone/>
            </a:pPr>
            <a:endParaRPr lang="en-US" sz="2000" b="1" dirty="0"/>
          </a:p>
          <a:p>
            <a:pPr marL="0" indent="0" algn="ctr">
              <a:buNone/>
            </a:pPr>
            <a:r>
              <a:rPr lang="en-US" sz="2000" b="1" dirty="0"/>
              <a:t>WORKERS IN ‘GREEN’ INDUSTRIES MAY FACE RISKS :</a:t>
            </a:r>
          </a:p>
          <a:p>
            <a:r>
              <a:rPr lang="en-US" sz="2000" dirty="0"/>
              <a:t>In the wind turbine sector</a:t>
            </a:r>
          </a:p>
          <a:p>
            <a:r>
              <a:rPr lang="en-US" sz="2000" dirty="0"/>
              <a:t>In the solar energy industry and the later recycling of its parts</a:t>
            </a:r>
          </a:p>
          <a:p>
            <a:r>
              <a:rPr lang="en-US" sz="2000" dirty="0"/>
              <a:t>In the manufacture of fluorescent light bulbs </a:t>
            </a:r>
          </a:p>
          <a:p>
            <a:r>
              <a:rPr lang="en-GB" sz="2000" dirty="0"/>
              <a:t>In recycling </a:t>
            </a:r>
          </a:p>
          <a:p>
            <a:r>
              <a:rPr lang="en-US" sz="2000" dirty="0"/>
              <a:t>Risks as a result of substitution for more environmentally friendly substances </a:t>
            </a:r>
            <a:endParaRPr lang="en-GB" sz="2000" dirty="0"/>
          </a:p>
        </p:txBody>
      </p:sp>
    </p:spTree>
    <p:extLst>
      <p:ext uri="{BB962C8B-B14F-4D97-AF65-F5344CB8AC3E}">
        <p14:creationId xmlns:p14="http://schemas.microsoft.com/office/powerpoint/2010/main" val="746754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2450" y="468609"/>
            <a:ext cx="7886700" cy="994172"/>
          </a:xfrm>
        </p:spPr>
        <p:txBody>
          <a:bodyPr>
            <a:normAutofit/>
          </a:bodyPr>
          <a:lstStyle/>
          <a:p>
            <a:r>
              <a:rPr lang="en-US" sz="3600" b="1" dirty="0"/>
              <a:t>2.4 Changes in work organization</a:t>
            </a:r>
            <a:endParaRPr lang="en-GB" sz="3600" b="1" dirty="0"/>
          </a:p>
        </p:txBody>
      </p:sp>
      <p:sp>
        <p:nvSpPr>
          <p:cNvPr id="2" name="Content Placeholder 1"/>
          <p:cNvSpPr>
            <a:spLocks noGrp="1"/>
          </p:cNvSpPr>
          <p:nvPr>
            <p:ph sz="half" idx="1"/>
          </p:nvPr>
        </p:nvSpPr>
        <p:spPr>
          <a:xfrm>
            <a:off x="457200" y="2298962"/>
            <a:ext cx="4038600" cy="3488727"/>
          </a:xfrm>
        </p:spPr>
        <p:txBody>
          <a:bodyPr>
            <a:normAutofit/>
          </a:bodyPr>
          <a:lstStyle/>
          <a:p>
            <a:r>
              <a:rPr lang="en-US" sz="2400" dirty="0"/>
              <a:t>Excessive hours of work</a:t>
            </a:r>
          </a:p>
          <a:p>
            <a:r>
              <a:rPr lang="en-US" sz="2400" dirty="0"/>
              <a:t>Non-standard forms of employment</a:t>
            </a:r>
          </a:p>
          <a:p>
            <a:r>
              <a:rPr lang="en-US" sz="2400" dirty="0"/>
              <a:t>Working time arrangements</a:t>
            </a:r>
          </a:p>
          <a:p>
            <a:r>
              <a:rPr lang="en-US" sz="2400" dirty="0"/>
              <a:t>The informal economy</a:t>
            </a:r>
          </a:p>
          <a:p>
            <a:r>
              <a:rPr lang="en-US" sz="2400" dirty="0"/>
              <a:t>The example of digital </a:t>
            </a:r>
            <a:r>
              <a:rPr lang="en-US" sz="2400" dirty="0" err="1"/>
              <a:t>labour</a:t>
            </a:r>
            <a:r>
              <a:rPr lang="en-US" sz="2400" dirty="0"/>
              <a:t> </a:t>
            </a:r>
            <a:r>
              <a:rPr lang="en-GB" sz="2400" dirty="0"/>
              <a:t>platforms</a:t>
            </a:r>
          </a:p>
        </p:txBody>
      </p:sp>
      <p:pic>
        <p:nvPicPr>
          <p:cNvPr id="4" name="Content Placeholder 3"/>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l="11878" r="25207" b="16237"/>
          <a:stretch/>
        </p:blipFill>
        <p:spPr>
          <a:xfrm>
            <a:off x="4678025" y="2174806"/>
            <a:ext cx="2445026" cy="162746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77310" y="3160458"/>
            <a:ext cx="2557084" cy="169335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83979" y="4444073"/>
            <a:ext cx="3029296" cy="195395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76384" y="1721785"/>
            <a:ext cx="2158010" cy="1438673"/>
          </a:xfrm>
          <a:prstGeom prst="rect">
            <a:avLst/>
          </a:prstGeom>
        </p:spPr>
      </p:pic>
    </p:spTree>
    <p:extLst>
      <p:ext uri="{BB962C8B-B14F-4D97-AF65-F5344CB8AC3E}">
        <p14:creationId xmlns:p14="http://schemas.microsoft.com/office/powerpoint/2010/main" val="398845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0981" t="16233" r="8332" b="12932"/>
          <a:stretch/>
        </p:blipFill>
        <p:spPr>
          <a:xfrm>
            <a:off x="-1471962" y="1858302"/>
            <a:ext cx="10158762" cy="4398715"/>
          </a:xfrm>
          <a:prstGeom prst="rect">
            <a:avLst/>
          </a:prstGeom>
        </p:spPr>
      </p:pic>
      <p:sp>
        <p:nvSpPr>
          <p:cNvPr id="2" name="Title 1"/>
          <p:cNvSpPr>
            <a:spLocks noGrp="1"/>
          </p:cNvSpPr>
          <p:nvPr>
            <p:ph type="title"/>
          </p:nvPr>
        </p:nvSpPr>
        <p:spPr>
          <a:xfrm>
            <a:off x="457200" y="715302"/>
            <a:ext cx="8229600" cy="1143000"/>
          </a:xfrm>
        </p:spPr>
        <p:txBody>
          <a:bodyPr>
            <a:noAutofit/>
          </a:bodyPr>
          <a:lstStyle/>
          <a:p>
            <a:r>
              <a:rPr lang="en-US" sz="2800" b="1" dirty="0"/>
              <a:t>OSH RISK FACTORS IN NON-STANDARD EMPLOYMENT ARRANGEMENTS</a:t>
            </a:r>
            <a:endParaRPr lang="en-GB" sz="2800" b="1" dirty="0"/>
          </a:p>
        </p:txBody>
      </p:sp>
    </p:spTree>
    <p:extLst>
      <p:ext uri="{BB962C8B-B14F-4D97-AF65-F5344CB8AC3E}">
        <p14:creationId xmlns:p14="http://schemas.microsoft.com/office/powerpoint/2010/main" val="324678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a:t>OSH OPPORTUNITIES AND CHALLENGES IN PLATFORM WORK</a:t>
            </a:r>
            <a:endParaRPr lang="en-GB" sz="2800" b="1" dirty="0"/>
          </a:p>
        </p:txBody>
      </p:sp>
      <p:sp>
        <p:nvSpPr>
          <p:cNvPr id="5" name="Text Placeholder 4"/>
          <p:cNvSpPr>
            <a:spLocks noGrp="1"/>
          </p:cNvSpPr>
          <p:nvPr>
            <p:ph type="body" idx="1"/>
          </p:nvPr>
        </p:nvSpPr>
        <p:spPr>
          <a:xfrm>
            <a:off x="531019" y="1220587"/>
            <a:ext cx="4040188" cy="639762"/>
          </a:xfrm>
        </p:spPr>
        <p:txBody>
          <a:bodyPr>
            <a:normAutofit/>
          </a:bodyPr>
          <a:lstStyle/>
          <a:p>
            <a:pPr algn="ctr"/>
            <a:r>
              <a:rPr lang="en-US" sz="2000" dirty="0"/>
              <a:t>OPPORTUNITIES</a:t>
            </a:r>
            <a:endParaRPr lang="en-GB" sz="2000" dirty="0"/>
          </a:p>
        </p:txBody>
      </p:sp>
      <p:sp>
        <p:nvSpPr>
          <p:cNvPr id="6" name="Content Placeholder 5"/>
          <p:cNvSpPr>
            <a:spLocks noGrp="1"/>
          </p:cNvSpPr>
          <p:nvPr>
            <p:ph sz="half" idx="2"/>
          </p:nvPr>
        </p:nvSpPr>
        <p:spPr>
          <a:xfrm>
            <a:off x="457200" y="1908300"/>
            <a:ext cx="3869140" cy="3951288"/>
          </a:xfrm>
        </p:spPr>
        <p:txBody>
          <a:bodyPr>
            <a:normAutofit/>
          </a:bodyPr>
          <a:lstStyle/>
          <a:p>
            <a:r>
              <a:rPr lang="en-US" sz="2000" dirty="0"/>
              <a:t>Removing people from hazardous environments.</a:t>
            </a:r>
          </a:p>
          <a:p>
            <a:r>
              <a:rPr lang="en-US" sz="2000" dirty="0"/>
              <a:t>Greater control over work-life balance.</a:t>
            </a:r>
          </a:p>
          <a:p>
            <a:r>
              <a:rPr lang="en-US" sz="2000" dirty="0"/>
              <a:t>Shift of work previously carried out in the informal economy into the formal sector.</a:t>
            </a:r>
            <a:endParaRPr lang="en-GB" sz="2000" dirty="0"/>
          </a:p>
        </p:txBody>
      </p:sp>
      <p:sp>
        <p:nvSpPr>
          <p:cNvPr id="7" name="Text Placeholder 6"/>
          <p:cNvSpPr>
            <a:spLocks noGrp="1"/>
          </p:cNvSpPr>
          <p:nvPr>
            <p:ph type="body" sz="quarter" idx="3"/>
          </p:nvPr>
        </p:nvSpPr>
        <p:spPr>
          <a:xfrm>
            <a:off x="4571207" y="1221964"/>
            <a:ext cx="4041775" cy="639762"/>
          </a:xfrm>
        </p:spPr>
        <p:txBody>
          <a:bodyPr>
            <a:normAutofit/>
          </a:bodyPr>
          <a:lstStyle/>
          <a:p>
            <a:pPr algn="ctr"/>
            <a:r>
              <a:rPr lang="en-US" sz="2000" dirty="0"/>
              <a:t>CHALLENGES</a:t>
            </a:r>
            <a:endParaRPr lang="en-GB" sz="2000" dirty="0"/>
          </a:p>
        </p:txBody>
      </p:sp>
      <p:sp>
        <p:nvSpPr>
          <p:cNvPr id="8" name="Content Placeholder 7"/>
          <p:cNvSpPr>
            <a:spLocks noGrp="1"/>
          </p:cNvSpPr>
          <p:nvPr>
            <p:ph sz="quarter" idx="4"/>
          </p:nvPr>
        </p:nvSpPr>
        <p:spPr>
          <a:xfrm>
            <a:off x="4497389" y="1861726"/>
            <a:ext cx="4189412" cy="4552722"/>
          </a:xfrm>
        </p:spPr>
        <p:txBody>
          <a:bodyPr>
            <a:noAutofit/>
          </a:bodyPr>
          <a:lstStyle/>
          <a:p>
            <a:r>
              <a:rPr lang="en-US" sz="2000" dirty="0"/>
              <a:t>Reduced security, decreased regulatory visibility and increased risks</a:t>
            </a:r>
          </a:p>
          <a:p>
            <a:r>
              <a:rPr lang="en-US" sz="2000" dirty="0"/>
              <a:t>Atypical employment and working arrangements </a:t>
            </a:r>
          </a:p>
          <a:p>
            <a:r>
              <a:rPr lang="en-US" sz="2000" dirty="0"/>
              <a:t>Challenges in applications of OSH and employment regulations</a:t>
            </a:r>
          </a:p>
          <a:p>
            <a:r>
              <a:rPr lang="en-US" sz="2000" dirty="0"/>
              <a:t>Little or no access to traditional contractual benefits</a:t>
            </a:r>
          </a:p>
          <a:p>
            <a:r>
              <a:rPr lang="en-US" sz="2000" dirty="0"/>
              <a:t>Poor workplace OSH management</a:t>
            </a:r>
          </a:p>
          <a:p>
            <a:r>
              <a:rPr lang="en-US" sz="2000" dirty="0"/>
              <a:t>Lack of clarity and specificity in tasks</a:t>
            </a:r>
          </a:p>
          <a:p>
            <a:r>
              <a:rPr lang="en-US" sz="2000" dirty="0"/>
              <a:t>Non-appropriate certification, knowledge etc.</a:t>
            </a:r>
          </a:p>
        </p:txBody>
      </p:sp>
    </p:spTree>
    <p:extLst>
      <p:ext uri="{BB962C8B-B14F-4D97-AF65-F5344CB8AC3E}">
        <p14:creationId xmlns:p14="http://schemas.microsoft.com/office/powerpoint/2010/main" val="1269611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point-EN 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 y="403860"/>
            <a:ext cx="9143365" cy="6454140"/>
          </a:xfrm>
          <a:prstGeom prst="rect">
            <a:avLst/>
          </a:prstGeom>
        </p:spPr>
      </p:pic>
    </p:spTree>
    <p:extLst>
      <p:ext uri="{BB962C8B-B14F-4D97-AF65-F5344CB8AC3E}">
        <p14:creationId xmlns:p14="http://schemas.microsoft.com/office/powerpoint/2010/main" val="3442141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62655"/>
            <a:ext cx="9144000" cy="2236355"/>
          </a:xfrm>
          <a:prstGeom prst="rect">
            <a:avLst/>
          </a:prstGeom>
        </p:spPr>
      </p:pic>
      <p:sp>
        <p:nvSpPr>
          <p:cNvPr id="5" name="ZoneTexte 16"/>
          <p:cNvSpPr txBox="1"/>
          <p:nvPr/>
        </p:nvSpPr>
        <p:spPr>
          <a:xfrm>
            <a:off x="950894" y="3234379"/>
            <a:ext cx="7242211" cy="1754326"/>
          </a:xfrm>
          <a:prstGeom prst="rect">
            <a:avLst/>
          </a:prstGeom>
          <a:noFill/>
        </p:spPr>
        <p:txBody>
          <a:bodyPr wrap="square" rtlCol="0">
            <a:spAutoFit/>
          </a:bodyPr>
          <a:lstStyle/>
          <a:p>
            <a:r>
              <a:rPr lang="en-US" sz="3600" b="1" baseline="30000" dirty="0">
                <a:solidFill>
                  <a:srgbClr val="FFFFFF"/>
                </a:solidFill>
                <a:latin typeface="Century Gothic"/>
                <a:cs typeface="Century Gothic"/>
              </a:rPr>
              <a:t>Chapter 3</a:t>
            </a:r>
          </a:p>
          <a:p>
            <a:endParaRPr lang="en-US" sz="3600" b="1" baseline="30000" dirty="0">
              <a:solidFill>
                <a:srgbClr val="FFFFFF"/>
              </a:solidFill>
              <a:latin typeface="Century Gothic"/>
              <a:cs typeface="Century Gothic"/>
            </a:endParaRPr>
          </a:p>
          <a:p>
            <a:r>
              <a:rPr lang="en-US" sz="3600" b="1" baseline="30000" dirty="0">
                <a:solidFill>
                  <a:srgbClr val="FFFFFF"/>
                </a:solidFill>
                <a:latin typeface="Century Gothic"/>
                <a:cs typeface="Century Gothic"/>
              </a:rPr>
              <a:t>Responding to the safety and health challenges and opportunities of the future of</a:t>
            </a:r>
            <a:r>
              <a:rPr lang="en-US" sz="3600" b="1" dirty="0">
                <a:solidFill>
                  <a:srgbClr val="FFFFFF"/>
                </a:solidFill>
                <a:latin typeface="Century Gothic"/>
                <a:cs typeface="Century Gothic"/>
              </a:rPr>
              <a:t> </a:t>
            </a:r>
            <a:r>
              <a:rPr lang="en-US" sz="3600" b="1" baseline="30000" dirty="0">
                <a:solidFill>
                  <a:srgbClr val="FFFFFF"/>
                </a:solidFill>
                <a:latin typeface="Century Gothic"/>
                <a:cs typeface="Century Gothic"/>
              </a:rPr>
              <a:t>work</a:t>
            </a:r>
            <a:endParaRPr lang="fr-FR" sz="3600" b="1" dirty="0">
              <a:solidFill>
                <a:srgbClr val="FFFFFF"/>
              </a:solidFill>
              <a:latin typeface="Century Gothic"/>
              <a:cs typeface="Century Gothic"/>
            </a:endParaRPr>
          </a:p>
        </p:txBody>
      </p:sp>
    </p:spTree>
    <p:extLst>
      <p:ext uri="{BB962C8B-B14F-4D97-AF65-F5344CB8AC3E}">
        <p14:creationId xmlns:p14="http://schemas.microsoft.com/office/powerpoint/2010/main" val="2288815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point-EN 1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78" y="302138"/>
            <a:ext cx="8978122" cy="6337498"/>
          </a:xfrm>
          <a:prstGeom prst="rect">
            <a:avLst/>
          </a:prstGeom>
        </p:spPr>
      </p:pic>
    </p:spTree>
    <p:extLst>
      <p:ext uri="{BB962C8B-B14F-4D97-AF65-F5344CB8AC3E}">
        <p14:creationId xmlns:p14="http://schemas.microsoft.com/office/powerpoint/2010/main" val="3413747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333715" cy="1162050"/>
          </a:xfrm>
        </p:spPr>
        <p:txBody>
          <a:bodyPr>
            <a:normAutofit/>
          </a:bodyPr>
          <a:lstStyle/>
          <a:p>
            <a:pPr algn="ctr"/>
            <a:r>
              <a:rPr lang="en-US" sz="3600" dirty="0"/>
              <a:t>Anticipation of new OSH risks</a:t>
            </a:r>
            <a:endParaRPr lang="en-GB" sz="3600" dirty="0"/>
          </a:p>
        </p:txBody>
      </p:sp>
      <p:sp>
        <p:nvSpPr>
          <p:cNvPr id="8" name="Text Placeholder 7"/>
          <p:cNvSpPr>
            <a:spLocks noGrp="1"/>
          </p:cNvSpPr>
          <p:nvPr>
            <p:ph type="body" sz="half" idx="2"/>
          </p:nvPr>
        </p:nvSpPr>
        <p:spPr>
          <a:xfrm>
            <a:off x="457200" y="2049727"/>
            <a:ext cx="3317966" cy="3209266"/>
          </a:xfrm>
        </p:spPr>
        <p:txBody>
          <a:bodyPr>
            <a:normAutofit/>
          </a:bodyPr>
          <a:lstStyle/>
          <a:p>
            <a:pPr marL="257175" indent="-257175">
              <a:buFont typeface="Arial" panose="020B0604020202020204" pitchFamily="34" charset="0"/>
              <a:buChar char="•"/>
            </a:pPr>
            <a:r>
              <a:rPr lang="en-US" sz="1800" dirty="0"/>
              <a:t>New and emerging work-related safety and health risks</a:t>
            </a:r>
          </a:p>
          <a:p>
            <a:pPr marL="257175" indent="-257175">
              <a:buFont typeface="Arial" panose="020B0604020202020204" pitchFamily="34" charset="0"/>
              <a:buChar char="•"/>
            </a:pPr>
            <a:r>
              <a:rPr lang="en-US" sz="1800" dirty="0"/>
              <a:t>New trends in work organization = autonomous work or away</a:t>
            </a:r>
          </a:p>
          <a:p>
            <a:pPr marL="257175" indent="-257175">
              <a:buFont typeface="Arial" panose="020B0604020202020204" pitchFamily="34" charset="0"/>
              <a:buChar char="•"/>
            </a:pPr>
            <a:r>
              <a:rPr lang="en-US" sz="1800" dirty="0"/>
              <a:t>Concept of well-being, safety and health at work</a:t>
            </a:r>
          </a:p>
          <a:p>
            <a:pPr marL="257175" indent="-257175">
              <a:buFont typeface="Arial" panose="020B0604020202020204" pitchFamily="34" charset="0"/>
              <a:buChar char="•"/>
            </a:pPr>
            <a:r>
              <a:rPr lang="en-US" sz="1800" dirty="0"/>
              <a:t>Traditional risks across the world should be kept in mind still</a:t>
            </a:r>
          </a:p>
          <a:p>
            <a:pPr marL="257175" indent="-257175">
              <a:buFont typeface="Arial" panose="020B0604020202020204" pitchFamily="34" charset="0"/>
              <a:buChar char="•"/>
            </a:pPr>
            <a:endParaRPr lang="en-GB" sz="1800"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679165" y="1950443"/>
            <a:ext cx="5111750" cy="3407833"/>
          </a:xfrm>
        </p:spPr>
      </p:pic>
    </p:spTree>
    <p:extLst>
      <p:ext uri="{BB962C8B-B14F-4D97-AF65-F5344CB8AC3E}">
        <p14:creationId xmlns:p14="http://schemas.microsoft.com/office/powerpoint/2010/main" val="2259325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43861" y="1399473"/>
            <a:ext cx="3868340" cy="617934"/>
          </a:xfrm>
        </p:spPr>
        <p:txBody>
          <a:bodyPr>
            <a:noAutofit/>
          </a:bodyPr>
          <a:lstStyle/>
          <a:p>
            <a:pPr algn="ctr"/>
            <a:r>
              <a:rPr lang="en-US" sz="3600" dirty="0" err="1">
                <a:latin typeface="+mj-lt"/>
              </a:rPr>
              <a:t>Multidisciplinarity</a:t>
            </a:r>
            <a:r>
              <a:rPr lang="en-US" sz="3600" dirty="0">
                <a:latin typeface="+mj-lt"/>
              </a:rPr>
              <a:t> in managing OSH</a:t>
            </a:r>
            <a:endParaRPr lang="en-GB" sz="3600" dirty="0">
              <a:latin typeface="+mj-lt"/>
            </a:endParaRPr>
          </a:p>
        </p:txBody>
      </p:sp>
      <p:sp>
        <p:nvSpPr>
          <p:cNvPr id="7" name="Content Placeholder 6"/>
          <p:cNvSpPr>
            <a:spLocks noGrp="1"/>
          </p:cNvSpPr>
          <p:nvPr>
            <p:ph sz="half" idx="2"/>
          </p:nvPr>
        </p:nvSpPr>
        <p:spPr>
          <a:xfrm>
            <a:off x="443861" y="2224450"/>
            <a:ext cx="3868340" cy="3309108"/>
          </a:xfrm>
        </p:spPr>
        <p:txBody>
          <a:bodyPr>
            <a:normAutofit/>
          </a:bodyPr>
          <a:lstStyle/>
          <a:p>
            <a:r>
              <a:rPr lang="en-US" sz="2000" dirty="0"/>
              <a:t>OSH professionals in the future = multidisciplinary</a:t>
            </a:r>
          </a:p>
          <a:p>
            <a:r>
              <a:rPr lang="en-US" sz="2000" dirty="0"/>
              <a:t>Consideration and application of new skill sets in in the field.</a:t>
            </a:r>
            <a:endParaRPr lang="en-GB" sz="2000" dirty="0"/>
          </a:p>
        </p:txBody>
      </p:sp>
      <p:sp>
        <p:nvSpPr>
          <p:cNvPr id="8" name="Text Placeholder 7"/>
          <p:cNvSpPr>
            <a:spLocks noGrp="1"/>
          </p:cNvSpPr>
          <p:nvPr>
            <p:ph type="body" sz="quarter" idx="3"/>
          </p:nvPr>
        </p:nvSpPr>
        <p:spPr>
          <a:xfrm>
            <a:off x="4629150" y="1087009"/>
            <a:ext cx="4146360" cy="617934"/>
          </a:xfrm>
        </p:spPr>
        <p:txBody>
          <a:bodyPr>
            <a:noAutofit/>
          </a:bodyPr>
          <a:lstStyle/>
          <a:p>
            <a:pPr algn="ctr"/>
            <a:r>
              <a:rPr lang="en-US" sz="3600" dirty="0">
                <a:latin typeface="+mj-lt"/>
              </a:rPr>
              <a:t>Building competence on OSH </a:t>
            </a:r>
            <a:endParaRPr lang="en-GB" sz="3600" dirty="0">
              <a:latin typeface="+mj-lt"/>
            </a:endParaRPr>
          </a:p>
        </p:txBody>
      </p:sp>
      <p:sp>
        <p:nvSpPr>
          <p:cNvPr id="9" name="Content Placeholder 8"/>
          <p:cNvSpPr>
            <a:spLocks noGrp="1"/>
          </p:cNvSpPr>
          <p:nvPr>
            <p:ph sz="quarter" idx="4"/>
          </p:nvPr>
        </p:nvSpPr>
        <p:spPr>
          <a:xfrm>
            <a:off x="4629149" y="2224450"/>
            <a:ext cx="3887391" cy="3293890"/>
          </a:xfrm>
        </p:spPr>
        <p:txBody>
          <a:bodyPr>
            <a:normAutofit fontScale="92500" lnSpcReduction="20000"/>
          </a:bodyPr>
          <a:lstStyle/>
          <a:p>
            <a:r>
              <a:rPr lang="en-US" dirty="0"/>
              <a:t>Continuing education</a:t>
            </a:r>
          </a:p>
          <a:p>
            <a:r>
              <a:rPr lang="en-US" dirty="0"/>
              <a:t>Lifelong learning</a:t>
            </a:r>
          </a:p>
          <a:p>
            <a:endParaRPr lang="en-US" dirty="0"/>
          </a:p>
          <a:p>
            <a:pPr marL="0" indent="0">
              <a:buNone/>
            </a:pPr>
            <a:r>
              <a:rPr lang="en-US" dirty="0"/>
              <a:t>In the 2019 report, </a:t>
            </a:r>
            <a:r>
              <a:rPr lang="en-US" i="1" dirty="0"/>
              <a:t>Work for a brighter future</a:t>
            </a:r>
            <a:r>
              <a:rPr lang="en-US" dirty="0"/>
              <a:t>, the ILO’s Global Commission on the Future of Work proposes “a universal entitlement to </a:t>
            </a:r>
            <a:r>
              <a:rPr lang="en-US" b="1" dirty="0"/>
              <a:t>lifelong learning </a:t>
            </a:r>
            <a:r>
              <a:rPr lang="en-US" dirty="0"/>
              <a:t>that enables people to acquire skills and to reskill and up skill” (ILO, 2019a). </a:t>
            </a:r>
            <a:endParaRPr lang="en-GB" dirty="0"/>
          </a:p>
        </p:txBody>
      </p:sp>
    </p:spTree>
    <p:extLst>
      <p:ext uri="{BB962C8B-B14F-4D97-AF65-F5344CB8AC3E}">
        <p14:creationId xmlns:p14="http://schemas.microsoft.com/office/powerpoint/2010/main" val="2252400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Autofit/>
          </a:bodyPr>
          <a:lstStyle/>
          <a:p>
            <a:r>
              <a:rPr lang="en-US" sz="3600" b="1" dirty="0"/>
              <a:t>Widening the Horizon: The Link to Public Health</a:t>
            </a:r>
            <a:endParaRPr lang="en-GB" sz="3600" b="1"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48669" y="2345635"/>
            <a:ext cx="1938131" cy="179010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48669" y="4062174"/>
            <a:ext cx="1938131" cy="1846485"/>
          </a:xfrm>
          <a:prstGeom prst="rect">
            <a:avLst/>
          </a:prstGeom>
        </p:spPr>
      </p:pic>
      <p:pic>
        <p:nvPicPr>
          <p:cNvPr id="7" name="Content Placeholder 6"/>
          <p:cNvPicPr>
            <a:picLocks noGrp="1" noChangeAspect="1"/>
          </p:cNvPicPr>
          <p:nvPr>
            <p:ph idx="1"/>
          </p:nvPr>
        </p:nvPicPr>
        <p:blipFill>
          <a:blip r:embed="rId5" cstate="email">
            <a:extLst>
              <a:ext uri="{28A0092B-C50C-407E-A947-70E740481C1C}">
                <a14:useLocalDpi xmlns:a14="http://schemas.microsoft.com/office/drawing/2010/main" val="0"/>
              </a:ext>
            </a:extLst>
          </a:blip>
          <a:stretch>
            <a:fillRect/>
          </a:stretch>
        </p:blipFill>
        <p:spPr>
          <a:xfrm>
            <a:off x="947744" y="2345635"/>
            <a:ext cx="5800925" cy="3563024"/>
          </a:xfrm>
        </p:spPr>
      </p:pic>
    </p:spTree>
    <p:extLst>
      <p:ext uri="{BB962C8B-B14F-4D97-AF65-F5344CB8AC3E}">
        <p14:creationId xmlns:p14="http://schemas.microsoft.com/office/powerpoint/2010/main" val="653180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0880"/>
            <a:ext cx="8239839" cy="1021246"/>
          </a:xfrm>
        </p:spPr>
        <p:txBody>
          <a:bodyPr>
            <a:noAutofit/>
          </a:bodyPr>
          <a:lstStyle/>
          <a:p>
            <a:pPr algn="ctr"/>
            <a:r>
              <a:rPr lang="en-US" sz="3600" dirty="0"/>
              <a:t>International </a:t>
            </a:r>
            <a:r>
              <a:rPr lang="en-US" sz="3600" dirty="0" err="1"/>
              <a:t>labour</a:t>
            </a:r>
            <a:r>
              <a:rPr lang="en-US" sz="3600" dirty="0"/>
              <a:t> standards and other instruments on OSH</a:t>
            </a:r>
            <a:endParaRPr lang="en-GB" sz="3600" dirty="0"/>
          </a:p>
        </p:txBody>
      </p:sp>
      <p:sp>
        <p:nvSpPr>
          <p:cNvPr id="6" name="Text Placeholder 5"/>
          <p:cNvSpPr>
            <a:spLocks noGrp="1"/>
          </p:cNvSpPr>
          <p:nvPr>
            <p:ph type="body" sz="half" idx="2"/>
          </p:nvPr>
        </p:nvSpPr>
        <p:spPr>
          <a:xfrm>
            <a:off x="457200" y="2850511"/>
            <a:ext cx="3008313" cy="2408480"/>
          </a:xfrm>
        </p:spPr>
        <p:txBody>
          <a:bodyPr>
            <a:normAutofit/>
          </a:bodyPr>
          <a:lstStyle/>
          <a:p>
            <a:pPr marL="342900" indent="-342900">
              <a:buFont typeface="Arial" panose="020B0604020202020204" pitchFamily="34" charset="0"/>
              <a:buChar char="•"/>
            </a:pPr>
            <a:r>
              <a:rPr lang="en-US" sz="2400" dirty="0"/>
              <a:t>National OSH legislation and management</a:t>
            </a:r>
          </a:p>
          <a:p>
            <a:pPr marL="342900" indent="-342900">
              <a:buFont typeface="Arial" panose="020B0604020202020204" pitchFamily="34" charset="0"/>
              <a:buChar char="•"/>
            </a:pPr>
            <a:r>
              <a:rPr lang="en-US" sz="2400" dirty="0"/>
              <a:t>Governance of OSH</a:t>
            </a:r>
            <a:endParaRPr lang="en-GB" sz="2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4439" y="2482915"/>
            <a:ext cx="4833818" cy="3143672"/>
          </a:xfrm>
        </p:spPr>
      </p:pic>
    </p:spTree>
    <p:extLst>
      <p:ext uri="{BB962C8B-B14F-4D97-AF65-F5344CB8AC3E}">
        <p14:creationId xmlns:p14="http://schemas.microsoft.com/office/powerpoint/2010/main" val="588802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6564"/>
            <a:ext cx="8229600" cy="1143000"/>
          </a:xfrm>
        </p:spPr>
        <p:txBody>
          <a:bodyPr>
            <a:noAutofit/>
          </a:bodyPr>
          <a:lstStyle/>
          <a:p>
            <a:r>
              <a:rPr lang="en-US" sz="3600" b="1" dirty="0"/>
              <a:t>Reinforcing the role of governments and social partners and expanding partnerships</a:t>
            </a:r>
            <a:endParaRPr lang="en-GB" sz="3600" b="1" dirty="0"/>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933161" y="2544417"/>
            <a:ext cx="5277678" cy="3518452"/>
          </a:xfrm>
        </p:spPr>
      </p:pic>
    </p:spTree>
    <p:extLst>
      <p:ext uri="{BB962C8B-B14F-4D97-AF65-F5344CB8AC3E}">
        <p14:creationId xmlns:p14="http://schemas.microsoft.com/office/powerpoint/2010/main" val="866621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Concluding remarks</a:t>
            </a:r>
            <a:endParaRPr lang="en-GB" b="1"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58835" y="1600200"/>
            <a:ext cx="6826330" cy="4525963"/>
          </a:xfrm>
        </p:spPr>
      </p:pic>
    </p:spTree>
    <p:extLst>
      <p:ext uri="{BB962C8B-B14F-4D97-AF65-F5344CB8AC3E}">
        <p14:creationId xmlns:p14="http://schemas.microsoft.com/office/powerpoint/2010/main" val="726645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llust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950" y="187792"/>
            <a:ext cx="9451371" cy="6670208"/>
          </a:xfrm>
          <a:prstGeom prst="rect">
            <a:avLst/>
          </a:prstGeom>
        </p:spPr>
      </p:pic>
      <p:sp>
        <p:nvSpPr>
          <p:cNvPr id="6" name="Espace réservé du contenu 2"/>
          <p:cNvSpPr txBox="1">
            <a:spLocks/>
          </p:cNvSpPr>
          <p:nvPr/>
        </p:nvSpPr>
        <p:spPr>
          <a:xfrm>
            <a:off x="457200" y="1600201"/>
            <a:ext cx="8229600" cy="9713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fr-FR" b="1" dirty="0" err="1">
                <a:solidFill>
                  <a:schemeClr val="bg1"/>
                </a:solidFill>
                <a:latin typeface="Century Gothic"/>
              </a:rPr>
              <a:t>Thank</a:t>
            </a:r>
            <a:r>
              <a:rPr lang="fr-FR" b="1" dirty="0">
                <a:solidFill>
                  <a:schemeClr val="bg1"/>
                </a:solidFill>
                <a:latin typeface="Century Gothic"/>
              </a:rPr>
              <a:t> </a:t>
            </a:r>
            <a:r>
              <a:rPr lang="fr-FR" b="1" dirty="0" err="1">
                <a:solidFill>
                  <a:schemeClr val="bg1"/>
                </a:solidFill>
                <a:latin typeface="Century Gothic"/>
              </a:rPr>
              <a:t>you</a:t>
            </a:r>
            <a:endParaRPr lang="fr-FR" b="1" dirty="0">
              <a:solidFill>
                <a:schemeClr val="bg1"/>
              </a:solidFill>
              <a:latin typeface="Century Gothic"/>
            </a:endParaRPr>
          </a:p>
        </p:txBody>
      </p:sp>
    </p:spTree>
    <p:extLst>
      <p:ext uri="{BB962C8B-B14F-4D97-AF65-F5344CB8AC3E}">
        <p14:creationId xmlns:p14="http://schemas.microsoft.com/office/powerpoint/2010/main" val="415537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oint-EN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80" y="814812"/>
            <a:ext cx="10606889" cy="7487216"/>
          </a:xfrm>
          <a:prstGeom prst="rect">
            <a:avLst/>
          </a:prstGeom>
        </p:spPr>
      </p:pic>
    </p:spTree>
    <p:extLst>
      <p:ext uri="{BB962C8B-B14F-4D97-AF65-F5344CB8AC3E}">
        <p14:creationId xmlns:p14="http://schemas.microsoft.com/office/powerpoint/2010/main" val="385811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point-EN 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64" y="247197"/>
            <a:ext cx="9720401" cy="6861460"/>
          </a:xfrm>
          <a:prstGeom prst="rect">
            <a:avLst/>
          </a:prstGeom>
        </p:spPr>
      </p:pic>
    </p:spTree>
    <p:extLst>
      <p:ext uri="{BB962C8B-B14F-4D97-AF65-F5344CB8AC3E}">
        <p14:creationId xmlns:p14="http://schemas.microsoft.com/office/powerpoint/2010/main" val="83207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5"/>
          <p:cNvPicPr>
            <a:picLocks noChangeAspect="1"/>
          </p:cNvPicPr>
          <p:nvPr/>
        </p:nvPicPr>
        <p:blipFill>
          <a:blip r:embed="rId3"/>
          <a:srcRect/>
          <a:stretch/>
        </p:blipFill>
        <p:spPr>
          <a:xfrm>
            <a:off x="1" y="2665379"/>
            <a:ext cx="9144000" cy="1841063"/>
          </a:xfrm>
          <a:prstGeom prst="rect">
            <a:avLst/>
          </a:prstGeom>
        </p:spPr>
      </p:pic>
      <p:sp>
        <p:nvSpPr>
          <p:cNvPr id="6" name="ZoneTexte 14"/>
          <p:cNvSpPr txBox="1"/>
          <p:nvPr/>
        </p:nvSpPr>
        <p:spPr>
          <a:xfrm>
            <a:off x="831273" y="3306113"/>
            <a:ext cx="7084304" cy="1015663"/>
          </a:xfrm>
          <a:prstGeom prst="rect">
            <a:avLst/>
          </a:prstGeom>
          <a:noFill/>
        </p:spPr>
        <p:txBody>
          <a:bodyPr wrap="square" rtlCol="0">
            <a:spAutoFit/>
          </a:bodyPr>
          <a:lstStyle/>
          <a:p>
            <a:r>
              <a:rPr lang="en-US" sz="3600" b="1" baseline="30000" dirty="0">
                <a:solidFill>
                  <a:srgbClr val="FFFFFF"/>
                </a:solidFill>
                <a:latin typeface="Century Gothic"/>
                <a:cs typeface="Century Gothic"/>
              </a:rPr>
              <a:t>Chapter 1</a:t>
            </a:r>
          </a:p>
          <a:p>
            <a:r>
              <a:rPr lang="en-US" sz="3600" b="1" baseline="30000" dirty="0">
                <a:solidFill>
                  <a:srgbClr val="FFFFFF"/>
                </a:solidFill>
                <a:latin typeface="Century Gothic"/>
                <a:cs typeface="Century Gothic"/>
              </a:rPr>
              <a:t>100 years of safety and health at work</a:t>
            </a:r>
            <a:endParaRPr lang="fr-FR" sz="3600" b="1" dirty="0">
              <a:solidFill>
                <a:srgbClr val="FFFFFF"/>
              </a:solidFill>
              <a:latin typeface="Century Gothic"/>
              <a:cs typeface="Century Gothic"/>
            </a:endParaRPr>
          </a:p>
        </p:txBody>
      </p:sp>
      <p:pic>
        <p:nvPicPr>
          <p:cNvPr id="4" name="Espace réservé du contenu 5"/>
          <p:cNvPicPr>
            <a:picLocks noGrp="1" noChangeAspect="1"/>
          </p:cNvPicPr>
          <p:nvPr/>
        </p:nvPicPr>
        <p:blipFill>
          <a:blip r:embed="rId4" cstate="email">
            <a:extLst>
              <a:ext uri="{28A0092B-C50C-407E-A947-70E740481C1C}">
                <a14:useLocalDpi xmlns:a14="http://schemas.microsoft.com/office/drawing/2010/main" val="0"/>
              </a:ext>
            </a:extLst>
          </a:blip>
          <a:srcRect l="41410" r="41410"/>
          <a:stretch>
            <a:fillRect/>
          </a:stretch>
        </p:blipFill>
        <p:spPr>
          <a:xfrm>
            <a:off x="1" y="2863647"/>
            <a:ext cx="9144002" cy="1642795"/>
          </a:xfrm>
          <a:prstGeom prst="rect">
            <a:avLst/>
          </a:prstGeom>
        </p:spPr>
      </p:pic>
      <p:sp>
        <p:nvSpPr>
          <p:cNvPr id="7" name="ZoneTexte 14"/>
          <p:cNvSpPr txBox="1"/>
          <p:nvPr/>
        </p:nvSpPr>
        <p:spPr>
          <a:xfrm>
            <a:off x="831273" y="3121447"/>
            <a:ext cx="7084304"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Century Gothic" panose="020B0502020202020204" pitchFamily="34" charset="0"/>
              </a:rPr>
              <a:t>Chapter 1</a:t>
            </a:r>
          </a:p>
          <a:p>
            <a:r>
              <a:rPr lang="en-US" sz="2800" b="1" dirty="0">
                <a:solidFill>
                  <a:schemeClr val="bg1"/>
                </a:solidFill>
                <a:latin typeface="Century Gothic" panose="020B0502020202020204" pitchFamily="34" charset="0"/>
              </a:rPr>
              <a:t>100 years of safety and health at work </a:t>
            </a:r>
            <a:endParaRPr lang="en-GB"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1468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77594"/>
            <a:ext cx="8229600" cy="1143000"/>
          </a:xfrm>
        </p:spPr>
        <p:txBody>
          <a:bodyPr>
            <a:normAutofit fontScale="90000"/>
          </a:bodyPr>
          <a:lstStyle/>
          <a:p>
            <a:r>
              <a:rPr lang="en-US" b="1" dirty="0"/>
              <a:t>1. Why the world needed to respond to accidents and diseases at work 100 years ago</a:t>
            </a:r>
            <a:endParaRPr lang="en-GB" b="1" dirty="0"/>
          </a:p>
        </p:txBody>
      </p:sp>
      <p:sp>
        <p:nvSpPr>
          <p:cNvPr id="10" name="Content Placeholder 9"/>
          <p:cNvSpPr>
            <a:spLocks noGrp="1"/>
          </p:cNvSpPr>
          <p:nvPr>
            <p:ph idx="1"/>
          </p:nvPr>
        </p:nvSpPr>
        <p:spPr>
          <a:xfrm>
            <a:off x="457200" y="2332038"/>
            <a:ext cx="8229600" cy="4037766"/>
          </a:xfrm>
        </p:spPr>
        <p:txBody>
          <a:bodyPr/>
          <a:lstStyle/>
          <a:p>
            <a:pPr marL="0" indent="0" algn="ctr">
              <a:buNone/>
            </a:pPr>
            <a:r>
              <a:rPr lang="en-US" i="1" dirty="0"/>
              <a:t>A historical perspective</a:t>
            </a:r>
          </a:p>
          <a:p>
            <a:pPr marL="0" indent="0" algn="ctr">
              <a:buNone/>
            </a:pPr>
            <a:endParaRPr lang="en-US" dirty="0"/>
          </a:p>
          <a:p>
            <a:r>
              <a:rPr lang="en-US" dirty="0"/>
              <a:t>18</a:t>
            </a:r>
            <a:r>
              <a:rPr lang="en-US" baseline="30000" dirty="0"/>
              <a:t>th</a:t>
            </a:r>
            <a:r>
              <a:rPr lang="en-US" dirty="0"/>
              <a:t>, 19</a:t>
            </a:r>
            <a:r>
              <a:rPr lang="en-US" baseline="30000" dirty="0"/>
              <a:t>th</a:t>
            </a:r>
            <a:r>
              <a:rPr lang="en-US" dirty="0"/>
              <a:t> and 20</a:t>
            </a:r>
            <a:r>
              <a:rPr lang="en-US" baseline="30000" dirty="0"/>
              <a:t>th</a:t>
            </a:r>
            <a:r>
              <a:rPr lang="en-US" dirty="0"/>
              <a:t> Centuries: Industrialization</a:t>
            </a:r>
          </a:p>
          <a:p>
            <a:r>
              <a:rPr lang="en-US" dirty="0"/>
              <a:t>Early 20</a:t>
            </a:r>
            <a:r>
              <a:rPr lang="en-US" baseline="30000" dirty="0"/>
              <a:t>th</a:t>
            </a:r>
            <a:r>
              <a:rPr lang="en-US" dirty="0"/>
              <a:t> Century</a:t>
            </a:r>
          </a:p>
          <a:p>
            <a:pPr lvl="1"/>
            <a:r>
              <a:rPr lang="en-US" dirty="0"/>
              <a:t>1919: creation of the League of Nations &amp; International </a:t>
            </a:r>
            <a:r>
              <a:rPr lang="en-US" dirty="0" err="1"/>
              <a:t>Labour</a:t>
            </a:r>
            <a:r>
              <a:rPr lang="en-US" dirty="0"/>
              <a:t> Organization</a:t>
            </a:r>
          </a:p>
        </p:txBody>
      </p:sp>
    </p:spTree>
    <p:extLst>
      <p:ext uri="{BB962C8B-B14F-4D97-AF65-F5344CB8AC3E}">
        <p14:creationId xmlns:p14="http://schemas.microsoft.com/office/powerpoint/2010/main" val="618361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065368" y="1676696"/>
            <a:ext cx="5013264" cy="31228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14" y="794973"/>
            <a:ext cx="7481161" cy="5271752"/>
          </a:xfrm>
          <a:prstGeom prst="rect">
            <a:avLst/>
          </a:prstGeom>
        </p:spPr>
      </p:pic>
    </p:spTree>
    <p:extLst>
      <p:ext uri="{BB962C8B-B14F-4D97-AF65-F5344CB8AC3E}">
        <p14:creationId xmlns:p14="http://schemas.microsoft.com/office/powerpoint/2010/main" val="2117847104"/>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396a58-3bb7-462e-9805-51434cc3d3e0">
      <Value>55</Value>
      <Value>45</Value>
    </TaxCatchAll>
    <PublishingExpirationDate xmlns="http://schemas.microsoft.com/sharepoint/v3" xsi:nil="true"/>
    <PublishingStartDate xmlns="http://schemas.microsoft.com/sharepoint/v3" xsi:nil="true"/>
    <p1a0af296abb421c86260382d7517b77 xmlns="878b0d21-155b-4ec0-b795-80adec0f3329">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b27b98d2-4d6b-480f-b192-c48aecc4144b</TermId>
        </TermInfo>
      </Terms>
    </p1a0af296abb421c86260382d7517b77>
    <l7511195fc364c7ba5a2662c7743290d xmlns="878b0d21-155b-4ec0-b795-80adec0f3329">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501f1053-401d-4bf0-bb7e-b6b0dfcb4f84</TermId>
        </TermInfo>
      </Terms>
    </l7511195fc364c7ba5a2662c7743290d>
    <_dlc_DocId xmlns="878b0d21-155b-4ec0-b795-80adec0f3329">DOCID-971425966-523</_dlc_DocId>
    <_dlc_DocIdUrl xmlns="878b0d21-155b-4ec0-b795-80adec0f3329">
      <Url>https://intranet.ilo.org/en-us/inside/_layouts/15/DocIdRedir.aspx?ID=DOCID-971425966-523</Url>
      <Description>DOCID-971425966-523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C6CC787710EB459B93CAEE6183143F" ma:contentTypeVersion="6" ma:contentTypeDescription="Create a new document." ma:contentTypeScope="" ma:versionID="62815c9a5731c7f4735490361f4b2e76">
  <xsd:schema xmlns:xsd="http://www.w3.org/2001/XMLSchema" xmlns:xs="http://www.w3.org/2001/XMLSchema" xmlns:p="http://schemas.microsoft.com/office/2006/metadata/properties" xmlns:ns1="http://schemas.microsoft.com/sharepoint/v3" xmlns:ns2="878b0d21-155b-4ec0-b795-80adec0f3329" xmlns:ns3="b5396a58-3bb7-462e-9805-51434cc3d3e0" targetNamespace="http://schemas.microsoft.com/office/2006/metadata/properties" ma:root="true" ma:fieldsID="6c523a035b6a680b78da625e90f93e8d" ns1:_="" ns2:_="" ns3:_="">
    <xsd:import namespace="http://schemas.microsoft.com/sharepoint/v3"/>
    <xsd:import namespace="878b0d21-155b-4ec0-b795-80adec0f3329"/>
    <xsd:import namespace="b5396a58-3bb7-462e-9805-51434cc3d3e0"/>
    <xsd:element name="properties">
      <xsd:complexType>
        <xsd:sequence>
          <xsd:element name="documentManagement">
            <xsd:complexType>
              <xsd:all>
                <xsd:element ref="ns1:PublishingStartDate" minOccurs="0"/>
                <xsd:element ref="ns1:PublishingExpirationDate" minOccurs="0"/>
                <xsd:element ref="ns2:p1a0af296abb421c86260382d7517b77" minOccurs="0"/>
                <xsd:element ref="ns3:TaxCatchAll" minOccurs="0"/>
                <xsd:element ref="ns2:l7511195fc364c7ba5a2662c7743290d"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8b0d21-155b-4ec0-b795-80adec0f3329" elementFormDefault="qualified">
    <xsd:import namespace="http://schemas.microsoft.com/office/2006/documentManagement/types"/>
    <xsd:import namespace="http://schemas.microsoft.com/office/infopath/2007/PartnerControls"/>
    <xsd:element name="p1a0af296abb421c86260382d7517b77" ma:index="11" ma:taxonomy="true" ma:internalName="p1a0af296abb421c86260382d7517b77" ma:taxonomyFieldName="ILODocumentType" ma:displayName="ILODocumentType" ma:default="" ma:fieldId="{91a0af29-6abb-421c-8626-0382d7517b77}" ma:sspId="cf5d3917-ff46-4619-8a71-85dd69c1901b" ma:termSetId="66c08a96-feec-444e-9b18-1c196a8e9a84" ma:anchorId="00000000-0000-0000-0000-000000000000" ma:open="false" ma:isKeyword="false">
      <xsd:complexType>
        <xsd:sequence>
          <xsd:element ref="pc:Terms" minOccurs="0" maxOccurs="1"/>
        </xsd:sequence>
      </xsd:complexType>
    </xsd:element>
    <xsd:element name="l7511195fc364c7ba5a2662c7743290d" ma:index="14" ma:taxonomy="true" ma:internalName="l7511195fc364c7ba5a2662c7743290d" ma:taxonomyFieldName="ILOLanguage" ma:displayName="ILOLanguage" ma:default="" ma:fieldId="{57511195-fc36-4c7b-a5a2-662c7743290d}" ma:sspId="cf5d3917-ff46-4619-8a71-85dd69c1901b" ma:termSetId="7713086f-77c1-4558-92f4-f54455018e20" ma:anchorId="00000000-0000-0000-0000-000000000000" ma:open="false" ma:isKeyword="false">
      <xsd:complexType>
        <xsd:sequence>
          <xsd:element ref="pc:Terms" minOccurs="0" maxOccurs="1"/>
        </xsd:sequence>
      </xsd:complex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5396a58-3bb7-462e-9805-51434cc3d3e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d477ad-3e71-4345-bf4a-1a1de5c0e421}" ma:internalName="TaxCatchAll" ma:showField="CatchAllData" ma:web="878b0d21-155b-4ec0-b795-80adec0f33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b5396a58-3bb7-462e-9805-51434cc3d3e0"/>
    <ds:schemaRef ds:uri="http://schemas.microsoft.com/sharepoint/v3"/>
    <ds:schemaRef ds:uri="878b0d21-155b-4ec0-b795-80adec0f3329"/>
  </ds:schemaRefs>
</ds:datastoreItem>
</file>

<file path=customXml/itemProps2.xml><?xml version="1.0" encoding="utf-8"?>
<ds:datastoreItem xmlns:ds="http://schemas.openxmlformats.org/officeDocument/2006/customXml" ds:itemID="{1BA8C445-3943-4FAD-950C-5086CD0E5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8b0d21-155b-4ec0-b795-80adec0f3329"/>
    <ds:schemaRef ds:uri="b5396a58-3bb7-462e-9805-51434cc3d3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92943-1E67-4ABC-82A8-E97B360CB7AC}">
  <ds:schemaRefs>
    <ds:schemaRef ds:uri="http://schemas.microsoft.com/sharepoint/events"/>
  </ds:schemaRefs>
</ds:datastoreItem>
</file>

<file path=customXml/itemProps4.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1537</TotalTime>
  <Words>9714</Words>
  <Application>Microsoft Office PowerPoint</Application>
  <PresentationFormat>On-screen Show (4:3)</PresentationFormat>
  <Paragraphs>476</Paragraphs>
  <Slides>48</Slides>
  <Notes>47</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Thème Office</vt:lpstr>
      <vt:lpstr>PowerPoint Presentation</vt:lpstr>
      <vt:lpstr>PowerPoint Presentation</vt:lpstr>
      <vt:lpstr>Introduction</vt:lpstr>
      <vt:lpstr>PowerPoint Presentation</vt:lpstr>
      <vt:lpstr>PowerPoint Presentation</vt:lpstr>
      <vt:lpstr>PowerPoint Presentation</vt:lpstr>
      <vt:lpstr>PowerPoint Presentation</vt:lpstr>
      <vt:lpstr>1. Why the world needed to respond to accidents and diseases at work 100 years ago</vt:lpstr>
      <vt:lpstr>PowerPoint Presentation</vt:lpstr>
      <vt:lpstr>2. The ILO: Founded on the concept of safe and healthy work</vt:lpstr>
      <vt:lpstr>3. Post-Second World War: An increasingly global perspective on OSH</vt:lpstr>
      <vt:lpstr>PowerPoint Presentation</vt:lpstr>
      <vt:lpstr>PowerPoint Presentation</vt:lpstr>
      <vt:lpstr>PowerPoint Presentation</vt:lpstr>
      <vt:lpstr>3. Post-Second World War: An increasingly global perspective on OSH</vt:lpstr>
      <vt:lpstr>4. Towards a culture of prevention</vt:lpstr>
      <vt:lpstr>5. ILO and safety and health at work in the new millennium</vt:lpstr>
      <vt:lpstr>PowerPoint Presentation</vt:lpstr>
      <vt:lpstr>PowerPoint Presentation</vt:lpstr>
      <vt:lpstr>WORLD CONGRESS ON SAFETY AND HEALTH AT WORK</vt:lpstr>
      <vt:lpstr>PowerPoint Presentation</vt:lpstr>
      <vt:lpstr>2.1 Technology</vt:lpstr>
      <vt:lpstr>Digitalization and ICT</vt:lpstr>
      <vt:lpstr>Digitalization and ICT</vt:lpstr>
      <vt:lpstr>Automation and robotics</vt:lpstr>
      <vt:lpstr>PowerPoint Presentation</vt:lpstr>
      <vt:lpstr>Nanotechnology</vt:lpstr>
      <vt:lpstr>2.2 Demographics</vt:lpstr>
      <vt:lpstr>PowerPoint Presentation</vt:lpstr>
      <vt:lpstr>Gender</vt:lpstr>
      <vt:lpstr>Migrant workers</vt:lpstr>
      <vt:lpstr>2.3 Sustainable development and OSH</vt:lpstr>
      <vt:lpstr>Climate change, air pollution and environmental degradation</vt:lpstr>
      <vt:lpstr>HIGHER TEMPERATURES AND OSH</vt:lpstr>
      <vt:lpstr>The green economy</vt:lpstr>
      <vt:lpstr>GREEN TECHNOLOGIES AND OSH</vt:lpstr>
      <vt:lpstr>2.4 Changes in work organization</vt:lpstr>
      <vt:lpstr>OSH RISK FACTORS IN NON-STANDARD EMPLOYMENT ARRANGEMENTS</vt:lpstr>
      <vt:lpstr>OSH OPPORTUNITIES AND CHALLENGES IN PLATFORM WORK</vt:lpstr>
      <vt:lpstr>PowerPoint Presentation</vt:lpstr>
      <vt:lpstr>PowerPoint Presentation</vt:lpstr>
      <vt:lpstr>Anticipation of new OSH risks</vt:lpstr>
      <vt:lpstr>PowerPoint Presentation</vt:lpstr>
      <vt:lpstr>Widening the Horizon: The Link to Public Health</vt:lpstr>
      <vt:lpstr>International labour standards and other instruments on OSH</vt:lpstr>
      <vt:lpstr>Reinforcing the role of governments and social partners and expanding partnerships</vt:lpstr>
      <vt:lpstr>Concluding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Day OSH presentation</dc:title>
  <dc:creator>Diana</dc:creator>
  <cp:lastModifiedBy>Karaman, Ece</cp:lastModifiedBy>
  <cp:revision>180</cp:revision>
  <cp:lastPrinted>2019-03-25T17:02:37Z</cp:lastPrinted>
  <dcterms:created xsi:type="dcterms:W3CDTF">2010-04-12T23:12:02Z</dcterms:created>
  <dcterms:modified xsi:type="dcterms:W3CDTF">2019-05-01T10:20:15Z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0x01010072C6CC787710EB459B93CAEE6183143F</vt:lpwstr>
  </property>
  <property fmtid="{D5CDD505-2E9C-101B-9397-08002B2CF9AE}" pid="3" name="PublishingIsFurlPage">
    <vt:bool>false</vt:bool>
  </property>
  <property fmtid="{D5CDD505-2E9C-101B-9397-08002B2CF9AE}" pid="4" name="ILOLanguage">
    <vt:lpwstr>45;#English|501f1053-401d-4bf0-bb7e-b6b0dfcb4f84</vt:lpwstr>
  </property>
  <property fmtid="{D5CDD505-2E9C-101B-9397-08002B2CF9AE}" pid="5" name="ILODocumentType">
    <vt:lpwstr>55;#presentation|b27b98d2-4d6b-480f-b192-c48aecc4144b</vt:lpwstr>
  </property>
  <property fmtid="{D5CDD505-2E9C-101B-9397-08002B2CF9AE}" pid="6" name="_dlc_DocIdItemGuid">
    <vt:lpwstr>db1e7f12-2fe7-4354-8e0d-748c0de99e60</vt:lpwstr>
  </property>
</Properties>
</file>