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59" r:id="rId2"/>
    <p:sldId id="456" r:id="rId3"/>
    <p:sldId id="465" r:id="rId4"/>
    <p:sldId id="478" r:id="rId5"/>
    <p:sldId id="477" r:id="rId6"/>
    <p:sldId id="469" r:id="rId7"/>
    <p:sldId id="466" r:id="rId8"/>
    <p:sldId id="479" r:id="rId9"/>
    <p:sldId id="472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2270" autoAdjust="0"/>
  </p:normalViewPr>
  <p:slideViewPr>
    <p:cSldViewPr>
      <p:cViewPr varScale="1">
        <p:scale>
          <a:sx n="85" d="100"/>
          <a:sy n="85" d="100"/>
        </p:scale>
        <p:origin x="11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AD10-1C3E-4268-9650-EDF16CF00343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9A667-4980-41C4-9D2F-0CDED0CFBD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11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9B9C9-3095-4CCD-97F7-A839A89458A8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8FCE7-59AB-49DD-814F-B926E33FB4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49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sz="1200" b="0" i="0" baseline="0" dirty="0" smtClean="0"/>
              <a:t>Copyright by Getty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B47F5-2CC0-4F10-A9AF-A038A8E703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9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B47F5-2CC0-4F10-A9AF-A038A8E703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6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See:</a:t>
            </a:r>
            <a:r>
              <a:rPr lang="en-US" baseline="0" dirty="0" smtClean="0"/>
              <a:t> http://www.gfdrr.org/sites/gfdrr/files/urban-floods/PDNA.html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B47F5-2CC0-4F10-A9AF-A038A8E703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64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C9AF-FB33-9A48-B597-4C3F5C045A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70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B47F5-2CC0-4F10-A9AF-A038A8E703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6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FCE7-59AB-49DD-814F-B926E33FB4D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sz="1200" b="0" i="0" baseline="0" dirty="0" smtClean="0"/>
              <a:t>Example from 2015 Vanuatu PDNA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B47F5-2CC0-4F10-A9AF-A038A8E703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9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C9AF-FB33-9A48-B597-4C3F5C045A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7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B47F5-2CC0-4F10-A9AF-A038A8E703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9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9E3E-4800-4A4D-A671-73C2957E592D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5E85-D90A-4004-87DF-5882DD0147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0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9E3E-4800-4A4D-A671-73C2957E592D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5E85-D90A-4004-87DF-5882DD0147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3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9E3E-4800-4A4D-A671-73C2957E592D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5E85-D90A-4004-87DF-5882DD0147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9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9E3E-4800-4A4D-A671-73C2957E592D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5E85-D90A-4004-87DF-5882DD0147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87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9E3E-4800-4A4D-A671-73C2957E592D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5E85-D90A-4004-87DF-5882DD0147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5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9E3E-4800-4A4D-A671-73C2957E592D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5E85-D90A-4004-87DF-5882DD0147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9E3E-4800-4A4D-A671-73C2957E592D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5E85-D90A-4004-87DF-5882DD0147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82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9E3E-4800-4A4D-A671-73C2957E592D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5E85-D90A-4004-87DF-5882DD0147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1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9E3E-4800-4A4D-A671-73C2957E592D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5E85-D90A-4004-87DF-5882DD0147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77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9E3E-4800-4A4D-A671-73C2957E592D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5E85-D90A-4004-87DF-5882DD0147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42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9E3E-4800-4A4D-A671-73C2957E592D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5E85-D90A-4004-87DF-5882DD0147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24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99E3E-4800-4A4D-A671-73C2957E592D}" type="datetimeFigureOut">
              <a:rPr lang="en-GB" smtClean="0"/>
              <a:pPr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5E85-D90A-4004-87DF-5882DD0147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89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l0xVSNfvc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3888" y="2492896"/>
            <a:ext cx="5590650" cy="1584176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Post-Disaster Needs Assessment (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PDNA)</a:t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C:\Users\schweitzer\Desktop\Taan_Coconut-pal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27" y="-1"/>
            <a:ext cx="5580111" cy="24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:\DEVINVEST\FRAGILE STATES\CRISIS 2011 onwards\3. COUNTRY OPERATIONS\NEPAL\2015 EARTHQUAKE RESPONSE\PDNA\Nepal pics\Buddha in rubb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9" y="4176465"/>
            <a:ext cx="3477936" cy="27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I:\DEVINVEST\FRAGILE STATES\CRISIS 2011 onwards\3. COUNTRY OPERATIONS\NEPAL\2015 EARTHQUAKE RESPONSE\PDNA\Nepal pics\main-banner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76465"/>
            <a:ext cx="5590650" cy="27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FS-ILO-org-V3-Bl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1656184" cy="118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abc.net.au/news/image/7188054-3x2-940x6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91"/>
            <a:ext cx="3574427" cy="248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3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8214" y="2996438"/>
            <a:ext cx="2339752" cy="9807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PDNA?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5722" y="1628800"/>
            <a:ext cx="6728278" cy="3888432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7784" y="2183953"/>
            <a:ext cx="6516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/>
              <a:t>Government-led exercise </a:t>
            </a:r>
            <a:r>
              <a:rPr lang="en-GB" dirty="0"/>
              <a:t>that produces a single consolidated assessment </a:t>
            </a:r>
            <a:r>
              <a:rPr lang="en-GB" dirty="0" smtClean="0"/>
              <a:t>report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b="1" dirty="0" smtClean="0"/>
              <a:t>Global </a:t>
            </a:r>
            <a:r>
              <a:rPr lang="en-GB" b="1" dirty="0" smtClean="0"/>
              <a:t>mechanism </a:t>
            </a:r>
            <a:r>
              <a:rPr lang="en-GB" dirty="0"/>
              <a:t>that collects information on economic </a:t>
            </a:r>
            <a:r>
              <a:rPr lang="en-GB" u="sng" dirty="0">
                <a:solidFill>
                  <a:srgbClr val="FF0000"/>
                </a:solidFill>
              </a:rPr>
              <a:t>damages and losses</a:t>
            </a:r>
            <a:r>
              <a:rPr lang="en-GB" u="sng" dirty="0"/>
              <a:t>, </a:t>
            </a:r>
            <a:r>
              <a:rPr lang="en-GB" dirty="0"/>
              <a:t>and </a:t>
            </a:r>
            <a:r>
              <a:rPr lang="en-GB" dirty="0" smtClean="0"/>
              <a:t>generates </a:t>
            </a:r>
            <a:r>
              <a:rPr lang="en-GB" u="sng" dirty="0" smtClean="0">
                <a:solidFill>
                  <a:srgbClr val="FF0000"/>
                </a:solidFill>
              </a:rPr>
              <a:t>recovery framework </a:t>
            </a:r>
            <a:r>
              <a:rPr lang="en-GB" dirty="0" smtClean="0"/>
              <a:t>with a </a:t>
            </a:r>
            <a:r>
              <a:rPr lang="en-GB" u="sng" dirty="0" smtClean="0"/>
              <a:t>BBB &amp; human-</a:t>
            </a:r>
            <a:r>
              <a:rPr lang="en-GB" u="sng" dirty="0" err="1" smtClean="0"/>
              <a:t>centered</a:t>
            </a:r>
            <a:r>
              <a:rPr lang="en-GB" u="sng" dirty="0" smtClean="0"/>
              <a:t> approach</a:t>
            </a:r>
            <a:endParaRPr lang="en-GB" b="1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/>
              <a:t>Coordinated and </a:t>
            </a:r>
            <a:r>
              <a:rPr lang="en-GB" b="1" dirty="0"/>
              <a:t>c</a:t>
            </a:r>
            <a:r>
              <a:rPr lang="en-GB" b="1" dirty="0" smtClean="0"/>
              <a:t>oherent approach </a:t>
            </a:r>
            <a:r>
              <a:rPr lang="en-GB" dirty="0" smtClean="0"/>
              <a:t> based upon the EU-UN-World Bank Joint </a:t>
            </a:r>
            <a:r>
              <a:rPr lang="en-GB" dirty="0"/>
              <a:t>Declaration on Post Crisis Assessments and Recovery in </a:t>
            </a:r>
            <a:r>
              <a:rPr lang="en-GB" dirty="0" smtClean="0"/>
              <a:t>2008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2" name="TextBox 1">
            <a:hlinkClick r:id="rId3"/>
          </p:cNvPr>
          <p:cNvSpPr txBox="1"/>
          <p:nvPr/>
        </p:nvSpPr>
        <p:spPr>
          <a:xfrm>
            <a:off x="7740352" y="63093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CH" dirty="0" err="1" smtClean="0">
                <a:solidFill>
                  <a:schemeClr val="accent1">
                    <a:lumMod val="75000"/>
                  </a:schemeClr>
                </a:solidFill>
              </a:rPr>
              <a:t>Video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95536" y="476672"/>
            <a:ext cx="1800200" cy="17281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2005</a:t>
            </a:r>
          </a:p>
          <a:p>
            <a:pPr algn="ctr"/>
            <a:r>
              <a:rPr lang="en-US" sz="1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PDNAs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conducted in </a:t>
            </a:r>
            <a:r>
              <a:rPr lang="en-US" sz="1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11760" y="476672"/>
            <a:ext cx="1800200" cy="17281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ILO has supported  </a:t>
            </a:r>
            <a:r>
              <a:rPr lang="en-US" sz="1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assessments</a:t>
            </a:r>
            <a:endParaRPr lang="en-GB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99992" y="476672"/>
            <a:ext cx="1800200" cy="17281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these </a:t>
            </a:r>
            <a:r>
              <a:rPr lang="en-US" sz="1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conducted in the last </a:t>
            </a:r>
            <a:r>
              <a:rPr lang="en-US" sz="1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months</a:t>
            </a:r>
            <a:endParaRPr lang="en-GB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5" y="2348880"/>
            <a:ext cx="6192843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645279"/>
              </p:ext>
            </p:extLst>
          </p:nvPr>
        </p:nvGraphicFramePr>
        <p:xfrm>
          <a:off x="6732240" y="448185"/>
          <a:ext cx="2088232" cy="607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Worksheet" r:id="rId6" imgW="2657424" imgH="9344003" progId="Excel.Sheet.12">
                  <p:embed/>
                </p:oleObj>
              </mc:Choice>
              <mc:Fallback>
                <p:oleObj name="Worksheet" r:id="rId6" imgW="2657424" imgH="93440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32240" y="448185"/>
                        <a:ext cx="2088232" cy="6077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0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Assessment Process</a:t>
            </a:r>
            <a:endParaRPr lang="es-ES_tradnl" sz="3400" dirty="0">
              <a:solidFill>
                <a:schemeClr val="bg1"/>
              </a:solidFill>
            </a:endParaRPr>
          </a:p>
        </p:txBody>
      </p:sp>
      <p:sp>
        <p:nvSpPr>
          <p:cNvPr id="23" name=" 3"/>
          <p:cNvSpPr/>
          <p:nvPr/>
        </p:nvSpPr>
        <p:spPr>
          <a:xfrm>
            <a:off x="209520" y="1047736"/>
            <a:ext cx="8643998" cy="4953014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33000">
                <a:srgbClr val="C00000"/>
              </a:gs>
              <a:gs pos="83000">
                <a:srgbClr val="92D050"/>
              </a:gs>
              <a:gs pos="65000">
                <a:srgbClr val="FF7A00"/>
              </a:gs>
              <a:gs pos="54000">
                <a:srgbClr val="FF0300"/>
              </a:gs>
              <a:gs pos="25000">
                <a:srgbClr val="92D050"/>
              </a:gs>
            </a:gsLst>
            <a:lin ang="189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Line 33"/>
          <p:cNvSpPr>
            <a:spLocks noChangeShapeType="1"/>
          </p:cNvSpPr>
          <p:nvPr/>
        </p:nvSpPr>
        <p:spPr bwMode="auto">
          <a:xfrm flipV="1">
            <a:off x="2329304" y="1663698"/>
            <a:ext cx="0" cy="2129213"/>
          </a:xfrm>
          <a:prstGeom prst="line">
            <a:avLst/>
          </a:prstGeom>
          <a:noFill/>
          <a:ln w="19050">
            <a:solidFill>
              <a:schemeClr val="bg2">
                <a:lumMod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 kern="0">
              <a:solidFill>
                <a:schemeClr val="accent6">
                  <a:lumMod val="75000"/>
                </a:schemeClr>
              </a:solidFill>
              <a:ea typeface="ＭＳ Ｐゴシック" pitchFamily="-97" charset="-128"/>
            </a:endParaRPr>
          </a:p>
        </p:txBody>
      </p:sp>
      <p:sp>
        <p:nvSpPr>
          <p:cNvPr id="25" name="Rektangel 18"/>
          <p:cNvSpPr>
            <a:spLocks noChangeArrowheads="1"/>
          </p:cNvSpPr>
          <p:nvPr/>
        </p:nvSpPr>
        <p:spPr bwMode="auto">
          <a:xfrm>
            <a:off x="463478" y="3611116"/>
            <a:ext cx="19862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fr-CH" sz="2000" b="1" noProof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HAZARD </a:t>
            </a:r>
            <a:endParaRPr lang="en-GB" sz="2000" noProof="1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 flipV="1">
            <a:off x="860863" y="5130102"/>
            <a:ext cx="0" cy="1179218"/>
          </a:xfrm>
          <a:prstGeom prst="line">
            <a:avLst/>
          </a:prstGeom>
          <a:noFill/>
          <a:ln w="19050">
            <a:solidFill>
              <a:schemeClr val="bg2">
                <a:lumMod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 kern="0">
              <a:solidFill>
                <a:schemeClr val="accent6">
                  <a:lumMod val="75000"/>
                </a:schemeClr>
              </a:solidFill>
              <a:ea typeface="ＭＳ Ｐゴシック" pitchFamily="-97" charset="-128"/>
            </a:endParaRPr>
          </a:p>
        </p:txBody>
      </p:sp>
      <p:sp>
        <p:nvSpPr>
          <p:cNvPr id="27" name="Rectangle 26"/>
          <p:cNvSpPr/>
          <p:nvPr/>
        </p:nvSpPr>
        <p:spPr>
          <a:xfrm rot="2700000">
            <a:off x="964218" y="5944232"/>
            <a:ext cx="72000" cy="79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Rektangel 18"/>
          <p:cNvSpPr>
            <a:spLocks noChangeArrowheads="1"/>
          </p:cNvSpPr>
          <p:nvPr/>
        </p:nvSpPr>
        <p:spPr bwMode="auto">
          <a:xfrm>
            <a:off x="1038006" y="5857800"/>
            <a:ext cx="3252664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fr-CH" sz="1200" b="1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Step 1 </a:t>
            </a:r>
            <a: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collection of pre-disaster information:</a:t>
            </a:r>
          </a:p>
          <a:p>
            <a:pPr defTabSz="801688">
              <a:spcBef>
                <a:spcPct val="20000"/>
              </a:spcBef>
            </a:pPr>
            <a: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- Constructing the baseline through desk research </a:t>
            </a:r>
            <a:endParaRPr lang="en-GB" sz="1200" noProof="1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Rektangel 18"/>
          <p:cNvSpPr>
            <a:spLocks noChangeArrowheads="1"/>
          </p:cNvSpPr>
          <p:nvPr/>
        </p:nvSpPr>
        <p:spPr bwMode="auto">
          <a:xfrm>
            <a:off x="2507104" y="1610530"/>
            <a:ext cx="35671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fr-CH" sz="1200" b="1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Step 2 </a:t>
            </a:r>
            <a: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collection of post disaster information:</a:t>
            </a:r>
            <a:b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- secondary data from PDNA sectors</a:t>
            </a:r>
            <a:b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- primary data through field visits</a:t>
            </a:r>
            <a:endParaRPr lang="en-GB" sz="1200" noProof="1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 rot="2700000">
            <a:off x="2442846" y="1704012"/>
            <a:ext cx="72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V="1">
            <a:off x="3131840" y="3534489"/>
            <a:ext cx="6328" cy="1262663"/>
          </a:xfrm>
          <a:prstGeom prst="line">
            <a:avLst/>
          </a:prstGeom>
          <a:noFill/>
          <a:ln w="19050">
            <a:solidFill>
              <a:schemeClr val="bg2">
                <a:lumMod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 kern="0">
              <a:solidFill>
                <a:schemeClr val="accent6">
                  <a:lumMod val="75000"/>
                </a:schemeClr>
              </a:solidFill>
              <a:ea typeface="ＭＳ Ｐゴシック" pitchFamily="-97" charset="-128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H="1" flipV="1">
            <a:off x="6540793" y="2478744"/>
            <a:ext cx="24618" cy="3614552"/>
          </a:xfrm>
          <a:prstGeom prst="line">
            <a:avLst/>
          </a:prstGeom>
          <a:noFill/>
          <a:ln w="19050">
            <a:solidFill>
              <a:schemeClr val="bg2">
                <a:lumMod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 kern="0">
              <a:solidFill>
                <a:schemeClr val="accent6">
                  <a:lumMod val="75000"/>
                </a:schemeClr>
              </a:solidFill>
              <a:ea typeface="ＭＳ Ｐゴシック" pitchFamily="-97" charset="-128"/>
            </a:endParaRPr>
          </a:p>
        </p:txBody>
      </p:sp>
      <p:sp>
        <p:nvSpPr>
          <p:cNvPr id="33" name="Rectangle 32"/>
          <p:cNvSpPr/>
          <p:nvPr/>
        </p:nvSpPr>
        <p:spPr>
          <a:xfrm rot="2700000">
            <a:off x="6652105" y="5249576"/>
            <a:ext cx="72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ktangel 18"/>
          <p:cNvSpPr>
            <a:spLocks noChangeArrowheads="1"/>
          </p:cNvSpPr>
          <p:nvPr/>
        </p:nvSpPr>
        <p:spPr bwMode="auto">
          <a:xfrm>
            <a:off x="6715773" y="5167099"/>
            <a:ext cx="22487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1200" b="1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Steps 5 </a:t>
            </a:r>
            <a: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identification of </a:t>
            </a:r>
            <a:b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recovery needs and formulation of recovery strategy:</a:t>
            </a:r>
            <a:b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- quantitative</a:t>
            </a:r>
            <a:b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- qualitative</a:t>
            </a:r>
            <a:endParaRPr lang="en-GB" sz="1200" noProof="1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  <a:p>
            <a:endParaRPr lang="en-GB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ktangel 18"/>
          <p:cNvSpPr>
            <a:spLocks noChangeArrowheads="1"/>
          </p:cNvSpPr>
          <p:nvPr/>
        </p:nvSpPr>
        <p:spPr bwMode="auto">
          <a:xfrm>
            <a:off x="6978230" y="2125089"/>
            <a:ext cx="1986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fr-CH" sz="1600" b="1" noProof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RECOVERY</a:t>
            </a:r>
            <a:endParaRPr lang="en-GB" sz="1600" noProof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V="1">
            <a:off x="4853932" y="2818606"/>
            <a:ext cx="6328" cy="2482602"/>
          </a:xfrm>
          <a:prstGeom prst="line">
            <a:avLst/>
          </a:prstGeom>
          <a:noFill/>
          <a:ln w="19050">
            <a:solidFill>
              <a:schemeClr val="bg2">
                <a:lumMod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50" kern="0">
              <a:solidFill>
                <a:schemeClr val="accent6">
                  <a:lumMod val="75000"/>
                </a:schemeClr>
              </a:solidFill>
              <a:ea typeface="ＭＳ Ｐゴシック" pitchFamily="-97" charset="-128"/>
            </a:endParaRPr>
          </a:p>
        </p:txBody>
      </p:sp>
      <p:sp>
        <p:nvSpPr>
          <p:cNvPr id="37" name="Rectangle 36"/>
          <p:cNvSpPr/>
          <p:nvPr/>
        </p:nvSpPr>
        <p:spPr>
          <a:xfrm rot="2700000">
            <a:off x="4935623" y="4807582"/>
            <a:ext cx="72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Rektangel 18"/>
          <p:cNvSpPr>
            <a:spLocks noChangeArrowheads="1"/>
          </p:cNvSpPr>
          <p:nvPr/>
        </p:nvSpPr>
        <p:spPr bwMode="auto">
          <a:xfrm>
            <a:off x="4985811" y="4705434"/>
            <a:ext cx="14277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fr-CH" sz="1200" b="1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Steps  4 </a:t>
            </a:r>
            <a: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analysis of the disaster impact:</a:t>
            </a:r>
            <a:b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- qualitative</a:t>
            </a:r>
            <a:endParaRPr lang="en-GB" sz="1200" noProof="1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 rot="2700000">
            <a:off x="3207431" y="4303526"/>
            <a:ext cx="720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ktangel 18"/>
          <p:cNvSpPr>
            <a:spLocks noChangeArrowheads="1"/>
          </p:cNvSpPr>
          <p:nvPr/>
        </p:nvSpPr>
        <p:spPr bwMode="auto">
          <a:xfrm>
            <a:off x="3294343" y="4197471"/>
            <a:ext cx="1560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fr-CH" sz="1200" b="1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Steps  3 </a:t>
            </a:r>
            <a: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estimation </a:t>
            </a:r>
            <a:b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of the disaster effect:</a:t>
            </a:r>
            <a:b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fr-CH" sz="1200" noProof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- quantitiative</a:t>
            </a:r>
            <a:endParaRPr lang="en-GB" sz="1200" noProof="1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1" name="Rektangel 18"/>
          <p:cNvSpPr>
            <a:spLocks noChangeArrowheads="1"/>
          </p:cNvSpPr>
          <p:nvPr/>
        </p:nvSpPr>
        <p:spPr bwMode="auto">
          <a:xfrm rot="20708609">
            <a:off x="3433560" y="2813883"/>
            <a:ext cx="1986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fr-CH" sz="1600" b="1" noProof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ASSESSMENT</a:t>
            </a:r>
            <a:endParaRPr lang="en-GB" sz="1600" noProof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2" name="Explosion 2 41"/>
          <p:cNvSpPr/>
          <p:nvPr/>
        </p:nvSpPr>
        <p:spPr>
          <a:xfrm>
            <a:off x="1623469" y="3784631"/>
            <a:ext cx="790675" cy="688061"/>
          </a:xfrm>
          <a:prstGeom prst="irregularSeal2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784">
            <a:off x="2467684" y="692679"/>
            <a:ext cx="4127670" cy="52858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11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/>
      <p:bldP spid="39" grpId="0" animBg="1"/>
      <p:bldP spid="40" grpId="0"/>
      <p:bldP spid="4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8214" y="2996438"/>
            <a:ext cx="2339752" cy="9807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ILO do in a PDNA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46" y="1628800"/>
            <a:ext cx="673100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19170" y="1628800"/>
            <a:ext cx="6728278" cy="3888432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Facilitation of Employment, Livelihoods &amp; Social Protection Sector Assessment</a:t>
            </a:r>
          </a:p>
          <a:p>
            <a:pPr marL="46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tx1"/>
              </a:solidFill>
            </a:endParaRPr>
          </a:p>
          <a:p>
            <a:pPr marL="46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Quantitative analysis </a:t>
            </a:r>
            <a:r>
              <a:rPr lang="en-US" dirty="0" smtClean="0">
                <a:solidFill>
                  <a:schemeClr val="tx1"/>
                </a:solidFill>
              </a:rPr>
              <a:t>to estimate the </a:t>
            </a:r>
            <a:r>
              <a:rPr lang="en-US" u="sng" dirty="0" smtClean="0">
                <a:solidFill>
                  <a:schemeClr val="tx1"/>
                </a:solidFill>
              </a:rPr>
              <a:t>lost work days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u="sng" dirty="0" smtClean="0">
                <a:solidFill>
                  <a:schemeClr val="tx1"/>
                </a:solidFill>
              </a:rPr>
              <a:t>lost personal income</a:t>
            </a:r>
            <a:endParaRPr lang="en-US" dirty="0" smtClean="0">
              <a:solidFill>
                <a:schemeClr val="tx1"/>
              </a:solidFill>
            </a:endParaRPr>
          </a:p>
          <a:p>
            <a:pPr marL="180000">
              <a:spcBef>
                <a:spcPts val="200"/>
              </a:spcBef>
              <a:spcAft>
                <a:spcPts val="200"/>
              </a:spcAft>
            </a:pPr>
            <a:endParaRPr lang="en-US" dirty="0" smtClean="0">
              <a:solidFill>
                <a:schemeClr val="tx1"/>
              </a:solidFill>
            </a:endParaRPr>
          </a:p>
          <a:p>
            <a:pPr marL="52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Qualitative analysis </a:t>
            </a:r>
            <a:r>
              <a:rPr lang="en-US" dirty="0" smtClean="0">
                <a:solidFill>
                  <a:schemeClr val="tx1"/>
                </a:solidFill>
              </a:rPr>
              <a:t>to contextualize </a:t>
            </a:r>
            <a:r>
              <a:rPr lang="en-US" dirty="0">
                <a:solidFill>
                  <a:schemeClr val="tx1"/>
                </a:solidFill>
              </a:rPr>
              <a:t>the quantitative </a:t>
            </a:r>
            <a:r>
              <a:rPr lang="en-US" dirty="0" smtClean="0">
                <a:solidFill>
                  <a:schemeClr val="tx1"/>
                </a:solidFill>
              </a:rPr>
              <a:t>findings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 what’s the disaster’s impact on i.e. people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 smtClean="0">
                <a:solidFill>
                  <a:schemeClr val="tx1"/>
                </a:solidFill>
              </a:rPr>
              <a:t>disabilities, </a:t>
            </a:r>
            <a:r>
              <a:rPr lang="en-US" dirty="0">
                <a:solidFill>
                  <a:schemeClr val="tx1"/>
                </a:solidFill>
              </a:rPr>
              <a:t>female-headed households, elderly, informal workers and unemployed </a:t>
            </a:r>
            <a:r>
              <a:rPr lang="en-US" dirty="0" smtClean="0">
                <a:solidFill>
                  <a:schemeClr val="tx1"/>
                </a:solidFill>
              </a:rPr>
              <a:t>people and people </a:t>
            </a:r>
            <a:r>
              <a:rPr lang="en-US" dirty="0">
                <a:solidFill>
                  <a:schemeClr val="tx1"/>
                </a:solidFill>
              </a:rPr>
              <a:t>with HIV/Aids?</a:t>
            </a:r>
            <a:endParaRPr lang="en-US" dirty="0" smtClean="0">
              <a:solidFill>
                <a:schemeClr val="tx1"/>
              </a:solidFill>
            </a:endParaRPr>
          </a:p>
          <a:p>
            <a:pPr marL="52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52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Identification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 err="1" smtClean="0">
                <a:solidFill>
                  <a:schemeClr val="tx1"/>
                </a:solidFill>
              </a:rPr>
              <a:t>EL&amp;SP</a:t>
            </a:r>
            <a:r>
              <a:rPr lang="en-US" dirty="0" smtClean="0">
                <a:solidFill>
                  <a:schemeClr val="tx1"/>
                </a:solidFill>
              </a:rPr>
              <a:t> recovery needs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99392"/>
            <a:ext cx="9525025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Vanuatu: </a:t>
            </a:r>
            <a:r>
              <a:rPr lang="fr-CH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</a:t>
            </a:r>
            <a:r>
              <a:rPr lang="fr-CH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schweitzer\Desktop\VN pdna report co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9801"/>
            <a:ext cx="3199483" cy="4127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3" name="Rectangle 12"/>
          <p:cNvSpPr/>
          <p:nvPr/>
        </p:nvSpPr>
        <p:spPr>
          <a:xfrm>
            <a:off x="4860032" y="1988840"/>
            <a:ext cx="37444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US$449.4 million of damage </a:t>
            </a:r>
            <a:r>
              <a:rPr lang="en-GB" dirty="0"/>
              <a:t>and </a:t>
            </a:r>
            <a:r>
              <a:rPr lang="en-GB" dirty="0" smtClean="0"/>
              <a:t>losses</a:t>
            </a:r>
          </a:p>
          <a:p>
            <a:endParaRPr lang="fr-CH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equivalent to </a:t>
            </a:r>
            <a:r>
              <a:rPr lang="en-GB" dirty="0" smtClean="0"/>
              <a:t>64.1% of GDP</a:t>
            </a:r>
          </a:p>
          <a:p>
            <a:endParaRPr lang="fr-CH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40,000 households affected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504,050 lost work </a:t>
            </a:r>
            <a:r>
              <a:rPr lang="en-GB" dirty="0"/>
              <a:t>days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US$14 million lost personal income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</a:t>
            </a:r>
            <a:r>
              <a:rPr lang="en-GB" dirty="0" smtClean="0"/>
              <a:t>ost for recovery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/>
              <a:t>reconstruction </a:t>
            </a:r>
            <a:r>
              <a:rPr lang="en-GB" dirty="0" smtClean="0"/>
              <a:t>US$316 million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1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chweitzer\Desktop\VN final summary ta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2468"/>
            <a:ext cx="4959351" cy="38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2409269"/>
            <a:ext cx="22322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 err="1" smtClean="0"/>
              <a:t>Every</a:t>
            </a:r>
            <a:r>
              <a:rPr lang="fr-CH" sz="1400" dirty="0" smtClean="0"/>
              <a:t> PDNA report </a:t>
            </a:r>
            <a:r>
              <a:rPr lang="fr-CH" sz="1400" dirty="0" err="1" smtClean="0"/>
              <a:t>includes</a:t>
            </a:r>
            <a:r>
              <a:rPr lang="fr-CH" sz="1400" dirty="0" smtClean="0"/>
              <a:t> a </a:t>
            </a:r>
            <a:r>
              <a:rPr lang="fr-CH" sz="1400" dirty="0" err="1" smtClean="0"/>
              <a:t>summary</a:t>
            </a:r>
            <a:r>
              <a:rPr lang="fr-CH" sz="1400" dirty="0" smtClean="0"/>
              <a:t> table </a:t>
            </a:r>
            <a:r>
              <a:rPr lang="fr-CH" sz="1400" dirty="0" err="1" smtClean="0"/>
              <a:t>that</a:t>
            </a:r>
            <a:r>
              <a:rPr lang="fr-CH" sz="1400" dirty="0" smtClean="0"/>
              <a:t> captures the Damages and </a:t>
            </a:r>
            <a:r>
              <a:rPr lang="fr-CH" sz="1400" dirty="0" err="1" smtClean="0"/>
              <a:t>Losses</a:t>
            </a:r>
            <a:r>
              <a:rPr lang="fr-CH" sz="1400" dirty="0" smtClean="0"/>
              <a:t> per </a:t>
            </a:r>
            <a:r>
              <a:rPr lang="fr-CH" sz="1400" dirty="0" err="1" smtClean="0"/>
              <a:t>Sector</a:t>
            </a:r>
            <a:r>
              <a:rPr lang="fr-CH" sz="1400" dirty="0" smtClean="0"/>
              <a:t>.</a:t>
            </a:r>
          </a:p>
          <a:p>
            <a:endParaRPr lang="fr-CH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 smtClean="0"/>
              <a:t>The </a:t>
            </a:r>
            <a:r>
              <a:rPr lang="fr-CH" sz="1400" dirty="0" err="1" smtClean="0"/>
              <a:t>lost</a:t>
            </a:r>
            <a:r>
              <a:rPr lang="fr-CH" sz="1400" dirty="0" smtClean="0"/>
              <a:t> </a:t>
            </a:r>
            <a:r>
              <a:rPr lang="fr-CH" sz="1400" dirty="0" err="1" smtClean="0"/>
              <a:t>personal</a:t>
            </a:r>
            <a:r>
              <a:rPr lang="fr-CH" sz="1400" dirty="0" smtClean="0"/>
              <a:t> </a:t>
            </a:r>
            <a:r>
              <a:rPr lang="fr-CH" sz="1400" dirty="0" err="1" smtClean="0"/>
              <a:t>income</a:t>
            </a:r>
            <a:r>
              <a:rPr lang="fr-CH" sz="1400" dirty="0" smtClean="0"/>
              <a:t> </a:t>
            </a:r>
            <a:r>
              <a:rPr lang="fr-CH" sz="1400" dirty="0" err="1" smtClean="0"/>
              <a:t>should</a:t>
            </a:r>
            <a:r>
              <a:rPr lang="fr-CH" sz="1400" dirty="0" smtClean="0"/>
              <a:t> </a:t>
            </a:r>
            <a:r>
              <a:rPr lang="fr-CH" sz="1400" dirty="0" err="1" smtClean="0"/>
              <a:t>be</a:t>
            </a:r>
            <a:r>
              <a:rPr lang="fr-CH" sz="1400" dirty="0" smtClean="0"/>
              <a:t> </a:t>
            </a:r>
            <a:r>
              <a:rPr lang="fr-CH" sz="1400" dirty="0" err="1" smtClean="0"/>
              <a:t>included</a:t>
            </a:r>
            <a:r>
              <a:rPr lang="fr-CH" sz="1400" dirty="0" smtClean="0"/>
              <a:t> in a </a:t>
            </a:r>
            <a:r>
              <a:rPr lang="fr-CH" sz="1400" dirty="0" err="1" smtClean="0"/>
              <a:t>seperate</a:t>
            </a:r>
            <a:r>
              <a:rPr lang="fr-CH" sz="1400" dirty="0" smtClean="0"/>
              <a:t> </a:t>
            </a:r>
            <a:r>
              <a:rPr lang="fr-CH" sz="1400" dirty="0" err="1" smtClean="0"/>
              <a:t>column</a:t>
            </a:r>
            <a:r>
              <a:rPr lang="fr-CH" sz="1400" dirty="0" smtClean="0"/>
              <a:t> to </a:t>
            </a:r>
            <a:r>
              <a:rPr lang="fr-CH" sz="1400" dirty="0" err="1" smtClean="0"/>
              <a:t>reflect</a:t>
            </a:r>
            <a:r>
              <a:rPr lang="fr-CH" sz="1400" dirty="0" smtClean="0"/>
              <a:t> the </a:t>
            </a:r>
            <a:r>
              <a:rPr lang="fr-CH" sz="1400" b="1" dirty="0" smtClean="0">
                <a:solidFill>
                  <a:schemeClr val="accent2"/>
                </a:solidFill>
              </a:rPr>
              <a:t>cross-</a:t>
            </a:r>
            <a:r>
              <a:rPr lang="fr-CH" sz="1400" b="1" dirty="0" err="1" smtClean="0">
                <a:solidFill>
                  <a:schemeClr val="accent2"/>
                </a:solidFill>
              </a:rPr>
              <a:t>cutting</a:t>
            </a:r>
            <a:r>
              <a:rPr lang="fr-CH" sz="1400" b="1" dirty="0" smtClean="0">
                <a:solidFill>
                  <a:schemeClr val="accent2"/>
                </a:solidFill>
              </a:rPr>
              <a:t> </a:t>
            </a:r>
            <a:r>
              <a:rPr lang="fr-CH" sz="1400" dirty="0" smtClean="0"/>
              <a:t>nature</a:t>
            </a:r>
            <a:r>
              <a:rPr lang="fr-CH" sz="1400" dirty="0" smtClean="0">
                <a:solidFill>
                  <a:schemeClr val="accent2"/>
                </a:solidFill>
              </a:rPr>
              <a:t> </a:t>
            </a:r>
            <a:r>
              <a:rPr lang="fr-CH" sz="1400" dirty="0" smtClean="0"/>
              <a:t>of the </a:t>
            </a:r>
            <a:r>
              <a:rPr lang="fr-CH" sz="1400" dirty="0" err="1" smtClean="0"/>
              <a:t>Employment</a:t>
            </a:r>
            <a:r>
              <a:rPr lang="fr-CH" sz="1400" dirty="0" smtClean="0"/>
              <a:t> and </a:t>
            </a:r>
            <a:r>
              <a:rPr lang="fr-CH" sz="1400" dirty="0" err="1" smtClean="0"/>
              <a:t>Livelihoods</a:t>
            </a:r>
            <a:r>
              <a:rPr lang="fr-CH" sz="1400" dirty="0" smtClean="0"/>
              <a:t> </a:t>
            </a:r>
            <a:r>
              <a:rPr lang="fr-CH" sz="1400" dirty="0" err="1" smtClean="0"/>
              <a:t>Sector</a:t>
            </a:r>
            <a:r>
              <a:rPr lang="fr-CH" sz="1400" dirty="0" smtClean="0"/>
              <a:t> and to </a:t>
            </a:r>
            <a:r>
              <a:rPr lang="fr-CH" sz="1400" b="1" dirty="0" err="1" smtClean="0">
                <a:solidFill>
                  <a:schemeClr val="accent2"/>
                </a:solidFill>
              </a:rPr>
              <a:t>avoid</a:t>
            </a:r>
            <a:r>
              <a:rPr lang="fr-CH" sz="1400" b="1" dirty="0" smtClean="0">
                <a:solidFill>
                  <a:schemeClr val="accent2"/>
                </a:solidFill>
              </a:rPr>
              <a:t> double </a:t>
            </a:r>
            <a:r>
              <a:rPr lang="fr-CH" sz="1400" b="1" dirty="0" err="1" smtClean="0">
                <a:solidFill>
                  <a:schemeClr val="accent2"/>
                </a:solidFill>
              </a:rPr>
              <a:t>counting</a:t>
            </a:r>
            <a:r>
              <a:rPr lang="fr-CH" sz="1400" b="1" dirty="0" smtClean="0">
                <a:solidFill>
                  <a:schemeClr val="accent2"/>
                </a:solidFill>
              </a:rPr>
              <a:t> </a:t>
            </a:r>
            <a:r>
              <a:rPr lang="fr-CH" sz="1400" dirty="0" smtClean="0"/>
              <a:t>of </a:t>
            </a:r>
            <a:r>
              <a:rPr lang="fr-CH" sz="1400" dirty="0" err="1" smtClean="0"/>
              <a:t>losses</a:t>
            </a:r>
            <a:r>
              <a:rPr lang="fr-CH" sz="1400" dirty="0" smtClean="0"/>
              <a:t>. </a:t>
            </a:r>
            <a:endParaRPr lang="en-GB" sz="1400" dirty="0"/>
          </a:p>
        </p:txBody>
      </p:sp>
      <p:sp>
        <p:nvSpPr>
          <p:cNvPr id="3" name="Rounded Rectangle 2"/>
          <p:cNvSpPr/>
          <p:nvPr/>
        </p:nvSpPr>
        <p:spPr>
          <a:xfrm>
            <a:off x="5055048" y="1916832"/>
            <a:ext cx="659880" cy="40324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3999" cy="980728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Vanuatu: Innovations - an easy way to avoid double counting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200" y="2132856"/>
            <a:ext cx="2120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 smtClean="0"/>
              <a:t>Recovery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needs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defined</a:t>
            </a:r>
            <a:r>
              <a:rPr lang="fr-CH" sz="1600" b="1" dirty="0"/>
              <a:t> </a:t>
            </a:r>
            <a:r>
              <a:rPr lang="fr-CH" sz="1600" b="1" dirty="0" smtClean="0"/>
              <a:t>by </a:t>
            </a:r>
            <a:br>
              <a:rPr lang="fr-CH" sz="1600" b="1" dirty="0" smtClean="0"/>
            </a:br>
            <a:r>
              <a:rPr lang="fr-CH" sz="1600" b="1" dirty="0" smtClean="0"/>
              <a:t>Short, Medium and </a:t>
            </a:r>
            <a:br>
              <a:rPr lang="fr-CH" sz="1600" b="1" dirty="0" smtClean="0"/>
            </a:br>
            <a:r>
              <a:rPr lang="fr-CH" sz="1600" b="1" dirty="0" smtClean="0"/>
              <a:t>Long-</a:t>
            </a:r>
            <a:r>
              <a:rPr lang="fr-CH" sz="1600" b="1" dirty="0" err="1" smtClean="0"/>
              <a:t>term</a:t>
            </a:r>
            <a:r>
              <a:rPr lang="fr-CH" sz="1600" b="1" dirty="0" smtClean="0"/>
              <a:t>…</a:t>
            </a:r>
            <a:endParaRPr lang="en-GB" sz="1600" b="1" dirty="0"/>
          </a:p>
        </p:txBody>
      </p:sp>
      <p:pic>
        <p:nvPicPr>
          <p:cNvPr id="2050" name="Picture 2" descr="C:\Users\LocUser\Desktop\ELSP needs_V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"/>
            <a:ext cx="6712396" cy="6656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Vanuatu and Nepal compared: response strategy &amp; activities</a:t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43897" y="1902549"/>
            <a:ext cx="0" cy="41907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99792" y="1902549"/>
            <a:ext cx="0" cy="41907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56376" y="1902549"/>
            <a:ext cx="0" cy="41907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1560" y="3068960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11560" y="4941168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3848" y="13314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/>
              <a:t>Vanuatu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96136" y="13314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 smtClean="0"/>
              <a:t>Nepal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55576" y="20608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 smtClean="0">
                <a:solidFill>
                  <a:schemeClr val="tx2"/>
                </a:solidFill>
              </a:rPr>
              <a:t>ILO </a:t>
            </a:r>
            <a:r>
              <a:rPr lang="fr-CH" sz="1400" b="1" dirty="0" err="1" smtClean="0">
                <a:solidFill>
                  <a:schemeClr val="tx2"/>
                </a:solidFill>
              </a:rPr>
              <a:t>presence</a:t>
            </a:r>
            <a:r>
              <a:rPr lang="fr-CH" sz="1400" b="1" dirty="0" smtClean="0">
                <a:solidFill>
                  <a:schemeClr val="tx2"/>
                </a:solidFill>
              </a:rPr>
              <a:t> on </a:t>
            </a:r>
            <a:br>
              <a:rPr lang="fr-CH" sz="1400" b="1" dirty="0" smtClean="0">
                <a:solidFill>
                  <a:schemeClr val="tx2"/>
                </a:solidFill>
              </a:rPr>
            </a:br>
            <a:r>
              <a:rPr lang="fr-CH" sz="1400" b="1" dirty="0" smtClean="0">
                <a:solidFill>
                  <a:schemeClr val="tx2"/>
                </a:solidFill>
              </a:rPr>
              <a:t>the </a:t>
            </a:r>
            <a:r>
              <a:rPr lang="fr-CH" sz="1400" b="1" dirty="0" err="1" smtClean="0">
                <a:solidFill>
                  <a:schemeClr val="tx2"/>
                </a:solidFill>
              </a:rPr>
              <a:t>ground</a:t>
            </a:r>
            <a:endParaRPr lang="fr-CH" sz="1400" b="1" dirty="0" smtClean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76" y="36027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 smtClean="0">
                <a:solidFill>
                  <a:schemeClr val="tx2"/>
                </a:solidFill>
              </a:rPr>
              <a:t>Main </a:t>
            </a:r>
            <a:r>
              <a:rPr lang="fr-CH" sz="1400" b="1" dirty="0" err="1" smtClean="0">
                <a:solidFill>
                  <a:schemeClr val="tx2"/>
                </a:solidFill>
              </a:rPr>
              <a:t>interlocutors</a:t>
            </a:r>
            <a:r>
              <a:rPr lang="fr-CH" sz="1400" b="1" dirty="0" smtClean="0">
                <a:solidFill>
                  <a:schemeClr val="tx2"/>
                </a:solidFill>
              </a:rPr>
              <a:t> </a:t>
            </a:r>
            <a:r>
              <a:rPr lang="fr-CH" sz="1400" b="1" dirty="0" err="1" smtClean="0">
                <a:solidFill>
                  <a:schemeClr val="tx2"/>
                </a:solidFill>
              </a:rPr>
              <a:t>during</a:t>
            </a:r>
            <a:r>
              <a:rPr lang="fr-CH" sz="1400" b="1" dirty="0" smtClean="0">
                <a:solidFill>
                  <a:schemeClr val="tx2"/>
                </a:solidFill>
              </a:rPr>
              <a:t> </a:t>
            </a:r>
            <a:r>
              <a:rPr lang="fr-CH" sz="1400" b="1" dirty="0" err="1" smtClean="0">
                <a:solidFill>
                  <a:schemeClr val="tx2"/>
                </a:solidFill>
              </a:rPr>
              <a:t>assessment</a:t>
            </a:r>
            <a:endParaRPr lang="fr-CH" sz="1400" b="1" dirty="0" smtClean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76" y="535347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 smtClean="0">
                <a:solidFill>
                  <a:schemeClr val="tx2"/>
                </a:solidFill>
              </a:rPr>
              <a:t>Scope of </a:t>
            </a:r>
            <a:r>
              <a:rPr lang="fr-CH" sz="1400" b="1" dirty="0" err="1" smtClean="0">
                <a:solidFill>
                  <a:schemeClr val="tx2"/>
                </a:solidFill>
              </a:rPr>
              <a:t>work</a:t>
            </a:r>
            <a:endParaRPr lang="fr-CH" sz="1400" b="1" dirty="0" smtClean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90825" y="1844824"/>
            <a:ext cx="198022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chemeClr val="tx2"/>
                </a:solidFill>
              </a:rPr>
              <a:t>Small 	(3)</a:t>
            </a:r>
            <a:br>
              <a:rPr lang="fr-CH" sz="1400" b="1" dirty="0" smtClean="0">
                <a:solidFill>
                  <a:schemeClr val="tx2"/>
                </a:solidFill>
              </a:rPr>
            </a:br>
            <a:r>
              <a:rPr lang="fr-CH" sz="1050" dirty="0" smtClean="0"/>
              <a:t>CO Suva 	(1) </a:t>
            </a:r>
          </a:p>
          <a:p>
            <a:r>
              <a:rPr lang="fr-CH" sz="1050" dirty="0" smtClean="0"/>
              <a:t>HQ GVA  	(1)</a:t>
            </a:r>
            <a:r>
              <a:rPr lang="fr-CH" sz="1050" dirty="0"/>
              <a:t/>
            </a:r>
            <a:br>
              <a:rPr lang="fr-CH" sz="1050" dirty="0"/>
            </a:br>
            <a:r>
              <a:rPr lang="fr-CH" sz="1050" dirty="0" smtClean="0"/>
              <a:t>Int Consultant 	(1)</a:t>
            </a:r>
            <a:endParaRPr lang="en-GB" sz="1050" dirty="0" smtClean="0"/>
          </a:p>
          <a:p>
            <a:endParaRPr lang="fr-CH" sz="1050" b="1" dirty="0">
              <a:solidFill>
                <a:schemeClr val="tx2"/>
              </a:solidFill>
            </a:endParaRPr>
          </a:p>
          <a:p>
            <a:r>
              <a:rPr lang="fr-CH" sz="1050" b="1" dirty="0" smtClean="0">
                <a:solidFill>
                  <a:srgbClr val="FF0000"/>
                </a:solidFill>
              </a:rPr>
              <a:t>NO REGULAR </a:t>
            </a:r>
            <a:r>
              <a:rPr lang="fr-CH" sz="1050" b="1" dirty="0" err="1" smtClean="0">
                <a:solidFill>
                  <a:srgbClr val="FF0000"/>
                </a:solidFill>
              </a:rPr>
              <a:t>PRESENCE</a:t>
            </a:r>
            <a:endParaRPr lang="fr-CH" sz="1600" b="1" dirty="0" smtClean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03304" y="1844824"/>
            <a:ext cx="198022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chemeClr val="tx2"/>
                </a:solidFill>
              </a:rPr>
              <a:t>Large 	(22)</a:t>
            </a:r>
            <a:br>
              <a:rPr lang="fr-CH" sz="1400" b="1" dirty="0" smtClean="0">
                <a:solidFill>
                  <a:schemeClr val="tx2"/>
                </a:solidFill>
              </a:rPr>
            </a:br>
            <a:r>
              <a:rPr lang="fr-CH" sz="1100" dirty="0"/>
              <a:t>CO </a:t>
            </a:r>
            <a:r>
              <a:rPr lang="fr-CH" sz="1100" dirty="0" smtClean="0"/>
              <a:t>KTM</a:t>
            </a:r>
            <a:r>
              <a:rPr lang="fr-CH" sz="1100" dirty="0"/>
              <a:t>	(</a:t>
            </a:r>
            <a:r>
              <a:rPr lang="fr-CH" sz="1100" dirty="0" smtClean="0"/>
              <a:t>14) </a:t>
            </a:r>
            <a:endParaRPr lang="fr-CH" sz="1100" dirty="0"/>
          </a:p>
          <a:p>
            <a:r>
              <a:rPr lang="fr-CH" sz="1100" dirty="0" smtClean="0"/>
              <a:t>DWT Delhi	(4)</a:t>
            </a:r>
            <a:br>
              <a:rPr lang="fr-CH" sz="1100" dirty="0" smtClean="0"/>
            </a:br>
            <a:r>
              <a:rPr lang="fr-CH" sz="1100" dirty="0" smtClean="0"/>
              <a:t>ROAP	(2)</a:t>
            </a:r>
            <a:br>
              <a:rPr lang="fr-CH" sz="1100" dirty="0" smtClean="0"/>
            </a:br>
            <a:r>
              <a:rPr lang="fr-CH" sz="1100" dirty="0" smtClean="0"/>
              <a:t>HQ </a:t>
            </a:r>
            <a:r>
              <a:rPr lang="fr-CH" sz="1100" dirty="0"/>
              <a:t>GVA  	(1)</a:t>
            </a:r>
            <a:br>
              <a:rPr lang="fr-CH" sz="1100" dirty="0"/>
            </a:br>
            <a:r>
              <a:rPr lang="fr-CH" sz="1100" dirty="0"/>
              <a:t>Int Consultant 	(1)</a:t>
            </a:r>
            <a:endParaRPr lang="en-GB" sz="1100" dirty="0"/>
          </a:p>
          <a:p>
            <a:endParaRPr lang="fr-CH" sz="1400" b="1" dirty="0" smtClean="0">
              <a:solidFill>
                <a:schemeClr val="tx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91408" y="3186465"/>
            <a:ext cx="255307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b="1" dirty="0" err="1" smtClean="0">
                <a:solidFill>
                  <a:schemeClr val="tx2"/>
                </a:solidFill>
              </a:rPr>
              <a:t>Constituents</a:t>
            </a:r>
            <a:r>
              <a:rPr lang="fr-CH" sz="1400" b="1" dirty="0">
                <a:solidFill>
                  <a:schemeClr val="tx2"/>
                </a:solidFill>
              </a:rPr>
              <a:t> </a:t>
            </a:r>
            <a:r>
              <a:rPr lang="fr-CH" sz="1400" b="1" dirty="0" smtClean="0">
                <a:solidFill>
                  <a:schemeClr val="tx2"/>
                </a:solidFill>
              </a:rPr>
              <a:t>&amp; civil society</a:t>
            </a:r>
            <a:br>
              <a:rPr lang="fr-CH" sz="1400" b="1" dirty="0" smtClean="0">
                <a:solidFill>
                  <a:schemeClr val="tx2"/>
                </a:solidFill>
              </a:rPr>
            </a:br>
            <a:r>
              <a:rPr lang="fr-CH" sz="1100" dirty="0" err="1"/>
              <a:t>Department</a:t>
            </a:r>
            <a:r>
              <a:rPr lang="fr-CH" sz="1100" dirty="0"/>
              <a:t> of Labour</a:t>
            </a:r>
            <a:br>
              <a:rPr lang="fr-CH" sz="1100" dirty="0"/>
            </a:br>
            <a:r>
              <a:rPr lang="fr-CH" sz="1100" dirty="0"/>
              <a:t>VN </a:t>
            </a:r>
            <a:r>
              <a:rPr lang="fr-CH" sz="1100" dirty="0" err="1"/>
              <a:t>Chamber</a:t>
            </a:r>
            <a:r>
              <a:rPr lang="fr-CH" sz="1100" dirty="0"/>
              <a:t> of Commerce and </a:t>
            </a:r>
            <a:r>
              <a:rPr lang="fr-CH" sz="1100" dirty="0" err="1"/>
              <a:t>Industry</a:t>
            </a:r>
            <a:r>
              <a:rPr lang="fr-CH" sz="1100" dirty="0"/>
              <a:t> </a:t>
            </a:r>
            <a:br>
              <a:rPr lang="fr-CH" sz="1100" dirty="0"/>
            </a:br>
            <a:r>
              <a:rPr lang="fr-CH" sz="1100" dirty="0"/>
              <a:t>VN Council of Trade Unions</a:t>
            </a:r>
          </a:p>
          <a:p>
            <a:r>
              <a:rPr lang="fr-CH" sz="1100" dirty="0"/>
              <a:t>VANWOODS </a:t>
            </a:r>
            <a:r>
              <a:rPr lang="fr-CH" sz="1100" dirty="0" err="1"/>
              <a:t>Microfinance</a:t>
            </a:r>
            <a:endParaRPr lang="fr-CH" sz="1100" dirty="0"/>
          </a:p>
          <a:p>
            <a:r>
              <a:rPr lang="fr-CH" sz="1100" b="1" dirty="0" smtClean="0">
                <a:solidFill>
                  <a:schemeClr val="tx2"/>
                </a:solidFill>
              </a:rPr>
              <a:t> </a:t>
            </a:r>
            <a:r>
              <a:rPr lang="fr-CH" sz="1400" b="1" dirty="0" smtClean="0">
                <a:solidFill>
                  <a:schemeClr val="tx2"/>
                </a:solidFill>
              </a:rPr>
              <a:t/>
            </a:r>
            <a:br>
              <a:rPr lang="fr-CH" sz="1400" b="1" dirty="0" smtClean="0">
                <a:solidFill>
                  <a:schemeClr val="tx2"/>
                </a:solidFill>
              </a:rPr>
            </a:b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03304" y="3186465"/>
            <a:ext cx="255307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b="1" dirty="0" smtClean="0">
                <a:solidFill>
                  <a:schemeClr val="tx2"/>
                </a:solidFill>
              </a:rPr>
              <a:t>Int </a:t>
            </a:r>
            <a:r>
              <a:rPr lang="fr-CH" sz="1400" b="1" dirty="0" err="1">
                <a:solidFill>
                  <a:schemeClr val="tx2"/>
                </a:solidFill>
              </a:rPr>
              <a:t>p</a:t>
            </a:r>
            <a:r>
              <a:rPr lang="fr-CH" sz="1400" b="1" dirty="0" err="1" smtClean="0">
                <a:solidFill>
                  <a:schemeClr val="tx2"/>
                </a:solidFill>
              </a:rPr>
              <a:t>artners</a:t>
            </a:r>
            <a:r>
              <a:rPr lang="fr-CH" sz="1400" b="1" dirty="0" smtClean="0">
                <a:solidFill>
                  <a:schemeClr val="tx2"/>
                </a:solidFill>
              </a:rPr>
              <a:t> &amp; </a:t>
            </a:r>
            <a:r>
              <a:rPr lang="fr-CH" sz="1400" b="1" dirty="0" err="1" smtClean="0">
                <a:solidFill>
                  <a:schemeClr val="tx2"/>
                </a:solidFill>
              </a:rPr>
              <a:t>constituents</a:t>
            </a:r>
            <a:r>
              <a:rPr lang="fr-CH" sz="1400" b="1" dirty="0" smtClean="0">
                <a:solidFill>
                  <a:schemeClr val="tx2"/>
                </a:solidFill>
              </a:rPr>
              <a:t/>
            </a:r>
            <a:br>
              <a:rPr lang="fr-CH" sz="1400" b="1" dirty="0" smtClean="0">
                <a:solidFill>
                  <a:schemeClr val="tx2"/>
                </a:solidFill>
              </a:rPr>
            </a:br>
            <a:r>
              <a:rPr lang="fr-CH" sz="1100" dirty="0"/>
              <a:t>UN </a:t>
            </a:r>
            <a:r>
              <a:rPr lang="fr-CH" sz="1100" dirty="0" err="1" smtClean="0"/>
              <a:t>agencies</a:t>
            </a:r>
            <a:r>
              <a:rPr lang="fr-CH" sz="1100" dirty="0" smtClean="0"/>
              <a:t>, EU, World Bank,  ADB, JICA </a:t>
            </a:r>
          </a:p>
          <a:p>
            <a:r>
              <a:rPr lang="fr-CH" sz="1100" dirty="0" smtClean="0"/>
              <a:t>National Planning </a:t>
            </a:r>
            <a:r>
              <a:rPr lang="fr-CH" sz="1100" dirty="0" err="1" smtClean="0"/>
              <a:t>Comission</a:t>
            </a:r>
            <a:r>
              <a:rPr lang="fr-CH" sz="1100" dirty="0" smtClean="0"/>
              <a:t> </a:t>
            </a:r>
            <a:br>
              <a:rPr lang="fr-CH" sz="1100" dirty="0" smtClean="0"/>
            </a:br>
            <a:r>
              <a:rPr lang="fr-CH" sz="1100" dirty="0" err="1" smtClean="0"/>
              <a:t>Ministry</a:t>
            </a:r>
            <a:r>
              <a:rPr lang="fr-CH" sz="1100" dirty="0" smtClean="0"/>
              <a:t> of Labour and </a:t>
            </a:r>
            <a:r>
              <a:rPr lang="fr-CH" sz="1100" dirty="0" err="1" smtClean="0"/>
              <a:t>Employment</a:t>
            </a:r>
            <a:endParaRPr lang="fr-CH" sz="1100" dirty="0" smtClean="0"/>
          </a:p>
          <a:p>
            <a:r>
              <a:rPr lang="en-GB" sz="1100" dirty="0"/>
              <a:t>Federation of Nepalese Chambers of Commerce and Industry</a:t>
            </a:r>
          </a:p>
          <a:p>
            <a:r>
              <a:rPr lang="en-GB" sz="1100" dirty="0" smtClean="0"/>
              <a:t>Federation </a:t>
            </a:r>
            <a:r>
              <a:rPr lang="en-GB" sz="1100" dirty="0"/>
              <a:t>of Nepal Cottage and Small </a:t>
            </a:r>
            <a:r>
              <a:rPr lang="en-GB" sz="1100" dirty="0" smtClean="0"/>
              <a:t>Industries</a:t>
            </a:r>
          </a:p>
          <a:p>
            <a:r>
              <a:rPr lang="en-GB" sz="1100" dirty="0"/>
              <a:t>Chamber of Nepalese Industries</a:t>
            </a:r>
            <a:r>
              <a:rPr lang="fr-CH" sz="1100" b="1" dirty="0" smtClean="0">
                <a:solidFill>
                  <a:schemeClr val="tx2"/>
                </a:solidFill>
              </a:rPr>
              <a:t/>
            </a:r>
            <a:br>
              <a:rPr lang="fr-CH" sz="1100" b="1" dirty="0" smtClean="0">
                <a:solidFill>
                  <a:schemeClr val="tx2"/>
                </a:solidFill>
              </a:rPr>
            </a:br>
            <a:endParaRPr lang="en-GB" sz="1100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01702" y="5085377"/>
            <a:ext cx="2346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solidFill>
                  <a:schemeClr val="tx2"/>
                </a:solidFill>
              </a:rPr>
              <a:t>Concentrated</a:t>
            </a:r>
            <a:r>
              <a:rPr lang="fr-CH" sz="1400" b="1" dirty="0" smtClean="0">
                <a:solidFill>
                  <a:schemeClr val="tx2"/>
                </a:solidFill>
              </a:rPr>
              <a:t>	</a:t>
            </a:r>
            <a:br>
              <a:rPr lang="fr-CH" sz="1400" b="1" dirty="0" smtClean="0">
                <a:solidFill>
                  <a:schemeClr val="tx2"/>
                </a:solidFill>
              </a:rPr>
            </a:br>
            <a:r>
              <a:rPr lang="fr-CH" sz="1100" dirty="0" smtClean="0"/>
              <a:t>Lead of one </a:t>
            </a:r>
            <a:r>
              <a:rPr lang="fr-CH" sz="1100" dirty="0" err="1" smtClean="0"/>
              <a:t>sector</a:t>
            </a:r>
            <a:r>
              <a:rPr lang="fr-CH" sz="1100" dirty="0" smtClean="0"/>
              <a:t> (ELSP) </a:t>
            </a:r>
          </a:p>
          <a:p>
            <a:r>
              <a:rPr lang="fr-CH" sz="1100" dirty="0" err="1" smtClean="0"/>
              <a:t>Drafting</a:t>
            </a:r>
            <a:r>
              <a:rPr lang="fr-CH" sz="1100" dirty="0" smtClean="0"/>
              <a:t> of </a:t>
            </a:r>
            <a:r>
              <a:rPr lang="fr-CH" sz="1100" dirty="0" err="1" smtClean="0"/>
              <a:t>recovery</a:t>
            </a:r>
            <a:r>
              <a:rPr lang="fr-CH" sz="1100" dirty="0" smtClean="0"/>
              <a:t> </a:t>
            </a:r>
            <a:r>
              <a:rPr lang="fr-CH" sz="1100" dirty="0" err="1" smtClean="0"/>
              <a:t>activities</a:t>
            </a:r>
            <a:r>
              <a:rPr lang="fr-CH" sz="1100" dirty="0"/>
              <a:t/>
            </a:r>
            <a:br>
              <a:rPr lang="fr-CH" sz="1100" dirty="0"/>
            </a:br>
            <a:r>
              <a:rPr lang="fr-CH" sz="1100" dirty="0" err="1" smtClean="0"/>
              <a:t>Establishing</a:t>
            </a:r>
            <a:r>
              <a:rPr lang="fr-CH" sz="1100" dirty="0" smtClean="0"/>
              <a:t> </a:t>
            </a:r>
            <a:r>
              <a:rPr lang="fr-CH" sz="1100" dirty="0" err="1" smtClean="0"/>
              <a:t>temporary</a:t>
            </a:r>
            <a:r>
              <a:rPr lang="fr-CH" sz="1100" dirty="0" smtClean="0"/>
              <a:t> </a:t>
            </a:r>
            <a:r>
              <a:rPr lang="fr-CH" sz="1100" dirty="0" err="1" smtClean="0"/>
              <a:t>presence</a:t>
            </a:r>
            <a:r>
              <a:rPr lang="fr-CH" sz="1100" dirty="0" smtClean="0"/>
              <a:t> in VN</a:t>
            </a:r>
            <a:endParaRPr lang="en-GB" sz="1100" dirty="0"/>
          </a:p>
          <a:p>
            <a:endParaRPr lang="fr-CH" sz="1400" b="1" dirty="0" smtClean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03304" y="5099119"/>
            <a:ext cx="23277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chemeClr val="tx2"/>
                </a:solidFill>
              </a:rPr>
              <a:t>Extended	</a:t>
            </a:r>
            <a:br>
              <a:rPr lang="fr-CH" sz="1400" b="1" dirty="0" smtClean="0">
                <a:solidFill>
                  <a:schemeClr val="tx2"/>
                </a:solidFill>
              </a:rPr>
            </a:br>
            <a:r>
              <a:rPr lang="fr-CH" sz="1100" dirty="0" smtClean="0"/>
              <a:t>Lead of </a:t>
            </a:r>
            <a:r>
              <a:rPr lang="fr-CH" sz="1100" dirty="0" err="1" smtClean="0"/>
              <a:t>two</a:t>
            </a:r>
            <a:r>
              <a:rPr lang="fr-CH" sz="1100" dirty="0" smtClean="0"/>
              <a:t> </a:t>
            </a:r>
            <a:r>
              <a:rPr lang="fr-CH" sz="1100" dirty="0" err="1" smtClean="0"/>
              <a:t>sectors</a:t>
            </a:r>
            <a:r>
              <a:rPr lang="fr-CH" sz="1100" dirty="0" smtClean="0"/>
              <a:t> (E&amp;L, SP)</a:t>
            </a:r>
          </a:p>
          <a:p>
            <a:r>
              <a:rPr lang="fr-CH" sz="1100" dirty="0" smtClean="0"/>
              <a:t>Participation in 8 </a:t>
            </a:r>
            <a:r>
              <a:rPr lang="fr-CH" sz="1100" dirty="0" err="1" smtClean="0"/>
              <a:t>sectors</a:t>
            </a:r>
            <a:r>
              <a:rPr lang="fr-CH" sz="1100" dirty="0"/>
              <a:t/>
            </a:r>
            <a:br>
              <a:rPr lang="fr-CH" sz="1100" dirty="0"/>
            </a:br>
            <a:r>
              <a:rPr lang="fr-CH" sz="1100" dirty="0" smtClean="0"/>
              <a:t>Part of PDNA </a:t>
            </a:r>
            <a:r>
              <a:rPr lang="fr-CH" sz="1100" dirty="0" err="1" smtClean="0"/>
              <a:t>secretariat</a:t>
            </a:r>
            <a:endParaRPr lang="fr-CH" sz="1100" dirty="0" smtClean="0"/>
          </a:p>
          <a:p>
            <a:r>
              <a:rPr lang="fr-CH" sz="1100" dirty="0" err="1" smtClean="0"/>
              <a:t>Drafting</a:t>
            </a:r>
            <a:r>
              <a:rPr lang="fr-CH" sz="1100" dirty="0" smtClean="0"/>
              <a:t> of </a:t>
            </a:r>
            <a:r>
              <a:rPr lang="fr-CH" sz="1100" dirty="0" err="1" smtClean="0"/>
              <a:t>recovery</a:t>
            </a:r>
            <a:r>
              <a:rPr lang="fr-CH" sz="1100" dirty="0" smtClean="0"/>
              <a:t> </a:t>
            </a:r>
            <a:r>
              <a:rPr lang="fr-CH" sz="1100" dirty="0" err="1" smtClean="0"/>
              <a:t>strategy</a:t>
            </a:r>
            <a:endParaRPr lang="fr-CH" sz="1100" dirty="0" smtClean="0"/>
          </a:p>
          <a:p>
            <a:endParaRPr lang="en-GB" sz="1000" dirty="0"/>
          </a:p>
          <a:p>
            <a:endParaRPr lang="fr-CH" sz="1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4034</TotalTime>
  <Words>314</Words>
  <Application>Microsoft Office PowerPoint</Application>
  <PresentationFormat>On-screen Show (4:3)</PresentationFormat>
  <Paragraphs>87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The Assessment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Schweitzer</dc:creator>
  <cp:lastModifiedBy>Bernard, Edward</cp:lastModifiedBy>
  <cp:revision>244</cp:revision>
  <cp:lastPrinted>2014-05-23T10:09:40Z</cp:lastPrinted>
  <dcterms:created xsi:type="dcterms:W3CDTF">2014-05-29T12:07:51Z</dcterms:created>
  <dcterms:modified xsi:type="dcterms:W3CDTF">2016-03-10T01:58:21Z</dcterms:modified>
</cp:coreProperties>
</file>