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09" r:id="rId10"/>
  </p:sldIdLst>
  <p:sldSz cx="9144000" cy="6858000" type="screen4x3"/>
  <p:notesSz cx="6807200" cy="9939338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7AF28FD-F53B-4E1E-A70C-59189F6DE2C8}">
  <a:tblStyle styleId="{37AF28FD-F53B-4E1E-A70C-59189F6DE2C8}" styleName="Table_0"/>
  <a:tblStyle styleId="{1C181747-B165-42AD-AC5E-842B3F7C555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340798E5-DFC7-4B05-8E22-4C2AA28678F6}" styleName="Table_2"/>
  <a:tblStyle styleId="{60B810C9-834B-4EB2-93C2-3F28C5A1486B}" styleName="Table_3"/>
  <a:tblStyle styleId="{07E22F2C-562F-4C21-B015-988660E31A1A}" styleName="Table_4"/>
  <a:tblStyle styleId="{54C6849A-CE24-4D7D-B96C-540C17E0A3BF}" styleName="Table_5"/>
  <a:tblStyle styleId="{344B4970-D20F-4B87-99B3-B6E3A3C40721}" styleName="Table_6"/>
  <a:tblStyle styleId="{284ED2C1-6311-4606-9AC7-39E9E4E1920B}" styleName="Table_7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0721" y="4721186"/>
            <a:ext cx="5445759" cy="44727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374761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0721" y="4721186"/>
            <a:ext cx="5445759" cy="447270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408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0721" y="4721186"/>
            <a:ext cx="5445759" cy="447270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88419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0721" y="4721186"/>
            <a:ext cx="5445759" cy="447270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75943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0721" y="4721186"/>
            <a:ext cx="5445759" cy="447270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0458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0721" y="4721186"/>
            <a:ext cx="5445759" cy="447270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57238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0721" y="4721186"/>
            <a:ext cx="5445759" cy="447270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34071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0721" y="4721186"/>
            <a:ext cx="5445759" cy="447270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86322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0721" y="4721186"/>
            <a:ext cx="5445759" cy="447270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6589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 txBox="1">
            <a:spLocks noGrp="1"/>
          </p:cNvSpPr>
          <p:nvPr>
            <p:ph type="body" idx="1"/>
          </p:nvPr>
        </p:nvSpPr>
        <p:spPr>
          <a:xfrm>
            <a:off x="680721" y="4721186"/>
            <a:ext cx="5445759" cy="447270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53" name="Shape 85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19639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PH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PH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5464174" y="1371599"/>
            <a:ext cx="4387851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1273174" y="-609600"/>
            <a:ext cx="4387851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PH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PH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PH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PH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PH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PH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PH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2" y="273048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PH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PH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PH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PH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jp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5" Type="http://schemas.openxmlformats.org/officeDocument/2006/relationships/image" Target="../media/image22.jpg"/><Relationship Id="rId10" Type="http://schemas.openxmlformats.org/officeDocument/2006/relationships/image" Target="../media/image17.jpg"/><Relationship Id="rId4" Type="http://schemas.openxmlformats.org/officeDocument/2006/relationships/image" Target="../media/image3.png"/><Relationship Id="rId9" Type="http://schemas.openxmlformats.org/officeDocument/2006/relationships/image" Target="../media/image16.png"/><Relationship Id="rId1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 l="23468" t="4265" r="24112" b="28207"/>
          <a:stretch/>
        </p:blipFill>
        <p:spPr>
          <a:xfrm>
            <a:off x="2175386" y="1219200"/>
            <a:ext cx="4793225" cy="4630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 t="83225"/>
          <a:stretch/>
        </p:blipFill>
        <p:spPr>
          <a:xfrm>
            <a:off x="0" y="5707626"/>
            <a:ext cx="9144000" cy="115037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/>
          <p:nvPr/>
        </p:nvSpPr>
        <p:spPr>
          <a:xfrm>
            <a:off x="0" y="1752600"/>
            <a:ext cx="9144000" cy="3505200"/>
          </a:xfrm>
          <a:prstGeom prst="rect">
            <a:avLst/>
          </a:prstGeom>
          <a:solidFill>
            <a:srgbClr val="FFC000">
              <a:alpha val="2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685800" y="19780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PH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</a:t>
            </a:r>
            <a:r>
              <a:rPr lang="en-PH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Competitiveness Council 2015</a:t>
            </a:r>
            <a:endParaRPr lang="en-PH" sz="4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4">
            <a:alphaModFix/>
          </a:blip>
          <a:srcRect l="12500" b="50000"/>
          <a:stretch/>
        </p:blipFill>
        <p:spPr>
          <a:xfrm>
            <a:off x="0" y="-9833"/>
            <a:ext cx="2150812" cy="1086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5">
            <a:alphaModFix/>
          </a:blip>
          <a:srcRect b="50000"/>
          <a:stretch/>
        </p:blipFill>
        <p:spPr>
          <a:xfrm flipH="1">
            <a:off x="2150811" y="-9831"/>
            <a:ext cx="2458063" cy="1086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4">
            <a:alphaModFix/>
          </a:blip>
          <a:srcRect l="12500" b="50000"/>
          <a:stretch/>
        </p:blipFill>
        <p:spPr>
          <a:xfrm>
            <a:off x="4606412" y="-12291"/>
            <a:ext cx="2150812" cy="1086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 rotWithShape="1">
          <a:blip r:embed="rId5">
            <a:alphaModFix/>
          </a:blip>
          <a:srcRect b="50000"/>
          <a:stretch/>
        </p:blipFill>
        <p:spPr>
          <a:xfrm flipH="1">
            <a:off x="6757225" y="-12291"/>
            <a:ext cx="2458063" cy="1086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ctrTitle"/>
          </p:nvPr>
        </p:nvSpPr>
        <p:spPr>
          <a:xfrm>
            <a:off x="685800" y="19018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4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62127" y="4036873"/>
            <a:ext cx="9081873" cy="1754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PH" sz="4400" b="1" i="0" u="none" strike="noStrike" cap="none" baseline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WORLD ECONOMIC FORUM: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PH" sz="3200" b="0" i="0" u="none" strike="noStrike" cap="none" baseline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GLOBAL COMPETITIVENESS REPORT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PH" sz="3200" b="0" i="0" u="none" strike="noStrike" cap="none" baseline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2014 -2015</a:t>
            </a:r>
          </a:p>
        </p:txBody>
      </p:sp>
      <p:grpSp>
        <p:nvGrpSpPr>
          <p:cNvPr id="95" name="Shape 95"/>
          <p:cNvGrpSpPr/>
          <p:nvPr/>
        </p:nvGrpSpPr>
        <p:grpSpPr>
          <a:xfrm>
            <a:off x="0" y="1752599"/>
            <a:ext cx="9144000" cy="2285999"/>
            <a:chOff x="0" y="3948600"/>
            <a:chExt cx="9144000" cy="2805747"/>
          </a:xfrm>
        </p:grpSpPr>
        <p:sp>
          <p:nvSpPr>
            <p:cNvPr id="96" name="Shape 96"/>
            <p:cNvSpPr/>
            <p:nvPr/>
          </p:nvSpPr>
          <p:spPr>
            <a:xfrm>
              <a:off x="0" y="3948600"/>
              <a:ext cx="9144000" cy="2805747"/>
            </a:xfrm>
            <a:prstGeom prst="rect">
              <a:avLst/>
            </a:prstGeom>
            <a:solidFill>
              <a:srgbClr val="93B3D7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7" name="Shape 9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3348" y="4145748"/>
              <a:ext cx="1344451" cy="24215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Shape 9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00200" y="4135648"/>
              <a:ext cx="1377337" cy="24461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Shape 9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124200" y="4121164"/>
              <a:ext cx="1353217" cy="24461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Shape 10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606323" y="4135648"/>
              <a:ext cx="1337276" cy="24485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1" name="Shape 10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96000" y="1893199"/>
            <a:ext cx="1371599" cy="199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8">
            <a:alphaModFix/>
          </a:blip>
          <a:srcRect l="30789" r="31059"/>
          <a:stretch/>
        </p:blipFill>
        <p:spPr>
          <a:xfrm>
            <a:off x="7620000" y="1893199"/>
            <a:ext cx="1390509" cy="1993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Shape 103"/>
          <p:cNvGrpSpPr/>
          <p:nvPr/>
        </p:nvGrpSpPr>
        <p:grpSpPr>
          <a:xfrm>
            <a:off x="0" y="-12291"/>
            <a:ext cx="9143999" cy="1088529"/>
            <a:chOff x="0" y="-12291"/>
            <a:chExt cx="9143999" cy="1088529"/>
          </a:xfrm>
        </p:grpSpPr>
        <p:pic>
          <p:nvPicPr>
            <p:cNvPr id="104" name="Shape 104"/>
            <p:cNvPicPr preferRelativeResize="0"/>
            <p:nvPr/>
          </p:nvPicPr>
          <p:blipFill rotWithShape="1">
            <a:blip r:embed="rId9">
              <a:alphaModFix/>
            </a:blip>
            <a:srcRect l="12500" b="50000"/>
            <a:stretch/>
          </p:blipFill>
          <p:spPr>
            <a:xfrm>
              <a:off x="0" y="-9833"/>
              <a:ext cx="2150812" cy="1086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Shape 105"/>
            <p:cNvPicPr preferRelativeResize="0"/>
            <p:nvPr/>
          </p:nvPicPr>
          <p:blipFill rotWithShape="1">
            <a:blip r:embed="rId10">
              <a:alphaModFix/>
            </a:blip>
            <a:srcRect b="50000"/>
            <a:stretch/>
          </p:blipFill>
          <p:spPr>
            <a:xfrm flipH="1">
              <a:off x="2150811" y="-9831"/>
              <a:ext cx="2458063" cy="1086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Shape 106"/>
            <p:cNvPicPr preferRelativeResize="0"/>
            <p:nvPr/>
          </p:nvPicPr>
          <p:blipFill rotWithShape="1">
            <a:blip r:embed="rId9">
              <a:alphaModFix/>
            </a:blip>
            <a:srcRect l="12500" b="50000"/>
            <a:stretch/>
          </p:blipFill>
          <p:spPr>
            <a:xfrm>
              <a:off x="4606412" y="-12291"/>
              <a:ext cx="2150812" cy="1086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Shape 107"/>
            <p:cNvPicPr preferRelativeResize="0"/>
            <p:nvPr/>
          </p:nvPicPr>
          <p:blipFill rotWithShape="1">
            <a:blip r:embed="rId10">
              <a:alphaModFix/>
            </a:blip>
            <a:srcRect l="2900" b="50000"/>
            <a:stretch/>
          </p:blipFill>
          <p:spPr>
            <a:xfrm flipH="1">
              <a:off x="6757224" y="-12291"/>
              <a:ext cx="2386774" cy="1086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Shape 108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153400" y="102445"/>
              <a:ext cx="881918" cy="86151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147590" y="4518132"/>
            <a:ext cx="8686800" cy="1425467"/>
          </a:xfrm>
          <a:prstGeom prst="roundRect">
            <a:avLst>
              <a:gd name="adj" fmla="val 4513"/>
            </a:avLst>
          </a:prstGeom>
          <a:solidFill>
            <a:srgbClr val="D99593">
              <a:alpha val="3882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154458" y="3101866"/>
            <a:ext cx="8686800" cy="1425467"/>
          </a:xfrm>
          <a:prstGeom prst="roundRect">
            <a:avLst>
              <a:gd name="adj" fmla="val 4513"/>
            </a:avLst>
          </a:prstGeom>
          <a:solidFill>
            <a:srgbClr val="92D050">
              <a:alpha val="3882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Shape 115"/>
          <p:cNvGrpSpPr/>
          <p:nvPr/>
        </p:nvGrpSpPr>
        <p:grpSpPr>
          <a:xfrm>
            <a:off x="147590" y="1309837"/>
            <a:ext cx="8691610" cy="5207353"/>
            <a:chOff x="147590" y="1309837"/>
            <a:chExt cx="8691610" cy="5207353"/>
          </a:xfrm>
        </p:grpSpPr>
        <p:sp>
          <p:nvSpPr>
            <p:cNvPr id="116" name="Shape 116"/>
            <p:cNvSpPr/>
            <p:nvPr/>
          </p:nvSpPr>
          <p:spPr>
            <a:xfrm>
              <a:off x="152400" y="1676400"/>
              <a:ext cx="8686800" cy="1425467"/>
            </a:xfrm>
            <a:prstGeom prst="roundRect">
              <a:avLst>
                <a:gd name="adj" fmla="val 4513"/>
              </a:avLst>
            </a:prstGeom>
            <a:solidFill>
              <a:srgbClr val="DAE5F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7" name="Shape 117"/>
            <p:cNvCxnSpPr/>
            <p:nvPr/>
          </p:nvCxnSpPr>
          <p:spPr>
            <a:xfrm>
              <a:off x="1412316" y="2971800"/>
              <a:ext cx="7265177" cy="0"/>
            </a:xfrm>
            <a:prstGeom prst="straightConnector1">
              <a:avLst/>
            </a:prstGeom>
            <a:noFill/>
            <a:ln w="2857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Shape 118"/>
            <p:cNvCxnSpPr/>
            <p:nvPr/>
          </p:nvCxnSpPr>
          <p:spPr>
            <a:xfrm>
              <a:off x="1447800" y="2514600"/>
              <a:ext cx="7229694" cy="0"/>
            </a:xfrm>
            <a:prstGeom prst="straightConnector1">
              <a:avLst/>
            </a:prstGeom>
            <a:noFill/>
            <a:ln w="2857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Shape 119"/>
            <p:cNvCxnSpPr/>
            <p:nvPr/>
          </p:nvCxnSpPr>
          <p:spPr>
            <a:xfrm>
              <a:off x="1447800" y="2161223"/>
              <a:ext cx="7229694" cy="0"/>
            </a:xfrm>
            <a:prstGeom prst="straightConnector1">
              <a:avLst/>
            </a:prstGeom>
            <a:noFill/>
            <a:ln w="2857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Shape 120"/>
            <p:cNvCxnSpPr/>
            <p:nvPr/>
          </p:nvCxnSpPr>
          <p:spPr>
            <a:xfrm>
              <a:off x="1447800" y="1780223"/>
              <a:ext cx="7229694" cy="0"/>
            </a:xfrm>
            <a:prstGeom prst="straightConnector1">
              <a:avLst/>
            </a:prstGeom>
            <a:noFill/>
            <a:ln w="2857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Shape 121"/>
            <p:cNvSpPr txBox="1"/>
            <p:nvPr/>
          </p:nvSpPr>
          <p:spPr>
            <a:xfrm>
              <a:off x="990600" y="1976557"/>
              <a:ext cx="4926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PH"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90</a:t>
              </a:r>
            </a:p>
          </p:txBody>
        </p:sp>
        <p:sp>
          <p:nvSpPr>
            <p:cNvPr id="122" name="Shape 122"/>
            <p:cNvSpPr txBox="1"/>
            <p:nvPr/>
          </p:nvSpPr>
          <p:spPr>
            <a:xfrm>
              <a:off x="990601" y="1595557"/>
              <a:ext cx="6095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PH"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100</a:t>
              </a:r>
            </a:p>
          </p:txBody>
        </p:sp>
        <p:cxnSp>
          <p:nvCxnSpPr>
            <p:cNvPr id="123" name="Shape 123"/>
            <p:cNvCxnSpPr/>
            <p:nvPr/>
          </p:nvCxnSpPr>
          <p:spPr>
            <a:xfrm>
              <a:off x="990600" y="1742291"/>
              <a:ext cx="0" cy="1284050"/>
            </a:xfrm>
            <a:prstGeom prst="straightConnector1">
              <a:avLst/>
            </a:prstGeom>
            <a:noFill/>
            <a:ln w="38100" cap="flat" cmpd="sng">
              <a:solidFill>
                <a:srgbClr val="17365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Shape 124"/>
            <p:cNvCxnSpPr/>
            <p:nvPr/>
          </p:nvCxnSpPr>
          <p:spPr>
            <a:xfrm>
              <a:off x="990600" y="3153443"/>
              <a:ext cx="0" cy="1284050"/>
            </a:xfrm>
            <a:prstGeom prst="straightConnector1">
              <a:avLst/>
            </a:prstGeom>
            <a:noFill/>
            <a:ln w="38100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Shape 125"/>
            <p:cNvCxnSpPr/>
            <p:nvPr/>
          </p:nvCxnSpPr>
          <p:spPr>
            <a:xfrm>
              <a:off x="990600" y="4570282"/>
              <a:ext cx="0" cy="128405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6" name="Shape 126"/>
            <p:cNvSpPr txBox="1"/>
            <p:nvPr/>
          </p:nvSpPr>
          <p:spPr>
            <a:xfrm>
              <a:off x="3657598" y="1309837"/>
              <a:ext cx="19106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PH" sz="1800" b="1" i="0" u="none" strike="noStrike" cap="none" baseline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Percentile Rank</a:t>
              </a:r>
            </a:p>
          </p:txBody>
        </p:sp>
        <p:sp>
          <p:nvSpPr>
            <p:cNvPr id="127" name="Shape 127"/>
            <p:cNvSpPr txBox="1"/>
            <p:nvPr/>
          </p:nvSpPr>
          <p:spPr>
            <a:xfrm>
              <a:off x="150627" y="1976557"/>
              <a:ext cx="1053467" cy="64633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PH" sz="1800" b="1" i="0" u="none" strike="noStrike" cap="none" baseline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Upper 1/3</a:t>
              </a:r>
            </a:p>
          </p:txBody>
        </p:sp>
        <p:sp>
          <p:nvSpPr>
            <p:cNvPr id="128" name="Shape 128"/>
            <p:cNvSpPr txBox="1"/>
            <p:nvPr/>
          </p:nvSpPr>
          <p:spPr>
            <a:xfrm>
              <a:off x="165731" y="3429000"/>
              <a:ext cx="1053467" cy="64633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PH" sz="1800" b="1" i="0" u="none" strike="noStrike" cap="none" baseline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Middle 1/3</a:t>
              </a:r>
            </a:p>
          </p:txBody>
        </p:sp>
        <p:sp>
          <p:nvSpPr>
            <p:cNvPr id="129" name="Shape 129"/>
            <p:cNvSpPr txBox="1"/>
            <p:nvPr/>
          </p:nvSpPr>
          <p:spPr>
            <a:xfrm>
              <a:off x="147590" y="4889139"/>
              <a:ext cx="1053467" cy="64633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PH" sz="1800" b="1" i="0" u="none" strike="noStrike" cap="none" baseline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Bottom 1/3</a:t>
              </a:r>
            </a:p>
          </p:txBody>
        </p:sp>
        <p:cxnSp>
          <p:nvCxnSpPr>
            <p:cNvPr id="130" name="Shape 130"/>
            <p:cNvCxnSpPr/>
            <p:nvPr/>
          </p:nvCxnSpPr>
          <p:spPr>
            <a:xfrm>
              <a:off x="1442037" y="3382580"/>
              <a:ext cx="7229694" cy="0"/>
            </a:xfrm>
            <a:prstGeom prst="straightConnector1">
              <a:avLst/>
            </a:prstGeom>
            <a:noFill/>
            <a:ln w="2857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Shape 131"/>
            <p:cNvCxnSpPr/>
            <p:nvPr/>
          </p:nvCxnSpPr>
          <p:spPr>
            <a:xfrm rot="10800000" flipH="1">
              <a:off x="1432695" y="3816421"/>
              <a:ext cx="7239036" cy="1"/>
            </a:xfrm>
            <a:prstGeom prst="straightConnector1">
              <a:avLst/>
            </a:prstGeom>
            <a:noFill/>
            <a:ln w="2857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Shape 132"/>
            <p:cNvCxnSpPr/>
            <p:nvPr/>
          </p:nvCxnSpPr>
          <p:spPr>
            <a:xfrm>
              <a:off x="1432695" y="4229100"/>
              <a:ext cx="7239036" cy="0"/>
            </a:xfrm>
            <a:prstGeom prst="straightConnector1">
              <a:avLst/>
            </a:prstGeom>
            <a:noFill/>
            <a:ln w="2857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Shape 133"/>
            <p:cNvCxnSpPr/>
            <p:nvPr/>
          </p:nvCxnSpPr>
          <p:spPr>
            <a:xfrm>
              <a:off x="1432695" y="4667250"/>
              <a:ext cx="7239036" cy="0"/>
            </a:xfrm>
            <a:prstGeom prst="straightConnector1">
              <a:avLst/>
            </a:prstGeom>
            <a:noFill/>
            <a:ln w="2857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Shape 134"/>
            <p:cNvCxnSpPr/>
            <p:nvPr/>
          </p:nvCxnSpPr>
          <p:spPr>
            <a:xfrm>
              <a:off x="1432695" y="5105400"/>
              <a:ext cx="7239036" cy="0"/>
            </a:xfrm>
            <a:prstGeom prst="straightConnector1">
              <a:avLst/>
            </a:prstGeom>
            <a:noFill/>
            <a:ln w="2857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Shape 135"/>
            <p:cNvCxnSpPr/>
            <p:nvPr/>
          </p:nvCxnSpPr>
          <p:spPr>
            <a:xfrm>
              <a:off x="1404784" y="5524251"/>
              <a:ext cx="7266946" cy="0"/>
            </a:xfrm>
            <a:prstGeom prst="straightConnector1">
              <a:avLst/>
            </a:prstGeom>
            <a:noFill/>
            <a:ln w="2857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Shape 136"/>
            <p:cNvCxnSpPr/>
            <p:nvPr/>
          </p:nvCxnSpPr>
          <p:spPr>
            <a:xfrm>
              <a:off x="1432695" y="5943600"/>
              <a:ext cx="7239036" cy="0"/>
            </a:xfrm>
            <a:prstGeom prst="straightConnector1">
              <a:avLst/>
            </a:prstGeom>
            <a:noFill/>
            <a:ln w="2857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7" name="Shape 137"/>
            <p:cNvSpPr txBox="1"/>
            <p:nvPr/>
          </p:nvSpPr>
          <p:spPr>
            <a:xfrm rot="-5400000">
              <a:off x="7781272" y="5944202"/>
              <a:ext cx="838199" cy="3077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PH" sz="14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2016</a:t>
              </a:r>
            </a:p>
          </p:txBody>
        </p:sp>
        <p:cxnSp>
          <p:nvCxnSpPr>
            <p:cNvPr id="138" name="Shape 138"/>
            <p:cNvCxnSpPr/>
            <p:nvPr/>
          </p:nvCxnSpPr>
          <p:spPr>
            <a:xfrm rot="10800000">
              <a:off x="8001000" y="5967151"/>
              <a:ext cx="0" cy="52648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Shape 139"/>
            <p:cNvCxnSpPr/>
            <p:nvPr/>
          </p:nvCxnSpPr>
          <p:spPr>
            <a:xfrm rot="10800000">
              <a:off x="8354261" y="5967151"/>
              <a:ext cx="0" cy="52648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Shape 140"/>
            <p:cNvCxnSpPr/>
            <p:nvPr/>
          </p:nvCxnSpPr>
          <p:spPr>
            <a:xfrm rot="10800000">
              <a:off x="1524000" y="1752600"/>
              <a:ext cx="0" cy="4267199"/>
            </a:xfrm>
            <a:prstGeom prst="straightConnector1">
              <a:avLst/>
            </a:prstGeom>
            <a:noFill/>
            <a:ln w="2857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485" y="2299722"/>
            <a:ext cx="8691452" cy="48253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Shape 142"/>
          <p:cNvCxnSpPr/>
          <p:nvPr/>
        </p:nvCxnSpPr>
        <p:spPr>
          <a:xfrm rot="10800000">
            <a:off x="165732" y="3101866"/>
            <a:ext cx="8675527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" name="Shape 143"/>
          <p:cNvCxnSpPr/>
          <p:nvPr/>
        </p:nvCxnSpPr>
        <p:spPr>
          <a:xfrm rot="10800000">
            <a:off x="165732" y="4527333"/>
            <a:ext cx="8675527" cy="0"/>
          </a:xfrm>
          <a:prstGeom prst="straightConnector1">
            <a:avLst/>
          </a:prstGeom>
          <a:noFill/>
          <a:ln w="9525" cap="flat" cmpd="sng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4" name="Shape 144"/>
          <p:cNvGrpSpPr/>
          <p:nvPr/>
        </p:nvGrpSpPr>
        <p:grpSpPr>
          <a:xfrm>
            <a:off x="0" y="-112279"/>
            <a:ext cx="9143999" cy="1088529"/>
            <a:chOff x="0" y="-112279"/>
            <a:chExt cx="9143999" cy="1088529"/>
          </a:xfrm>
        </p:grpSpPr>
        <p:pic>
          <p:nvPicPr>
            <p:cNvPr id="145" name="Shape 145"/>
            <p:cNvPicPr preferRelativeResize="0"/>
            <p:nvPr/>
          </p:nvPicPr>
          <p:blipFill rotWithShape="1">
            <a:blip r:embed="rId4">
              <a:alphaModFix/>
            </a:blip>
            <a:srcRect l="12500" b="50000"/>
            <a:stretch/>
          </p:blipFill>
          <p:spPr>
            <a:xfrm>
              <a:off x="0" y="-109819"/>
              <a:ext cx="2150812" cy="1086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Shape 146"/>
            <p:cNvPicPr preferRelativeResize="0"/>
            <p:nvPr/>
          </p:nvPicPr>
          <p:blipFill rotWithShape="1">
            <a:blip r:embed="rId5">
              <a:alphaModFix/>
            </a:blip>
            <a:srcRect b="50000"/>
            <a:stretch/>
          </p:blipFill>
          <p:spPr>
            <a:xfrm flipH="1">
              <a:off x="2150813" y="-109818"/>
              <a:ext cx="2458063" cy="1086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Shape 147"/>
            <p:cNvPicPr preferRelativeResize="0"/>
            <p:nvPr/>
          </p:nvPicPr>
          <p:blipFill rotWithShape="1">
            <a:blip r:embed="rId4">
              <a:alphaModFix/>
            </a:blip>
            <a:srcRect l="12500" b="50000"/>
            <a:stretch/>
          </p:blipFill>
          <p:spPr>
            <a:xfrm>
              <a:off x="4606414" y="-112279"/>
              <a:ext cx="2150812" cy="1086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Shape 148"/>
            <p:cNvPicPr preferRelativeResize="0"/>
            <p:nvPr/>
          </p:nvPicPr>
          <p:blipFill rotWithShape="1">
            <a:blip r:embed="rId5">
              <a:alphaModFix/>
            </a:blip>
            <a:srcRect l="2900" b="50000"/>
            <a:stretch/>
          </p:blipFill>
          <p:spPr>
            <a:xfrm flipH="1">
              <a:off x="6757225" y="-112278"/>
              <a:ext cx="2386774" cy="1086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Shape 14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153400" y="2459"/>
              <a:ext cx="881918" cy="86151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0" name="Shape 150"/>
          <p:cNvPicPr preferRelativeResize="0"/>
          <p:nvPr/>
        </p:nvPicPr>
        <p:blipFill rotWithShape="1">
          <a:blip r:embed="rId7">
            <a:alphaModFix/>
          </a:blip>
          <a:srcRect t="17856" b="12501"/>
          <a:stretch/>
        </p:blipFill>
        <p:spPr>
          <a:xfrm>
            <a:off x="81719" y="2459"/>
            <a:ext cx="1185209" cy="82174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1295400" y="-73819"/>
            <a:ext cx="6959308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PH" sz="32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GLOBAL COMPETITIVENESS REPORT</a:t>
            </a:r>
            <a:br>
              <a:rPr lang="en-PH" sz="32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PH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1994 - 2015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Shape 156"/>
          <p:cNvGrpSpPr/>
          <p:nvPr/>
        </p:nvGrpSpPr>
        <p:grpSpPr>
          <a:xfrm>
            <a:off x="0" y="-112279"/>
            <a:ext cx="9143999" cy="1088529"/>
            <a:chOff x="0" y="-112279"/>
            <a:chExt cx="9143999" cy="1088529"/>
          </a:xfrm>
        </p:grpSpPr>
        <p:pic>
          <p:nvPicPr>
            <p:cNvPr id="157" name="Shape 157"/>
            <p:cNvPicPr preferRelativeResize="0"/>
            <p:nvPr/>
          </p:nvPicPr>
          <p:blipFill rotWithShape="1">
            <a:blip r:embed="rId3">
              <a:alphaModFix/>
            </a:blip>
            <a:srcRect l="12500" b="50000"/>
            <a:stretch/>
          </p:blipFill>
          <p:spPr>
            <a:xfrm>
              <a:off x="0" y="-109819"/>
              <a:ext cx="2150812" cy="1086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Shape 158"/>
            <p:cNvPicPr preferRelativeResize="0"/>
            <p:nvPr/>
          </p:nvPicPr>
          <p:blipFill rotWithShape="1">
            <a:blip r:embed="rId4">
              <a:alphaModFix/>
            </a:blip>
            <a:srcRect b="50000"/>
            <a:stretch/>
          </p:blipFill>
          <p:spPr>
            <a:xfrm flipH="1">
              <a:off x="2150813" y="-109818"/>
              <a:ext cx="2458063" cy="1086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Shape 159"/>
            <p:cNvPicPr preferRelativeResize="0"/>
            <p:nvPr/>
          </p:nvPicPr>
          <p:blipFill rotWithShape="1">
            <a:blip r:embed="rId3">
              <a:alphaModFix/>
            </a:blip>
            <a:srcRect l="12500" b="50000"/>
            <a:stretch/>
          </p:blipFill>
          <p:spPr>
            <a:xfrm>
              <a:off x="4606414" y="-112279"/>
              <a:ext cx="2150812" cy="1086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Shape 160"/>
            <p:cNvPicPr preferRelativeResize="0"/>
            <p:nvPr/>
          </p:nvPicPr>
          <p:blipFill rotWithShape="1">
            <a:blip r:embed="rId4">
              <a:alphaModFix/>
            </a:blip>
            <a:srcRect l="2900" b="50000"/>
            <a:stretch/>
          </p:blipFill>
          <p:spPr>
            <a:xfrm flipH="1">
              <a:off x="6757225" y="-112278"/>
              <a:ext cx="2386774" cy="1086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Shape 16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153400" y="2459"/>
              <a:ext cx="881918" cy="8615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2" name="Shape 162"/>
          <p:cNvSpPr txBox="1"/>
          <p:nvPr/>
        </p:nvSpPr>
        <p:spPr>
          <a:xfrm>
            <a:off x="1266928" y="-152400"/>
            <a:ext cx="6886472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PH" sz="36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GLOBAL COMPETITIVENESS REPORT CARD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6705600" y="6248400"/>
            <a:ext cx="2362200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PH" sz="1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***As of September 2014</a:t>
            </a:r>
          </a:p>
        </p:txBody>
      </p:sp>
      <p:graphicFrame>
        <p:nvGraphicFramePr>
          <p:cNvPr id="164" name="Shape 164"/>
          <p:cNvGraphicFramePr/>
          <p:nvPr/>
        </p:nvGraphicFramePr>
        <p:xfrm>
          <a:off x="190500" y="1447800"/>
          <a:ext cx="8763000" cy="5159190"/>
        </p:xfrm>
        <a:graphic>
          <a:graphicData uri="http://schemas.openxmlformats.org/drawingml/2006/table">
            <a:tbl>
              <a:tblPr>
                <a:noFill/>
                <a:tableStyleId>{37AF28FD-F53B-4E1E-A70C-59189F6DE2C8}</a:tableStyleId>
              </a:tblPr>
              <a:tblGrid>
                <a:gridCol w="3429000"/>
                <a:gridCol w="990600"/>
                <a:gridCol w="952500"/>
                <a:gridCol w="1101475"/>
                <a:gridCol w="789450"/>
                <a:gridCol w="789450"/>
                <a:gridCol w="710525"/>
              </a:tblGrid>
              <a:tr h="442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2000" b="1" u="none" strike="noStrike" cap="none" baseline="0">
                          <a:solidFill>
                            <a:schemeClr val="lt1"/>
                          </a:solidFill>
                        </a:rPr>
                        <a:t>REPORT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2015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RANK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u="none" strike="noStrike" cap="none" baseline="0">
                          <a:solidFill>
                            <a:schemeClr val="lt1"/>
                          </a:solidFill>
                        </a:rPr>
                        <a:t>2014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u="none" strike="noStrike" cap="none" baseline="0">
                          <a:solidFill>
                            <a:schemeClr val="lt1"/>
                          </a:solidFill>
                        </a:rPr>
                        <a:t>RANK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u="none" strike="noStrike" cap="none" baseline="0">
                          <a:solidFill>
                            <a:schemeClr val="lt1"/>
                          </a:solidFill>
                        </a:rPr>
                        <a:t>2013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u="none" strike="noStrike" cap="none" baseline="0">
                          <a:solidFill>
                            <a:schemeClr val="lt1"/>
                          </a:solidFill>
                        </a:rPr>
                        <a:t>RANK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300" b="1" u="none" strike="noStrike" cap="none" baseline="0">
                          <a:solidFill>
                            <a:schemeClr val="lt1"/>
                          </a:solidFill>
                        </a:rPr>
                        <a:t>CHANGE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300" b="1" u="none" strike="noStrike" cap="none" baseline="0">
                          <a:solidFill>
                            <a:schemeClr val="lt1"/>
                          </a:solidFill>
                        </a:rPr>
                        <a:t> ASEAN RANK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300" b="1" u="none" strike="noStrike" cap="none" baseline="0">
                          <a:solidFill>
                            <a:schemeClr val="lt1"/>
                          </a:solidFill>
                        </a:rPr>
                        <a:t>TOP 1/3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</a:tr>
              <a:tr h="322725">
                <a:tc>
                  <a:txBody>
                    <a:bodyPr/>
                    <a:lstStyle/>
                    <a:p>
                      <a:pPr marL="174625" marR="0" lvl="0" indent="-174625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700" b="1" u="none" strike="noStrike" cap="none" baseline="0">
                          <a:solidFill>
                            <a:srgbClr val="000000"/>
                          </a:solidFill>
                        </a:rPr>
                        <a:t>WEF -Global Competitiveness Report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47/140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52/144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1" u="none" strike="noStrike" cap="none" baseline="0">
                          <a:solidFill>
                            <a:srgbClr val="000000"/>
                          </a:solidFill>
                        </a:rPr>
                        <a:t>59/148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1" u="none" strike="noStrike" cap="none" baseline="0">
                          <a:solidFill>
                            <a:srgbClr val="000000"/>
                          </a:solidFill>
                        </a:rPr>
                        <a:t>↑   5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of 9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1" u="none" strike="noStrike" cap="none" baseline="0">
                          <a:solidFill>
                            <a:srgbClr val="000000"/>
                          </a:solidFill>
                        </a:rPr>
                        <a:t>47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2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700" b="0" u="none" strike="noStrike" cap="none" baseline="0">
                          <a:solidFill>
                            <a:srgbClr val="000000"/>
                          </a:solidFill>
                        </a:rPr>
                        <a:t>IFC- Ease of Doing Business 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Oct 2015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95/189*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108/189**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 ↑ 13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5 of 10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63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</a:tr>
              <a:tr h="322725">
                <a:tc>
                  <a:txBody>
                    <a:bodyPr/>
                    <a:lstStyle/>
                    <a:p>
                      <a:pPr marL="174625" marR="0" lvl="0" indent="-174625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700" b="0" u="none" strike="noStrike" cap="none" baseline="0">
                          <a:solidFill>
                            <a:srgbClr val="000000"/>
                          </a:solidFill>
                        </a:rPr>
                        <a:t>TI - Corruption Perception Index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PH" sz="1600" b="0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 2015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85/175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94/177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↑   9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3 of 9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58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700" b="0" u="none" strike="noStrike" cap="none" baseline="0">
                          <a:solidFill>
                            <a:srgbClr val="000000"/>
                          </a:solidFill>
                        </a:rPr>
                        <a:t>HF - Economic Freedom Index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76/178</a:t>
                      </a:r>
                    </a:p>
                  </a:txBody>
                  <a:tcPr marL="9400" marR="9400" marT="94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89/178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97/177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↑ 13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5 of 9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59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</a:tr>
              <a:tr h="504350">
                <a:tc>
                  <a:txBody>
                    <a:bodyPr/>
                    <a:lstStyle/>
                    <a:p>
                      <a:pPr marL="174625" marR="0" lvl="0" indent="-174625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700" b="0" u="none" strike="noStrike" cap="none" baseline="0">
                          <a:solidFill>
                            <a:srgbClr val="000000"/>
                          </a:solidFill>
                        </a:rPr>
                        <a:t>WEF- Global Information Technology Report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76/143</a:t>
                      </a:r>
                    </a:p>
                  </a:txBody>
                  <a:tcPr marL="9400" marR="9400" marT="94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78/148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86/144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↑  2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5 of 9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48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700" b="0" u="none" strike="noStrike" cap="none" baseline="0">
                          <a:solidFill>
                            <a:srgbClr val="000000"/>
                          </a:solidFill>
                        </a:rPr>
                        <a:t>WEF - Travel and Tourism Report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i="0" u="none" strike="noStrike" cap="none" baseline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74/141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n/a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82/140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↑  8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5 of 7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46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</a:tr>
              <a:tr h="322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700" b="0" u="none" strike="noStrike" cap="none" baseline="0">
                          <a:solidFill>
                            <a:srgbClr val="000000"/>
                          </a:solidFill>
                        </a:rPr>
                        <a:t>WEF - Global Enabling Trade Index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 2015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64/138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n/a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↑  8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6 of 10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46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725">
                <a:tc>
                  <a:txBody>
                    <a:bodyPr/>
                    <a:lstStyle/>
                    <a:p>
                      <a:pPr marL="174625" marR="0" lvl="0" indent="-174625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700" b="0" u="none" strike="noStrike" cap="none" baseline="0">
                          <a:solidFill>
                            <a:srgbClr val="000000"/>
                          </a:solidFill>
                        </a:rPr>
                        <a:t>IMD -World Competitiveness Report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41/60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42/60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38/60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↑  1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4 of 5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20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</a:tr>
              <a:tr h="322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700" b="0" u="none" strike="noStrike" cap="none" baseline="0">
                          <a:solidFill>
                            <a:srgbClr val="000000"/>
                          </a:solidFill>
                        </a:rPr>
                        <a:t>WIPO - Global Innovation Index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83/141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100/143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90/142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↑  17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6 of 8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47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500">
                <a:tc>
                  <a:txBody>
                    <a:bodyPr/>
                    <a:lstStyle/>
                    <a:p>
                      <a:pPr marL="174625" marR="0" lvl="0" indent="-174625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700" b="0" u="none" strike="noStrike" cap="none" baseline="0">
                          <a:solidFill>
                            <a:srgbClr val="000000"/>
                          </a:solidFill>
                        </a:rPr>
                        <a:t>WB - Logistics Performance Index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PH" sz="1600" b="0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 2015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57/160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n/a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↓   5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6 of 9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53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</a:tr>
              <a:tr h="322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700" b="0" u="none" strike="noStrike" cap="none" baseline="0">
                          <a:solidFill>
                            <a:srgbClr val="000000"/>
                          </a:solidFill>
                        </a:rPr>
                        <a:t>FFP - Fragile States Index ***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48/178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52/178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59/178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↓   4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8 of 10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118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700" b="0" u="none" strike="noStrike" cap="none" baseline="0">
                          <a:solidFill>
                            <a:srgbClr val="000000"/>
                          </a:solidFill>
                        </a:rPr>
                        <a:t>WEF - Global Gender Gap Report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Oct 2015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9/142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5/136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libri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↓  4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u="none" strike="noStrike" cap="none" baseline="0">
                          <a:solidFill>
                            <a:srgbClr val="000000"/>
                          </a:solidFill>
                        </a:rPr>
                        <a:t>1 of 9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0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</a:t>
                      </a:r>
                    </a:p>
                  </a:txBody>
                  <a:tcPr marL="6700" marR="6700" marT="6700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65" name="Shape 165"/>
          <p:cNvSpPr/>
          <p:nvPr/>
        </p:nvSpPr>
        <p:spPr>
          <a:xfrm>
            <a:off x="152401" y="6154737"/>
            <a:ext cx="4017963" cy="646112"/>
          </a:xfrm>
          <a:prstGeom prst="rect">
            <a:avLst/>
          </a:prstGeom>
          <a:noFill/>
          <a:ln>
            <a:noFill/>
          </a:ln>
        </p:spPr>
        <p:txBody>
          <a:bodyPr lIns="91350" tIns="45675" rIns="91350" bIns="45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PH" sz="12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*Ranking based on the 2015 Doing Business Report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PH" sz="12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**Ranking based on the 2014 Doing Business Report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PH" sz="1200" b="0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***Reverse ranking (1 as worst) – Fragile States Index</a:t>
            </a: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6">
            <a:alphaModFix/>
          </a:blip>
          <a:srcRect t="17856" b="12501"/>
          <a:stretch/>
        </p:blipFill>
        <p:spPr>
          <a:xfrm>
            <a:off x="81719" y="2459"/>
            <a:ext cx="1185209" cy="821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Shape 171"/>
          <p:cNvGrpSpPr/>
          <p:nvPr/>
        </p:nvGrpSpPr>
        <p:grpSpPr>
          <a:xfrm>
            <a:off x="0" y="-112279"/>
            <a:ext cx="9143999" cy="1088529"/>
            <a:chOff x="0" y="-112279"/>
            <a:chExt cx="9143999" cy="1088529"/>
          </a:xfrm>
        </p:grpSpPr>
        <p:pic>
          <p:nvPicPr>
            <p:cNvPr id="172" name="Shape 172"/>
            <p:cNvPicPr preferRelativeResize="0"/>
            <p:nvPr/>
          </p:nvPicPr>
          <p:blipFill rotWithShape="1">
            <a:blip r:embed="rId3">
              <a:alphaModFix/>
            </a:blip>
            <a:srcRect l="12500" b="50000"/>
            <a:stretch/>
          </p:blipFill>
          <p:spPr>
            <a:xfrm>
              <a:off x="0" y="-109819"/>
              <a:ext cx="2150812" cy="1086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Shape 173"/>
            <p:cNvPicPr preferRelativeResize="0"/>
            <p:nvPr/>
          </p:nvPicPr>
          <p:blipFill rotWithShape="1">
            <a:blip r:embed="rId4">
              <a:alphaModFix/>
            </a:blip>
            <a:srcRect b="50000"/>
            <a:stretch/>
          </p:blipFill>
          <p:spPr>
            <a:xfrm flipH="1">
              <a:off x="2150813" y="-109818"/>
              <a:ext cx="2458063" cy="1086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Shape 174"/>
            <p:cNvPicPr preferRelativeResize="0"/>
            <p:nvPr/>
          </p:nvPicPr>
          <p:blipFill rotWithShape="1">
            <a:blip r:embed="rId3">
              <a:alphaModFix/>
            </a:blip>
            <a:srcRect l="12500" b="50000"/>
            <a:stretch/>
          </p:blipFill>
          <p:spPr>
            <a:xfrm>
              <a:off x="4606414" y="-112279"/>
              <a:ext cx="2150812" cy="1086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Shape 175"/>
            <p:cNvPicPr preferRelativeResize="0"/>
            <p:nvPr/>
          </p:nvPicPr>
          <p:blipFill rotWithShape="1">
            <a:blip r:embed="rId4">
              <a:alphaModFix/>
            </a:blip>
            <a:srcRect l="2900" b="50000"/>
            <a:stretch/>
          </p:blipFill>
          <p:spPr>
            <a:xfrm flipH="1">
              <a:off x="6757225" y="-112278"/>
              <a:ext cx="2386774" cy="1086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Shape 17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153400" y="2459"/>
              <a:ext cx="881918" cy="861513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77" name="Shape 177"/>
          <p:cNvGraphicFramePr/>
          <p:nvPr/>
        </p:nvGraphicFramePr>
        <p:xfrm>
          <a:off x="228597" y="1307208"/>
          <a:ext cx="8752875" cy="4751160"/>
        </p:xfrm>
        <a:graphic>
          <a:graphicData uri="http://schemas.openxmlformats.org/drawingml/2006/table">
            <a:tbl>
              <a:tblPr>
                <a:noFill/>
                <a:tableStyleId>{1C181747-B165-42AD-AC5E-842B3F7C5551}</a:tableStyleId>
              </a:tblPr>
              <a:tblGrid>
                <a:gridCol w="1655950"/>
                <a:gridCol w="867400"/>
                <a:gridCol w="788550"/>
                <a:gridCol w="867400"/>
                <a:gridCol w="867400"/>
                <a:gridCol w="867400"/>
                <a:gridCol w="867400"/>
                <a:gridCol w="914725"/>
                <a:gridCol w="1056650"/>
              </a:tblGrid>
              <a:tr h="36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u="none" strike="noStrike" cap="none" baseline="0">
                          <a:solidFill>
                            <a:schemeClr val="lt1"/>
                          </a:solidFill>
                        </a:rPr>
                        <a:t>Country/Economy</a:t>
                      </a:r>
                    </a:p>
                  </a:txBody>
                  <a:tcPr marL="6450" marR="6450" marT="6450" marB="0" anchor="ctr"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1" u="none" strike="noStrike" cap="none" baseline="0">
                          <a:solidFill>
                            <a:schemeClr val="lt1"/>
                          </a:solidFill>
                        </a:rPr>
                        <a:t>2015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200" b="1" u="none" strike="noStrike" cap="none" baseline="0">
                          <a:solidFill>
                            <a:schemeClr val="lt1"/>
                          </a:solidFill>
                        </a:rPr>
                        <a:t>(out of 140)</a:t>
                      </a:r>
                    </a:p>
                  </a:txBody>
                  <a:tcPr marL="6450" marR="6450" marT="6450" marB="0" anchor="ctr"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1" u="none" strike="noStrike" cap="none" baseline="0">
                          <a:solidFill>
                            <a:schemeClr val="lt1"/>
                          </a:solidFill>
                        </a:rPr>
                        <a:t>2014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100" b="1" u="none" strike="noStrike" cap="none" baseline="0">
                          <a:solidFill>
                            <a:schemeClr val="lt1"/>
                          </a:solidFill>
                        </a:rPr>
                        <a:t>(out of 144)</a:t>
                      </a:r>
                    </a:p>
                  </a:txBody>
                  <a:tcPr marL="6450" marR="6450" marT="6450" marB="0" anchor="ctr"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1" u="none" strike="noStrike" cap="none" baseline="0">
                          <a:solidFill>
                            <a:schemeClr val="lt1"/>
                          </a:solidFill>
                        </a:rPr>
                        <a:t>2013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100" b="1" u="none" strike="noStrike" cap="none" baseline="0">
                          <a:solidFill>
                            <a:schemeClr val="lt1"/>
                          </a:solidFill>
                        </a:rPr>
                        <a:t>(out of 148)</a:t>
                      </a:r>
                    </a:p>
                  </a:txBody>
                  <a:tcPr marL="6450" marR="6450" marT="6450" marB="0" anchor="ctr"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1" u="none" strike="noStrike" cap="none" baseline="0">
                          <a:solidFill>
                            <a:schemeClr val="lt1"/>
                          </a:solidFill>
                        </a:rPr>
                        <a:t>2012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100" b="1" u="none" strike="noStrike" cap="none" baseline="0">
                          <a:solidFill>
                            <a:schemeClr val="lt1"/>
                          </a:solidFill>
                        </a:rPr>
                        <a:t>(out of 144)</a:t>
                      </a:r>
                    </a:p>
                  </a:txBody>
                  <a:tcPr marL="6450" marR="6450" marT="6450" marB="0" anchor="ctr"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1" u="none" strike="noStrike" cap="none" baseline="0">
                          <a:solidFill>
                            <a:schemeClr val="lt1"/>
                          </a:solidFill>
                        </a:rPr>
                        <a:t>2011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100" b="1" u="none" strike="noStrike" cap="none" baseline="0">
                          <a:solidFill>
                            <a:schemeClr val="lt1"/>
                          </a:solidFill>
                        </a:rPr>
                        <a:t>(out of 142)</a:t>
                      </a:r>
                    </a:p>
                  </a:txBody>
                  <a:tcPr marL="6450" marR="6450" marT="6450" marB="0" anchor="ctr"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1" u="none" strike="noStrike" cap="none" baseline="0">
                          <a:solidFill>
                            <a:schemeClr val="lt1"/>
                          </a:solidFill>
                        </a:rPr>
                        <a:t>2010</a:t>
                      </a:r>
                      <a:br>
                        <a:rPr lang="en-PH" sz="1600" b="1" u="none" strike="noStrike" cap="none" baseline="0">
                          <a:solidFill>
                            <a:schemeClr val="lt1"/>
                          </a:solidFill>
                        </a:rPr>
                      </a:br>
                      <a:r>
                        <a:rPr lang="en-PH" sz="1100" b="1" u="none" strike="noStrike" cap="none" baseline="0">
                          <a:solidFill>
                            <a:schemeClr val="lt1"/>
                          </a:solidFill>
                        </a:rPr>
                        <a:t>(Out of 139)</a:t>
                      </a:r>
                    </a:p>
                  </a:txBody>
                  <a:tcPr marL="6450" marR="6450" marT="6450" marB="0" anchor="ctr"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1" u="none" strike="noStrike" cap="none" baseline="0">
                          <a:solidFill>
                            <a:schemeClr val="lt1"/>
                          </a:solidFill>
                        </a:rPr>
                        <a:t>Change 2014-2015</a:t>
                      </a:r>
                    </a:p>
                  </a:txBody>
                  <a:tcPr marL="6450" marR="6450" marT="6450" marB="0" anchor="ctr"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100" b="1" u="none" strike="noStrike" cap="none" baseline="0">
                          <a:solidFill>
                            <a:schemeClr val="lt1"/>
                          </a:solidFill>
                        </a:rPr>
                        <a:t>Change in 4 Years </a:t>
                      </a:r>
                      <a:r>
                        <a:rPr lang="en-PH" sz="1200" b="1" u="none" strike="noStrike" cap="none" baseline="0">
                          <a:solidFill>
                            <a:schemeClr val="lt1"/>
                          </a:solidFill>
                        </a:rPr>
                        <a:t/>
                      </a:r>
                      <a:br>
                        <a:rPr lang="en-PH" sz="1200" b="1" u="none" strike="noStrike" cap="none" baseline="0">
                          <a:solidFill>
                            <a:schemeClr val="lt1"/>
                          </a:solidFill>
                        </a:rPr>
                      </a:br>
                      <a:r>
                        <a:rPr lang="en-PH" sz="1600" b="1" u="none" strike="noStrike" cap="none" baseline="0">
                          <a:solidFill>
                            <a:schemeClr val="lt1"/>
                          </a:solidFill>
                        </a:rPr>
                        <a:t>2010-2015</a:t>
                      </a:r>
                    </a:p>
                  </a:txBody>
                  <a:tcPr marL="6450" marR="6450" marT="6450" marB="0" anchor="ctr">
                    <a:solidFill>
                      <a:srgbClr val="0F243E"/>
                    </a:solidFill>
                  </a:tcPr>
                </a:tc>
              </a:tr>
              <a:tr h="418100">
                <a:tc>
                  <a:txBody>
                    <a:bodyPr/>
                    <a:lstStyle/>
                    <a:p>
                      <a:pPr marL="630238" marR="0" lvl="0" indent="-7937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1" u="none" strike="noStrike" cap="none" baseline="0"/>
                        <a:t>Singapore</a:t>
                      </a:r>
                    </a:p>
                  </a:txBody>
                  <a:tcPr marL="6450" marR="6450" marT="64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2</a:t>
                      </a:r>
                    </a:p>
                  </a:txBody>
                  <a:tcPr marL="6450" marR="6450" marT="6450" marB="0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2</a:t>
                      </a: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2</a:t>
                      </a: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2</a:t>
                      </a: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2</a:t>
                      </a: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3</a:t>
                      </a: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0</a:t>
                      </a:r>
                    </a:p>
                  </a:txBody>
                  <a:tcPr marL="6450" marR="6450" marT="6450" marB="0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1</a:t>
                      </a:r>
                    </a:p>
                  </a:txBody>
                  <a:tcPr marL="6450" marR="6450" marT="6450" marB="0" anchor="ctr">
                    <a:solidFill>
                      <a:srgbClr val="FFC000"/>
                    </a:solidFill>
                  </a:tcPr>
                </a:tc>
              </a:tr>
              <a:tr h="418100">
                <a:tc>
                  <a:txBody>
                    <a:bodyPr/>
                    <a:lstStyle/>
                    <a:p>
                      <a:pPr marL="0" marR="0" lvl="0" indent="62230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1" u="none" strike="noStrike" cap="none" baseline="0"/>
                        <a:t>Malaysia</a:t>
                      </a:r>
                    </a:p>
                  </a:txBody>
                  <a:tcPr marL="6450" marR="6450" marT="64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18</a:t>
                      </a:r>
                    </a:p>
                  </a:txBody>
                  <a:tcPr marL="6450" marR="6450" marT="6450" marB="0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20</a:t>
                      </a: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24</a:t>
                      </a: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25</a:t>
                      </a: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21</a:t>
                      </a: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26</a:t>
                      </a: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2</a:t>
                      </a:r>
                    </a:p>
                  </a:txBody>
                  <a:tcPr marL="6450" marR="6450" marT="6450" marB="0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8</a:t>
                      </a:r>
                    </a:p>
                  </a:txBody>
                  <a:tcPr marL="6450" marR="6450" marT="6450" marB="0" anchor="ctr">
                    <a:solidFill>
                      <a:srgbClr val="FFC000"/>
                    </a:solidFill>
                  </a:tcPr>
                </a:tc>
              </a:tr>
              <a:tr h="418100">
                <a:tc>
                  <a:txBody>
                    <a:bodyPr/>
                    <a:lstStyle/>
                    <a:p>
                      <a:pPr marL="0" marR="0" lvl="0" indent="62230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1" u="none" strike="noStrike" cap="none" baseline="0"/>
                        <a:t>Thailand</a:t>
                      </a:r>
                    </a:p>
                  </a:txBody>
                  <a:tcPr marL="6450" marR="6450" marT="64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32</a:t>
                      </a:r>
                    </a:p>
                  </a:txBody>
                  <a:tcPr marL="6450" marR="6450" marT="6450" marB="0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31</a:t>
                      </a: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37</a:t>
                      </a: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38</a:t>
                      </a: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39</a:t>
                      </a: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38</a:t>
                      </a: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-1</a:t>
                      </a:r>
                    </a:p>
                  </a:txBody>
                  <a:tcPr marL="6450" marR="6450" marT="6450" marB="0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6</a:t>
                      </a:r>
                    </a:p>
                  </a:txBody>
                  <a:tcPr marL="6450" marR="6450" marT="6450" marB="0" anchor="ctr">
                    <a:solidFill>
                      <a:srgbClr val="FFC000"/>
                    </a:solidFill>
                  </a:tcPr>
                </a:tc>
              </a:tr>
              <a:tr h="418100">
                <a:tc>
                  <a:txBody>
                    <a:bodyPr/>
                    <a:lstStyle/>
                    <a:p>
                      <a:pPr marL="0" marR="0" lvl="0" indent="62230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1" u="none" strike="noStrike" cap="none" baseline="0"/>
                        <a:t>Indonesia</a:t>
                      </a:r>
                    </a:p>
                  </a:txBody>
                  <a:tcPr marL="6450" marR="6450" marT="64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37</a:t>
                      </a:r>
                    </a:p>
                  </a:txBody>
                  <a:tcPr marL="6450" marR="6450" marT="6450" marB="0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34</a:t>
                      </a: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38</a:t>
                      </a: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50</a:t>
                      </a: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46</a:t>
                      </a: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44</a:t>
                      </a: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-3</a:t>
                      </a:r>
                    </a:p>
                  </a:txBody>
                  <a:tcPr marL="6450" marR="6450" marT="6450" marB="0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7</a:t>
                      </a:r>
                    </a:p>
                  </a:txBody>
                  <a:tcPr marL="6450" marR="6450" marT="6450" marB="0" anchor="ctr">
                    <a:solidFill>
                      <a:srgbClr val="FFC000"/>
                    </a:solidFill>
                  </a:tcPr>
                </a:tc>
              </a:tr>
              <a:tr h="418100">
                <a:tc>
                  <a:txBody>
                    <a:bodyPr/>
                    <a:lstStyle/>
                    <a:p>
                      <a:pPr marL="0" marR="0" lvl="0" indent="62230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1" u="none" strike="noStrike" cap="none" baseline="0"/>
                        <a:t>Philippines</a:t>
                      </a:r>
                    </a:p>
                  </a:txBody>
                  <a:tcPr marL="6450" marR="6450" marT="6450" marB="0" anchor="b">
                    <a:solidFill>
                      <a:srgbClr val="92C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47</a:t>
                      </a:r>
                    </a:p>
                  </a:txBody>
                  <a:tcPr marL="6450" marR="6450" marT="6450" marB="0" anchor="ctr">
                    <a:solidFill>
                      <a:srgbClr val="92C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52</a:t>
                      </a:r>
                    </a:p>
                  </a:txBody>
                  <a:tcPr marL="6450" marR="6450" marT="6450" marB="0" anchor="ctr">
                    <a:solidFill>
                      <a:srgbClr val="92C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59</a:t>
                      </a:r>
                    </a:p>
                  </a:txBody>
                  <a:tcPr marL="6450" marR="6450" marT="6450" marB="0" anchor="ctr">
                    <a:solidFill>
                      <a:srgbClr val="92C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65</a:t>
                      </a:r>
                    </a:p>
                  </a:txBody>
                  <a:tcPr marL="6450" marR="6450" marT="6450" marB="0" anchor="ctr">
                    <a:solidFill>
                      <a:srgbClr val="92C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75</a:t>
                      </a:r>
                    </a:p>
                  </a:txBody>
                  <a:tcPr marL="6450" marR="6450" marT="6450" marB="0" anchor="ctr">
                    <a:solidFill>
                      <a:srgbClr val="92C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85</a:t>
                      </a:r>
                    </a:p>
                  </a:txBody>
                  <a:tcPr marL="6450" marR="6450" marT="6450" marB="0" anchor="ctr">
                    <a:solidFill>
                      <a:srgbClr val="92C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5</a:t>
                      </a:r>
                    </a:p>
                  </a:txBody>
                  <a:tcPr marL="6450" marR="6450" marT="6450" marB="0" anchor="ctr">
                    <a:solidFill>
                      <a:srgbClr val="92C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38</a:t>
                      </a:r>
                    </a:p>
                  </a:txBody>
                  <a:tcPr marL="6450" marR="6450" marT="6450" marB="0" anchor="ctr">
                    <a:solidFill>
                      <a:srgbClr val="92CCDC"/>
                    </a:solidFill>
                  </a:tcPr>
                </a:tc>
              </a:tr>
              <a:tr h="418100">
                <a:tc>
                  <a:txBody>
                    <a:bodyPr/>
                    <a:lstStyle/>
                    <a:p>
                      <a:pPr marL="0" marR="0" lvl="0" indent="62230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1" u="none" strike="noStrike" cap="none" baseline="0"/>
                        <a:t>Vietnam</a:t>
                      </a:r>
                    </a:p>
                  </a:txBody>
                  <a:tcPr marL="6450" marR="6450" marT="64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56</a:t>
                      </a:r>
                    </a:p>
                  </a:txBody>
                  <a:tcPr marL="6450" marR="6450" marT="6450" marB="0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68</a:t>
                      </a: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70</a:t>
                      </a: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75</a:t>
                      </a: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65</a:t>
                      </a: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59</a:t>
                      </a: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12</a:t>
                      </a:r>
                    </a:p>
                  </a:txBody>
                  <a:tcPr marL="6450" marR="6450" marT="6450" marB="0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3</a:t>
                      </a:r>
                    </a:p>
                  </a:txBody>
                  <a:tcPr marL="6450" marR="6450" marT="6450" marB="0" anchor="ctr">
                    <a:solidFill>
                      <a:srgbClr val="FFC000"/>
                    </a:solidFill>
                  </a:tcPr>
                </a:tc>
              </a:tr>
              <a:tr h="418100">
                <a:tc>
                  <a:txBody>
                    <a:bodyPr/>
                    <a:lstStyle/>
                    <a:p>
                      <a:pPr marL="0" marR="0" lvl="0" indent="62230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1" u="none" strike="noStrike" cap="none" baseline="0"/>
                        <a:t>Lao PDR</a:t>
                      </a:r>
                    </a:p>
                  </a:txBody>
                  <a:tcPr marL="6450" marR="6450" marT="64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83</a:t>
                      </a:r>
                    </a:p>
                  </a:txBody>
                  <a:tcPr marL="6450" marR="6450" marT="6450" marB="0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93</a:t>
                      </a: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81</a:t>
                      </a: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n/a</a:t>
                      </a: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n/a</a:t>
                      </a: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n/a</a:t>
                      </a: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10</a:t>
                      </a:r>
                    </a:p>
                  </a:txBody>
                  <a:tcPr marL="6450" marR="6450" marT="6450" marB="0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n/a</a:t>
                      </a:r>
                    </a:p>
                  </a:txBody>
                  <a:tcPr marL="6450" marR="6450" marT="6450" marB="0" anchor="ctr">
                    <a:solidFill>
                      <a:srgbClr val="FFC000"/>
                    </a:solidFill>
                  </a:tcPr>
                </a:tc>
              </a:tr>
              <a:tr h="418100">
                <a:tc>
                  <a:txBody>
                    <a:bodyPr/>
                    <a:lstStyle/>
                    <a:p>
                      <a:pPr marL="0" marR="0" lvl="0" indent="62230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1" u="none" strike="noStrike" cap="none" baseline="0"/>
                        <a:t>Cambodia</a:t>
                      </a:r>
                    </a:p>
                  </a:txBody>
                  <a:tcPr marL="6450" marR="6450" marT="64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90</a:t>
                      </a:r>
                    </a:p>
                  </a:txBody>
                  <a:tcPr marL="6450" marR="6450" marT="6450" marB="0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95</a:t>
                      </a: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88</a:t>
                      </a: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85</a:t>
                      </a: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97</a:t>
                      </a: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109</a:t>
                      </a: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5</a:t>
                      </a:r>
                    </a:p>
                  </a:txBody>
                  <a:tcPr marL="6450" marR="6450" marT="6450" marB="0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19</a:t>
                      </a:r>
                    </a:p>
                  </a:txBody>
                  <a:tcPr marL="6450" marR="6450" marT="6450" marB="0" anchor="ctr">
                    <a:solidFill>
                      <a:srgbClr val="FFC000"/>
                    </a:solidFill>
                  </a:tcPr>
                </a:tc>
              </a:tr>
              <a:tr h="418100">
                <a:tc>
                  <a:txBody>
                    <a:bodyPr/>
                    <a:lstStyle/>
                    <a:p>
                      <a:pPr marL="0" marR="0" lvl="0" indent="62230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1" u="none" strike="noStrike" cap="none" baseline="0"/>
                        <a:t>Myanmar</a:t>
                      </a:r>
                    </a:p>
                  </a:txBody>
                  <a:tcPr marL="6450" marR="6450" marT="64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131</a:t>
                      </a:r>
                    </a:p>
                  </a:txBody>
                  <a:tcPr marL="6450" marR="6450" marT="6450" marB="0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134</a:t>
                      </a: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139</a:t>
                      </a: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n/a</a:t>
                      </a: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n/a</a:t>
                      </a: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n/a</a:t>
                      </a:r>
                    </a:p>
                  </a:txBody>
                  <a:tcPr marL="6450" marR="6450" marT="64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3</a:t>
                      </a:r>
                    </a:p>
                  </a:txBody>
                  <a:tcPr marL="6450" marR="6450" marT="6450" marB="0" anchor="ctr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n/a</a:t>
                      </a:r>
                    </a:p>
                  </a:txBody>
                  <a:tcPr marL="6450" marR="6450" marT="6450" marB="0" anchor="ctr">
                    <a:solidFill>
                      <a:srgbClr val="FFC000"/>
                    </a:solidFill>
                  </a:tcPr>
                </a:tc>
              </a:tr>
              <a:tr h="418100">
                <a:tc>
                  <a:txBody>
                    <a:bodyPr/>
                    <a:lstStyle/>
                    <a:p>
                      <a:pPr marL="630238" marR="0" lvl="0" indent="-7937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b="1" u="none" strike="noStrike" cap="none" baseline="0"/>
                        <a:t>Brunei Darussalam</a:t>
                      </a:r>
                    </a:p>
                  </a:txBody>
                  <a:tcPr marL="6450" marR="6450" marT="6450" marB="0" anchor="b"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n/a</a:t>
                      </a:r>
                    </a:p>
                  </a:txBody>
                  <a:tcPr marL="6450" marR="6450" marT="6450" marB="0" anchor="ctr"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n/a</a:t>
                      </a:r>
                    </a:p>
                  </a:txBody>
                  <a:tcPr marL="6450" marR="6450" marT="6450" marB="0" anchor="ctr"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26</a:t>
                      </a:r>
                    </a:p>
                  </a:txBody>
                  <a:tcPr marL="6450" marR="6450" marT="6450" marB="0" anchor="ctr"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28</a:t>
                      </a:r>
                    </a:p>
                  </a:txBody>
                  <a:tcPr marL="6450" marR="6450" marT="6450" marB="0" anchor="ctr"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28</a:t>
                      </a:r>
                    </a:p>
                  </a:txBody>
                  <a:tcPr marL="6450" marR="6450" marT="6450" marB="0" anchor="ctr"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28</a:t>
                      </a:r>
                    </a:p>
                  </a:txBody>
                  <a:tcPr marL="6450" marR="6450" marT="6450" marB="0" anchor="ctr"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n/a</a:t>
                      </a:r>
                    </a:p>
                  </a:txBody>
                  <a:tcPr marL="6450" marR="6450" marT="6450" marB="0" anchor="ctr"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600" u="none" strike="noStrike" cap="none" baseline="0"/>
                        <a:t>n/a</a:t>
                      </a:r>
                    </a:p>
                  </a:txBody>
                  <a:tcPr marL="6450" marR="6450" marT="6450" marB="0" anchor="ctr">
                    <a:lnB w="38100" cap="flat" cmpd="sng">
                      <a:solidFill>
                        <a:schemeClr val="dk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282067" y="-76200"/>
            <a:ext cx="6871333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PH" sz="35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GLOBAL COMPETITIVENESS REPORT</a:t>
            </a:r>
            <a:br>
              <a:rPr lang="en-PH" sz="35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PH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PHILIPPINES and ASEAN 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76200" y="6122573"/>
            <a:ext cx="4246675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PH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*Brunei Darussalam is not included in the 2015 Ranking</a:t>
            </a: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4640" y="1885630"/>
            <a:ext cx="457199" cy="3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3721" y="2667000"/>
            <a:ext cx="459035" cy="3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3721" y="3124200"/>
            <a:ext cx="459035" cy="3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6455" y="3505200"/>
            <a:ext cx="453571" cy="320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94136" y="3962400"/>
            <a:ext cx="458209" cy="3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84480" y="4800600"/>
            <a:ext cx="477520" cy="3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94134" y="4343400"/>
            <a:ext cx="458212" cy="304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94223" y="2286000"/>
            <a:ext cx="458033" cy="3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94136" y="5181600"/>
            <a:ext cx="458209" cy="3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96533" y="5638800"/>
            <a:ext cx="453415" cy="28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 rotWithShape="1">
          <a:blip r:embed="rId16">
            <a:alphaModFix/>
          </a:blip>
          <a:srcRect t="17856" b="12501"/>
          <a:stretch/>
        </p:blipFill>
        <p:spPr>
          <a:xfrm>
            <a:off x="81719" y="2459"/>
            <a:ext cx="1185209" cy="821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Shape 195"/>
          <p:cNvGrpSpPr/>
          <p:nvPr/>
        </p:nvGrpSpPr>
        <p:grpSpPr>
          <a:xfrm>
            <a:off x="0" y="-112279"/>
            <a:ext cx="9143999" cy="1088529"/>
            <a:chOff x="0" y="-112279"/>
            <a:chExt cx="9143999" cy="1088529"/>
          </a:xfrm>
        </p:grpSpPr>
        <p:pic>
          <p:nvPicPr>
            <p:cNvPr id="196" name="Shape 196"/>
            <p:cNvPicPr preferRelativeResize="0"/>
            <p:nvPr/>
          </p:nvPicPr>
          <p:blipFill rotWithShape="1">
            <a:blip r:embed="rId3">
              <a:alphaModFix/>
            </a:blip>
            <a:srcRect l="12500" b="50000"/>
            <a:stretch/>
          </p:blipFill>
          <p:spPr>
            <a:xfrm>
              <a:off x="0" y="-109819"/>
              <a:ext cx="2150812" cy="1086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Shape 197"/>
            <p:cNvPicPr preferRelativeResize="0"/>
            <p:nvPr/>
          </p:nvPicPr>
          <p:blipFill rotWithShape="1">
            <a:blip r:embed="rId4">
              <a:alphaModFix/>
            </a:blip>
            <a:srcRect b="50000"/>
            <a:stretch/>
          </p:blipFill>
          <p:spPr>
            <a:xfrm flipH="1">
              <a:off x="2150813" y="-109818"/>
              <a:ext cx="2458063" cy="1086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Shape 198"/>
            <p:cNvPicPr preferRelativeResize="0"/>
            <p:nvPr/>
          </p:nvPicPr>
          <p:blipFill rotWithShape="1">
            <a:blip r:embed="rId3">
              <a:alphaModFix/>
            </a:blip>
            <a:srcRect l="12500" b="50000"/>
            <a:stretch/>
          </p:blipFill>
          <p:spPr>
            <a:xfrm>
              <a:off x="4606414" y="-112279"/>
              <a:ext cx="2150812" cy="1086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Shape 199"/>
            <p:cNvPicPr preferRelativeResize="0"/>
            <p:nvPr/>
          </p:nvPicPr>
          <p:blipFill rotWithShape="1">
            <a:blip r:embed="rId4">
              <a:alphaModFix/>
            </a:blip>
            <a:srcRect l="2900" b="50000"/>
            <a:stretch/>
          </p:blipFill>
          <p:spPr>
            <a:xfrm flipH="1">
              <a:off x="6757225" y="-112278"/>
              <a:ext cx="2386774" cy="1086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Shape 20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153400" y="2459"/>
              <a:ext cx="881918" cy="86151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Shape 201"/>
          <p:cNvPicPr preferRelativeResize="0"/>
          <p:nvPr/>
        </p:nvPicPr>
        <p:blipFill rotWithShape="1">
          <a:blip r:embed="rId6">
            <a:alphaModFix/>
          </a:blip>
          <a:srcRect t="17856" b="12501"/>
          <a:stretch/>
        </p:blipFill>
        <p:spPr>
          <a:xfrm>
            <a:off x="81719" y="2459"/>
            <a:ext cx="1185209" cy="82174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228600" y="6019800"/>
            <a:ext cx="86868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lang="en-PH" sz="1400" b="1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RED – bottom 20%          </a:t>
            </a:r>
            <a:r>
              <a:rPr lang="en-PH" sz="1400" b="1" i="0" u="none" strike="noStrike" cap="none" baseline="0">
                <a:solidFill>
                  <a:srgbClr val="D21EE0"/>
                </a:solidFill>
                <a:latin typeface="Calibri"/>
                <a:ea typeface="Calibri"/>
                <a:cs typeface="Calibri"/>
                <a:sym typeface="Calibri"/>
              </a:rPr>
              <a:t>PURPLE – bottom 40-21%          </a:t>
            </a:r>
            <a:r>
              <a:rPr lang="en-PH" sz="1400" b="1" i="0" u="none" strike="noStrike" cap="none" baseline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GREEN– bottom 50 – 41%          </a:t>
            </a:r>
            <a:r>
              <a:rPr lang="en-PH" sz="1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BLACK – 49% or higher	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1303838" y="-76200"/>
            <a:ext cx="7916361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PH" sz="32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PHILIPPINE RANKINGS </a:t>
            </a:r>
            <a:br>
              <a:rPr lang="en-PH" sz="32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PH" sz="32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PILLARS (</a:t>
            </a:r>
            <a:r>
              <a:rPr lang="en-PH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2010-2015)</a:t>
            </a:r>
          </a:p>
        </p:txBody>
      </p:sp>
      <p:graphicFrame>
        <p:nvGraphicFramePr>
          <p:cNvPr id="204" name="Shape 204"/>
          <p:cNvGraphicFramePr/>
          <p:nvPr/>
        </p:nvGraphicFramePr>
        <p:xfrm>
          <a:off x="152400" y="1295395"/>
          <a:ext cx="8839175" cy="4572100"/>
        </p:xfrm>
        <a:graphic>
          <a:graphicData uri="http://schemas.openxmlformats.org/drawingml/2006/table">
            <a:tbl>
              <a:tblPr>
                <a:noFill/>
                <a:tableStyleId>{340798E5-DFC7-4B05-8E22-4C2AA28678F6}</a:tableStyleId>
              </a:tblPr>
              <a:tblGrid>
                <a:gridCol w="3273225"/>
                <a:gridCol w="689100"/>
                <a:gridCol w="668825"/>
                <a:gridCol w="722025"/>
                <a:gridCol w="729625"/>
                <a:gridCol w="622800"/>
                <a:gridCol w="635425"/>
                <a:gridCol w="749075"/>
                <a:gridCol w="749075"/>
              </a:tblGrid>
              <a:tr h="823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800" b="1" i="0" u="none" strike="noStrike" cap="none" baseline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INDICATORS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(2015) 0F 140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(2014) 0F 144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(2013) 0F 148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(2012) 0F 144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(2011) 0F 142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(2010) OF 139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CHANGE 2014-2015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CHANGE 2010-2015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</a:tr>
              <a:tr h="280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OVER-ALL RANKING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PH" sz="1400" b="0" u="none" strike="noStrike" cap="none" baseline="0">
                          <a:solidFill>
                            <a:srgbClr val="000000"/>
                          </a:solidFill>
                        </a:rPr>
                        <a:t>↑ </a:t>
                      </a: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0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1st pillar: Institutions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33CC3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99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117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125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0" u="none" strike="noStrike" cap="none" baseline="0">
                          <a:solidFill>
                            <a:srgbClr val="000000"/>
                          </a:solidFill>
                        </a:rPr>
                        <a:t>↓</a:t>
                      </a: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10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2nd pillar: Infrastructure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99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99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99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99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99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105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99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104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0" u="none" strike="noStrike" cap="none" baseline="0">
                          <a:solidFill>
                            <a:srgbClr val="000000"/>
                          </a:solidFill>
                        </a:rPr>
                        <a:t>↑ </a:t>
                      </a: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3rd pillar: Macroeconomic environment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0" u="none" strike="noStrike" cap="none" baseline="0">
                          <a:solidFill>
                            <a:srgbClr val="000000"/>
                          </a:solidFill>
                        </a:rPr>
                        <a:t>↑ </a:t>
                      </a: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4th pillar: Health and primary education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99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99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92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99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99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99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92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99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0" u="none" strike="noStrike" cap="none" baseline="0">
                          <a:solidFill>
                            <a:srgbClr val="000000"/>
                          </a:solidFill>
                        </a:rPr>
                        <a:t>↑ </a:t>
                      </a: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5th pillar: Higher education and training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67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0" u="none" strike="noStrike" cap="none" baseline="0">
                          <a:solidFill>
                            <a:srgbClr val="000000"/>
                          </a:solidFill>
                        </a:rPr>
                        <a:t>↑ </a:t>
                      </a: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6th pillar: Goods market efficiency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33CC3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99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99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99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0" u="none" strike="noStrike" cap="none" baseline="0">
                          <a:solidFill>
                            <a:srgbClr val="000000"/>
                          </a:solidFill>
                        </a:rPr>
                        <a:t>↓ </a:t>
                      </a: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7th pillar: Labor market efficiency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33CC3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99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99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99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103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113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111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0" u="none" strike="noStrike" cap="none" baseline="0">
                          <a:solidFill>
                            <a:srgbClr val="000000"/>
                          </a:solidFill>
                        </a:rPr>
                        <a:t>↑ </a:t>
                      </a: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8th pillar: Financial market development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0" u="none" strike="noStrike" cap="none" baseline="0">
                          <a:solidFill>
                            <a:srgbClr val="000000"/>
                          </a:solidFill>
                        </a:rPr>
                        <a:t>↑ </a:t>
                      </a: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9th pillar: Technological readiness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99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95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0" u="none" strike="noStrike" cap="none" baseline="0">
                          <a:solidFill>
                            <a:srgbClr val="000000"/>
                          </a:solidFill>
                        </a:rPr>
                        <a:t>↑ </a:t>
                      </a: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10th pillar: Market size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0" u="none" strike="noStrike" cap="none" baseline="0">
                          <a:solidFill>
                            <a:srgbClr val="000000"/>
                          </a:solidFill>
                        </a:rPr>
                        <a:t>↑ </a:t>
                      </a: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11th pillar: Business sophistication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0" u="none" strike="noStrike" cap="none" baseline="0">
                          <a:solidFill>
                            <a:srgbClr val="000000"/>
                          </a:solidFill>
                        </a:rPr>
                        <a:t>↑ </a:t>
                      </a: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12th pillar: Innovation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99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9933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108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111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0" u="none" strike="noStrike" cap="none" baseline="0">
                          <a:solidFill>
                            <a:srgbClr val="000000"/>
                          </a:solidFill>
                        </a:rPr>
                        <a:t>↑ </a:t>
                      </a: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</a:t>
                      </a:r>
                    </a:p>
                  </a:txBody>
                  <a:tcPr marL="5475" marR="5475" marT="5475" marB="0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0F24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Shape 209"/>
          <p:cNvGrpSpPr/>
          <p:nvPr/>
        </p:nvGrpSpPr>
        <p:grpSpPr>
          <a:xfrm>
            <a:off x="0" y="-112279"/>
            <a:ext cx="9143999" cy="1088529"/>
            <a:chOff x="0" y="-112279"/>
            <a:chExt cx="9143999" cy="1088529"/>
          </a:xfrm>
        </p:grpSpPr>
        <p:pic>
          <p:nvPicPr>
            <p:cNvPr id="210" name="Shape 210"/>
            <p:cNvPicPr preferRelativeResize="0"/>
            <p:nvPr/>
          </p:nvPicPr>
          <p:blipFill rotWithShape="1">
            <a:blip r:embed="rId3">
              <a:alphaModFix/>
            </a:blip>
            <a:srcRect l="12500" b="50000"/>
            <a:stretch/>
          </p:blipFill>
          <p:spPr>
            <a:xfrm>
              <a:off x="0" y="-109819"/>
              <a:ext cx="2150812" cy="1086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Shape 211"/>
            <p:cNvPicPr preferRelativeResize="0"/>
            <p:nvPr/>
          </p:nvPicPr>
          <p:blipFill rotWithShape="1">
            <a:blip r:embed="rId4">
              <a:alphaModFix/>
            </a:blip>
            <a:srcRect b="50000"/>
            <a:stretch/>
          </p:blipFill>
          <p:spPr>
            <a:xfrm flipH="1">
              <a:off x="2150813" y="-109818"/>
              <a:ext cx="2458063" cy="1086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Shape 212"/>
            <p:cNvPicPr preferRelativeResize="0"/>
            <p:nvPr/>
          </p:nvPicPr>
          <p:blipFill rotWithShape="1">
            <a:blip r:embed="rId3">
              <a:alphaModFix/>
            </a:blip>
            <a:srcRect l="12500" b="50000"/>
            <a:stretch/>
          </p:blipFill>
          <p:spPr>
            <a:xfrm>
              <a:off x="4606414" y="-112279"/>
              <a:ext cx="2150812" cy="1086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Shape 213"/>
            <p:cNvPicPr preferRelativeResize="0"/>
            <p:nvPr/>
          </p:nvPicPr>
          <p:blipFill rotWithShape="1">
            <a:blip r:embed="rId4">
              <a:alphaModFix/>
            </a:blip>
            <a:srcRect l="2900" b="50000"/>
            <a:stretch/>
          </p:blipFill>
          <p:spPr>
            <a:xfrm flipH="1">
              <a:off x="6757225" y="-112278"/>
              <a:ext cx="2386774" cy="1086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Shape 2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153400" y="2459"/>
              <a:ext cx="881918" cy="86151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5" name="Shape 215"/>
          <p:cNvPicPr preferRelativeResize="0"/>
          <p:nvPr/>
        </p:nvPicPr>
        <p:blipFill rotWithShape="1">
          <a:blip r:embed="rId6">
            <a:alphaModFix/>
          </a:blip>
          <a:srcRect t="17856" b="12501"/>
          <a:stretch/>
        </p:blipFill>
        <p:spPr>
          <a:xfrm>
            <a:off x="81719" y="2459"/>
            <a:ext cx="1185209" cy="821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 rotWithShape="1">
          <a:blip r:embed="rId7">
            <a:alphaModFix/>
          </a:blip>
          <a:srcRect l="10847" r="38278"/>
          <a:stretch/>
        </p:blipFill>
        <p:spPr>
          <a:xfrm>
            <a:off x="4549707" y="1382087"/>
            <a:ext cx="4403481" cy="4866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200" y="1474232"/>
            <a:ext cx="4476821" cy="5117067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/>
          <p:nvPr/>
        </p:nvSpPr>
        <p:spPr>
          <a:xfrm>
            <a:off x="381000" y="-76200"/>
            <a:ext cx="8305799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0" marR="0" lvl="2" indent="0" algn="l" rtl="0">
              <a:spcBef>
                <a:spcPts val="0"/>
              </a:spcBef>
              <a:buSzPct val="25000"/>
              <a:buNone/>
            </a:pPr>
            <a:r>
              <a:rPr lang="en-PH" sz="36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PHILIPPINE ECONOMIC PROFILE</a:t>
            </a:r>
          </a:p>
          <a:p>
            <a:pPr marL="914400" marR="0" lvl="2" indent="0" algn="l" rtl="0">
              <a:spcBef>
                <a:spcPts val="0"/>
              </a:spcBef>
              <a:buSzPct val="25000"/>
              <a:buNone/>
            </a:pPr>
            <a:r>
              <a:rPr lang="en-PH" sz="20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MOST PROBLEMATIC FACTORS FOR DOING BUSINESS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5275942" y="6019800"/>
            <a:ext cx="38862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PH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WEF-GCI 2015 REPORT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298963" y="1214734"/>
            <a:ext cx="407989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PH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4953000" y="1219200"/>
            <a:ext cx="407989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PH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Shape 226"/>
          <p:cNvGrpSpPr/>
          <p:nvPr/>
        </p:nvGrpSpPr>
        <p:grpSpPr>
          <a:xfrm>
            <a:off x="0" y="-112279"/>
            <a:ext cx="9143999" cy="1088529"/>
            <a:chOff x="0" y="-112279"/>
            <a:chExt cx="9143999" cy="1088529"/>
          </a:xfrm>
        </p:grpSpPr>
        <p:pic>
          <p:nvPicPr>
            <p:cNvPr id="227" name="Shape 227"/>
            <p:cNvPicPr preferRelativeResize="0"/>
            <p:nvPr/>
          </p:nvPicPr>
          <p:blipFill rotWithShape="1">
            <a:blip r:embed="rId3">
              <a:alphaModFix/>
            </a:blip>
            <a:srcRect l="12500" b="50000"/>
            <a:stretch/>
          </p:blipFill>
          <p:spPr>
            <a:xfrm>
              <a:off x="0" y="-109819"/>
              <a:ext cx="2150812" cy="1086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Shape 228"/>
            <p:cNvPicPr preferRelativeResize="0"/>
            <p:nvPr/>
          </p:nvPicPr>
          <p:blipFill rotWithShape="1">
            <a:blip r:embed="rId4">
              <a:alphaModFix/>
            </a:blip>
            <a:srcRect b="50000"/>
            <a:stretch/>
          </p:blipFill>
          <p:spPr>
            <a:xfrm flipH="1">
              <a:off x="2150813" y="-109818"/>
              <a:ext cx="2458063" cy="1086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Shape 229"/>
            <p:cNvPicPr preferRelativeResize="0"/>
            <p:nvPr/>
          </p:nvPicPr>
          <p:blipFill rotWithShape="1">
            <a:blip r:embed="rId3">
              <a:alphaModFix/>
            </a:blip>
            <a:srcRect l="12500" b="50000"/>
            <a:stretch/>
          </p:blipFill>
          <p:spPr>
            <a:xfrm>
              <a:off x="4606414" y="-112279"/>
              <a:ext cx="2150812" cy="1086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Shape 230"/>
            <p:cNvPicPr preferRelativeResize="0"/>
            <p:nvPr/>
          </p:nvPicPr>
          <p:blipFill rotWithShape="1">
            <a:blip r:embed="rId4">
              <a:alphaModFix/>
            </a:blip>
            <a:srcRect l="2900" b="50000"/>
            <a:stretch/>
          </p:blipFill>
          <p:spPr>
            <a:xfrm flipH="1">
              <a:off x="6757225" y="-112278"/>
              <a:ext cx="2386774" cy="1086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Shape 23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153400" y="2459"/>
              <a:ext cx="881918" cy="86151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2" name="Shape 232"/>
          <p:cNvPicPr preferRelativeResize="0"/>
          <p:nvPr/>
        </p:nvPicPr>
        <p:blipFill rotWithShape="1">
          <a:blip r:embed="rId6">
            <a:alphaModFix/>
          </a:blip>
          <a:srcRect t="17856" b="12501"/>
          <a:stretch/>
        </p:blipFill>
        <p:spPr>
          <a:xfrm>
            <a:off x="81719" y="2459"/>
            <a:ext cx="1185209" cy="82174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1266929" y="-152400"/>
            <a:ext cx="6962671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PH" sz="32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AREA CODE 47</a:t>
            </a:r>
            <a:br>
              <a:rPr lang="en-PH" sz="32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PH" sz="2400" b="1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WHO ARE THE ECONOMIES IN THE NEIGHBORHOOD? </a:t>
            </a:r>
          </a:p>
        </p:txBody>
      </p:sp>
      <p:graphicFrame>
        <p:nvGraphicFramePr>
          <p:cNvPr id="234" name="Shape 234"/>
          <p:cNvGraphicFramePr/>
          <p:nvPr/>
        </p:nvGraphicFramePr>
        <p:xfrm>
          <a:off x="4419600" y="1447800"/>
          <a:ext cx="4076700" cy="4807050"/>
        </p:xfrm>
        <a:graphic>
          <a:graphicData uri="http://schemas.openxmlformats.org/drawingml/2006/table">
            <a:tbl>
              <a:tblPr>
                <a:noFill/>
                <a:tableStyleId>{60B810C9-834B-4EB2-93C2-3F28C5A1486B}</a:tableStyleId>
              </a:tblPr>
              <a:tblGrid>
                <a:gridCol w="2667000"/>
                <a:gridCol w="1409700"/>
              </a:tblGrid>
              <a:tr h="550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2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24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+/- 5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dk2"/>
                    </a:solidFill>
                  </a:tcPr>
                </a:tc>
              </a:tr>
              <a:tr h="386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2400" b="0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Kazakhstan</a:t>
                      </a:r>
                    </a:p>
                  </a:txBody>
                  <a:tcPr marL="9525" marR="9525" marT="9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2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2400" b="0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Italy</a:t>
                      </a:r>
                    </a:p>
                  </a:txBody>
                  <a:tcPr marL="9525" marR="9525" marT="9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2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2400" b="0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Latvia</a:t>
                      </a:r>
                    </a:p>
                  </a:txBody>
                  <a:tcPr marL="9525" marR="9525" marT="9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2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2400" b="0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Russian Federation</a:t>
                      </a:r>
                    </a:p>
                  </a:txBody>
                  <a:tcPr marL="9525" marR="9525" marT="9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2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2400" b="0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Mauritius</a:t>
                      </a:r>
                    </a:p>
                  </a:txBody>
                  <a:tcPr marL="9525" marR="9525" marT="9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2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</a:t>
                      </a:r>
                    </a:p>
                  </a:txBody>
                  <a:tcPr marL="9525" marR="9525" marT="9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2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Philippines</a:t>
                      </a:r>
                    </a:p>
                  </a:txBody>
                  <a:tcPr marL="9525" marR="9525" marT="9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2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</a:t>
                      </a:r>
                    </a:p>
                  </a:txBody>
                  <a:tcPr marL="9525" marR="9525" marT="9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86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2400" b="0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Malta</a:t>
                      </a:r>
                    </a:p>
                  </a:txBody>
                  <a:tcPr marL="9525" marR="9525" marT="9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2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2400" b="0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South Africa</a:t>
                      </a:r>
                    </a:p>
                  </a:txBody>
                  <a:tcPr marL="9525" marR="9525" marT="9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2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</a:t>
                      </a:r>
                    </a:p>
                  </a:txBody>
                  <a:tcPr marL="9525" marR="9525" marT="9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2400" b="0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Panama</a:t>
                      </a:r>
                    </a:p>
                  </a:txBody>
                  <a:tcPr marL="9525" marR="9525" marT="9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2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2400" b="0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Turkey</a:t>
                      </a:r>
                    </a:p>
                  </a:txBody>
                  <a:tcPr marL="9525" marR="9525" marT="9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2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</a:t>
                      </a:r>
                    </a:p>
                  </a:txBody>
                  <a:tcPr marL="9525" marR="9525" marT="9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2400" b="0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Costa Rica</a:t>
                      </a:r>
                    </a:p>
                  </a:txBody>
                  <a:tcPr marL="9525" marR="9525" marT="9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2400" b="1" i="0" u="none" strike="noStrike" cap="non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</a:t>
                      </a:r>
                    </a:p>
                  </a:txBody>
                  <a:tcPr marL="9525" marR="9525" marT="9525" marB="0" anchor="b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5" name="Shape 235"/>
          <p:cNvGraphicFramePr/>
          <p:nvPr/>
        </p:nvGraphicFramePr>
        <p:xfrm>
          <a:off x="685800" y="1905000"/>
          <a:ext cx="3276600" cy="4038600"/>
        </p:xfrm>
        <a:graphic>
          <a:graphicData uri="http://schemas.openxmlformats.org/drawingml/2006/table">
            <a:tbl>
              <a:tblPr>
                <a:noFill/>
                <a:tableStyleId>{07E22F2C-562F-4C21-B015-988660E31A1A}</a:tableStyleId>
              </a:tblPr>
              <a:tblGrid>
                <a:gridCol w="2209800"/>
                <a:gridCol w="1066800"/>
              </a:tblGrid>
              <a:tr h="336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20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2010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2000" b="1" i="0" u="none" strike="noStrike" cap="none" baseline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+/- 5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2000" b="0" i="0" u="none" strike="noStrike" cap="none" baseline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Rwanda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800" b="1" i="0" u="none" strike="noStrike" cap="none" baseline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2000" b="0" i="0" u="none" strike="noStrike" cap="none" baseline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Egypt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800" b="1" i="0" u="none" strike="noStrike" cap="none" baseline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2000" b="0" i="0" u="none" strike="noStrike" cap="none" baseline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 Salvador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800" b="1" i="0" u="none" strike="noStrike" cap="none" baseline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2000" b="0" i="0" u="none" strike="noStrike" cap="none" baseline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Greece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800" b="1" i="0" u="none" strike="noStrike" cap="none" baseline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2000" b="0" i="0" u="none" strike="noStrike" cap="none" baseline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Trinidad and Tobago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800" b="1" i="0" u="none" strike="noStrike" cap="none" baseline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2000" b="0" i="0" u="none" strike="noStrike" cap="none" baseline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Philippines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800" b="1" i="0" u="none" strike="noStrike" cap="none" baseline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2000" b="0" i="0" u="none" strike="noStrike" cap="none" baseline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Algeria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800" b="1" i="0" u="none" strike="noStrike" cap="none" baseline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2000" b="0" i="0" u="none" strike="noStrike" cap="none" baseline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Argentina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800" b="1" i="0" u="none" strike="noStrike" cap="none" baseline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2000" b="0" i="0" u="none" strike="noStrike" cap="none" baseline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Albania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800" b="1" i="0" u="none" strike="noStrike" cap="none" baseline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2000" b="0" i="0" u="none" strike="noStrike" cap="none" baseline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Ukraine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800" b="1" i="0" u="none" strike="noStrike" cap="none" baseline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2000" b="0" i="0" u="none" strike="noStrike" cap="none" baseline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Gambia, The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PH" sz="1800" b="1" i="0" u="none" strike="noStrike" cap="none" baseline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0" name="Shape 84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2286000"/>
            <a:ext cx="6409363" cy="1219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Shape 8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57952" y="3733800"/>
            <a:ext cx="359121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Shape 8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90798" y="4267201"/>
            <a:ext cx="395337" cy="405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Shape 8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38516" y="4724400"/>
            <a:ext cx="395604" cy="395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Shape 84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90800" y="4267200"/>
            <a:ext cx="457317" cy="373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Shape 84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38516" y="5211812"/>
            <a:ext cx="433622" cy="432201"/>
          </a:xfrm>
          <a:prstGeom prst="rect">
            <a:avLst/>
          </a:prstGeom>
          <a:noFill/>
          <a:ln>
            <a:noFill/>
          </a:ln>
        </p:spPr>
      </p:pic>
      <p:sp>
        <p:nvSpPr>
          <p:cNvPr id="846" name="Shape 846"/>
          <p:cNvSpPr txBox="1"/>
          <p:nvPr/>
        </p:nvSpPr>
        <p:spPr>
          <a:xfrm>
            <a:off x="3551401" y="3810855"/>
            <a:ext cx="353519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PH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facebook.com/compete.philippines</a:t>
            </a:r>
          </a:p>
        </p:txBody>
      </p:sp>
      <p:sp>
        <p:nvSpPr>
          <p:cNvPr id="847" name="Shape 847"/>
          <p:cNvSpPr txBox="1"/>
          <p:nvPr/>
        </p:nvSpPr>
        <p:spPr>
          <a:xfrm>
            <a:off x="3505200" y="4267200"/>
            <a:ext cx="114646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PH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@NCC_ph</a:t>
            </a:r>
          </a:p>
        </p:txBody>
      </p:sp>
      <p:sp>
        <p:nvSpPr>
          <p:cNvPr id="848" name="Shape 848"/>
          <p:cNvSpPr txBox="1"/>
          <p:nvPr/>
        </p:nvSpPr>
        <p:spPr>
          <a:xfrm>
            <a:off x="3565460" y="4758119"/>
            <a:ext cx="250703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PH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www.competitive.org.ph</a:t>
            </a:r>
          </a:p>
        </p:txBody>
      </p:sp>
      <p:sp>
        <p:nvSpPr>
          <p:cNvPr id="849" name="Shape 849"/>
          <p:cNvSpPr txBox="1"/>
          <p:nvPr/>
        </p:nvSpPr>
        <p:spPr>
          <a:xfrm>
            <a:off x="3565460" y="5139119"/>
            <a:ext cx="260673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PH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cmci@competitive.org.ph</a:t>
            </a:r>
          </a:p>
        </p:txBody>
      </p:sp>
      <p:pic>
        <p:nvPicPr>
          <p:cNvPr id="850" name="Shape 85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137881" y="678650"/>
            <a:ext cx="5181600" cy="1454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735</Words>
  <Application>Microsoft Office PowerPoint</Application>
  <PresentationFormat>On-screen Show (4:3)</PresentationFormat>
  <Paragraphs>403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Arial</vt:lpstr>
      <vt:lpstr>Office Theme</vt:lpstr>
      <vt:lpstr>National Competitiveness Council 2015</vt:lpstr>
      <vt:lpstr>PowerPoint Presentation</vt:lpstr>
      <vt:lpstr>GLOBAL COMPETITIVENESS REPORT 1994 - 2015</vt:lpstr>
      <vt:lpstr>PowerPoint Presentation</vt:lpstr>
      <vt:lpstr>GLOBAL COMPETITIVENESS REPORT PHILIPPINES and ASEAN </vt:lpstr>
      <vt:lpstr>PHILIPPINE RANKINGS  PILLARS (2010-2015)</vt:lpstr>
      <vt:lpstr>PowerPoint Presentation</vt:lpstr>
      <vt:lpstr>AREA CODE 47 WHO ARE THE ECONOMIES IN THE NEIGHBORHOOD?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Regional Competitiveness Committees Meeting</dc:title>
  <dc:creator>Lizamyl Buquid</dc:creator>
  <cp:lastModifiedBy>Julita Yap</cp:lastModifiedBy>
  <cp:revision>7</cp:revision>
  <cp:lastPrinted>2015-11-24T06:59:06Z</cp:lastPrinted>
  <dcterms:modified xsi:type="dcterms:W3CDTF">2015-11-24T06:59:16Z</dcterms:modified>
</cp:coreProperties>
</file>